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06.xml"/>
  <Override ContentType="application/vnd.openxmlformats-officedocument.presentationml.slide+xml" PartName="/ppt/slides/slide107.xml"/>
  <Override ContentType="application/vnd.openxmlformats-officedocument.presentationml.slide+xml" PartName="/ppt/slides/slide108.xml"/>
  <Override ContentType="application/vnd.openxmlformats-officedocument.presentationml.slide+xml" PartName="/ppt/slides/slide109.xml"/>
  <Override ContentType="application/vnd.openxmlformats-officedocument.presentationml.slide+xml" PartName="/ppt/slides/slide110.xml"/>
  <Override ContentType="application/vnd.openxmlformats-officedocument.presentationml.slide+xml" PartName="/ppt/slides/slide111.xml"/>
  <Override ContentType="application/vnd.openxmlformats-officedocument.presentationml.slide+xml" PartName="/ppt/slides/slide112.xml"/>
  <Override ContentType="application/vnd.openxmlformats-officedocument.presentationml.slide+xml" PartName="/ppt/slides/slide113.xml"/>
  <Override ContentType="application/vnd.openxmlformats-officedocument.presentationml.slide+xml" PartName="/ppt/slides/slide114.xml"/>
  <Override ContentType="application/vnd.openxmlformats-officedocument.presentationml.slide+xml" PartName="/ppt/slides/slide115.xml"/>
  <Override ContentType="application/vnd.openxmlformats-officedocument.presentationml.slide+xml" PartName="/ppt/slides/slide116.xml"/>
  <Override ContentType="application/vnd.openxmlformats-officedocument.presentationml.slide+xml" PartName="/ppt/slides/slide117.xml"/>
  <Override ContentType="application/vnd.openxmlformats-officedocument.presentationml.slide+xml" PartName="/ppt/slides/slide118.xml"/>
  <Override ContentType="application/vnd.openxmlformats-officedocument.presentationml.slide+xml" PartName="/ppt/slides/slide119.xml"/>
  <Override ContentType="application/vnd.openxmlformats-officedocument.presentationml.slide+xml" PartName="/ppt/slides/slide120.xml"/>
  <Override ContentType="application/vnd.openxmlformats-officedocument.presentationml.slide+xml" PartName="/ppt/slides/slide121.xml"/>
  <Override ContentType="application/vnd.openxmlformats-officedocument.presentationml.slide+xml" PartName="/ppt/slides/slide122.xml"/>
  <Override ContentType="application/vnd.openxmlformats-officedocument.presentationml.slide+xml" PartName="/ppt/slides/slide123.xml"/>
  <Override ContentType="application/vnd.openxmlformats-officedocument.presentationml.slide+xml" PartName="/ppt/slides/slide124.xml"/>
  <Override ContentType="application/vnd.openxmlformats-officedocument.presentationml.slide+xml" PartName="/ppt/slides/slide125.xml"/>
  <Override ContentType="application/vnd.openxmlformats-officedocument.presentationml.slide+xml" PartName="/ppt/slides/slide126.xml"/>
  <Override ContentType="application/vnd.openxmlformats-officedocument.presentationml.slide+xml" PartName="/ppt/slides/slide127.xml"/>
  <Override ContentType="application/vnd.openxmlformats-officedocument.presentationml.slide+xml" PartName="/ppt/slides/slide128.xml"/>
  <Override ContentType="application/vnd.openxmlformats-officedocument.presentationml.slide+xml" PartName="/ppt/slides/slide129.xml"/>
  <Override ContentType="application/vnd.openxmlformats-officedocument.presentationml.slide+xml" PartName="/ppt/slides/slide130.xml"/>
  <Override ContentType="application/vnd.openxmlformats-officedocument.presentationml.slide+xml" PartName="/ppt/slides/slide131.xml"/>
  <Override ContentType="application/vnd.openxmlformats-officedocument.presentationml.slide+xml" PartName="/ppt/slides/slide132.xml"/>
  <Override ContentType="application/vnd.openxmlformats-officedocument.presentationml.slide+xml" PartName="/ppt/slides/slide133.xml"/>
  <Override ContentType="application/vnd.openxmlformats-officedocument.presentationml.slide+xml" PartName="/ppt/slides/slide134.xml"/>
  <Override ContentType="application/vnd.openxmlformats-officedocument.presentationml.slide+xml" PartName="/ppt/slides/slide135.xml"/>
  <Override ContentType="application/vnd.openxmlformats-officedocument.presentationml.slide+xml" PartName="/ppt/slides/slide136.xml"/>
  <Override ContentType="application/vnd.openxmlformats-officedocument.presentationml.slide+xml" PartName="/ppt/slides/slide137.xml"/>
  <Override ContentType="application/vnd.openxmlformats-officedocument.presentationml.slide+xml" PartName="/ppt/slides/slide138.xml"/>
  <Override ContentType="application/vnd.openxmlformats-officedocument.presentationml.slide+xml" PartName="/ppt/slides/slide139.xml"/>
  <Override ContentType="application/vnd.openxmlformats-officedocument.presentationml.slide+xml" PartName="/ppt/slides/slide140.xml"/>
  <Override ContentType="application/vnd.openxmlformats-officedocument.presentationml.slide+xml" PartName="/ppt/slides/slide141.xml"/>
  <Override ContentType="application/vnd.openxmlformats-officedocument.presentationml.slide+xml" PartName="/ppt/slides/slide142.xml"/>
  <Override ContentType="application/vnd.openxmlformats-officedocument.presentationml.slide+xml" PartName="/ppt/slides/slide143.xml"/>
  <Override ContentType="application/vnd.openxmlformats-officedocument.presentationml.slide+xml" PartName="/ppt/slides/slide144.xml"/>
  <Override ContentType="application/vnd.openxmlformats-officedocument.presentationml.slide+xml" PartName="/ppt/slides/slide145.xml"/>
  <Override ContentType="application/vnd.openxmlformats-officedocument.presentationml.slide+xml" PartName="/ppt/slides/slide146.xml"/>
  <Override ContentType="application/vnd.openxmlformats-officedocument.presentationml.slide+xml" PartName="/ppt/slides/slide147.xml"/>
  <Override ContentType="application/vnd.openxmlformats-officedocument.presentationml.slide+xml" PartName="/ppt/slides/slide148.xml"/>
  <Override ContentType="application/vnd.openxmlformats-officedocument.presentationml.slide+xml" PartName="/ppt/slides/slide149.xml"/>
  <Override ContentType="application/vnd.openxmlformats-officedocument.presentationml.slide+xml" PartName="/ppt/slides/slide150.xml"/>
  <Override ContentType="application/vnd.openxmlformats-officedocument.presentationml.slide+xml" PartName="/ppt/slides/slide151.xml"/>
  <Override ContentType="application/vnd.openxmlformats-officedocument.presentationml.slide+xml" PartName="/ppt/slides/slide152.xml"/>
  <Override ContentType="application/vnd.openxmlformats-officedocument.presentationml.slide+xml" PartName="/ppt/slides/slide153.xml"/>
  <Override ContentType="application/vnd.openxmlformats-officedocument.presentationml.slide+xml" PartName="/ppt/slides/slide15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6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Lst>
  <p:sldSz cx="9753600" cy="7315200"/>
  <p:notesSz cx="6858000" cy="9144000"/>
  <p:embeddedFontLst>
    <p:embeddedFont>
      <p:font typeface="Glacial Indifference" charset="1" panose="00000000000000000000"/>
      <p:regular r:id="rId163"/>
    </p:embeddedFont>
    <p:embeddedFont>
      <p:font typeface="Open Sans Bold" charset="1" panose="00000000000000000000"/>
      <p:regular r:id="rId164"/>
    </p:embeddedFont>
    <p:embeddedFont>
      <p:font typeface="Glacial Indifference Bold" charset="1" panose="00000800000000000000"/>
      <p:regular r:id="rId165"/>
    </p:embeddedFont>
    <p:embeddedFont>
      <p:font typeface="Glacial Indifference Italics" charset="1" panose="00000000000000000000"/>
      <p:regular r:id="rId168"/>
    </p:embeddedFont>
    <p:embeddedFont>
      <p:font typeface="Glacial Indifference Bold Italics" charset="1" panose="00000800000000000000"/>
      <p:regular r:id="rId169"/>
    </p:embeddedFont>
    <p:embeddedFont>
      <p:font typeface="Roboto Condensed" charset="1" panose="02000000000000000000"/>
      <p:regular r:id="rId171"/>
    </p:embeddedFont>
    <p:embeddedFont>
      <p:font typeface="Roboto Condensed Bold" charset="1" panose="02000000000000000000"/>
      <p:regular r:id="rId172"/>
    </p:embeddedFont>
    <p:embeddedFont>
      <p:font typeface="Arimo Bold" charset="1" panose="020B0704020202020204"/>
      <p:regular r:id="rId173"/>
    </p:embeddedFont>
    <p:embeddedFont>
      <p:font typeface="Arimo" charset="1" panose="020B0604020202020204"/>
      <p:regular r:id="rId174"/>
    </p:embeddedFont>
    <p:embeddedFont>
      <p:font typeface="Arimo Italics" charset="1" panose="020B0604020202090204"/>
      <p:regular r:id="rId175"/>
    </p:embeddedFont>
    <p:embeddedFont>
      <p:font typeface="Poppins Bold" charset="1" panose="00000800000000000000"/>
      <p:regular r:id="rId178"/>
    </p:embeddedFont>
    <p:embeddedFont>
      <p:font typeface="Poppins" charset="1" panose="00000500000000000000"/>
      <p:regular r:id="rId179"/>
    </p:embeddedFont>
    <p:embeddedFont>
      <p:font typeface="Poppins Italics" charset="1" panose="00000500000000000000"/>
      <p:regular r:id="rId180"/>
    </p:embeddedFont>
    <p:embeddedFont>
      <p:font typeface="Arimo Bold Italics" charset="1" panose="020B0704020202090204"/>
      <p:regular r:id="rId18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slides/slide95.xml" Type="http://schemas.openxmlformats.org/officeDocument/2006/relationships/slide"/><Relationship Id="rId101" Target="slides/slide96.xml" Type="http://schemas.openxmlformats.org/officeDocument/2006/relationships/slide"/><Relationship Id="rId102" Target="slides/slide97.xml" Type="http://schemas.openxmlformats.org/officeDocument/2006/relationships/slide"/><Relationship Id="rId103" Target="slides/slide98.xml" Type="http://schemas.openxmlformats.org/officeDocument/2006/relationships/slide"/><Relationship Id="rId104" Target="slides/slide99.xml" Type="http://schemas.openxmlformats.org/officeDocument/2006/relationships/slide"/><Relationship Id="rId105" Target="slides/slide100.xml" Type="http://schemas.openxmlformats.org/officeDocument/2006/relationships/slide"/><Relationship Id="rId106" Target="slides/slide101.xml" Type="http://schemas.openxmlformats.org/officeDocument/2006/relationships/slide"/><Relationship Id="rId107" Target="slides/slide102.xml" Type="http://schemas.openxmlformats.org/officeDocument/2006/relationships/slide"/><Relationship Id="rId108" Target="slides/slide103.xml" Type="http://schemas.openxmlformats.org/officeDocument/2006/relationships/slide"/><Relationship Id="rId109" Target="slides/slide104.xml" Type="http://schemas.openxmlformats.org/officeDocument/2006/relationships/slide"/><Relationship Id="rId11" Target="slides/slide6.xml" Type="http://schemas.openxmlformats.org/officeDocument/2006/relationships/slide"/><Relationship Id="rId110" Target="slides/slide105.xml" Type="http://schemas.openxmlformats.org/officeDocument/2006/relationships/slide"/><Relationship Id="rId111" Target="slides/slide106.xml" Type="http://schemas.openxmlformats.org/officeDocument/2006/relationships/slide"/><Relationship Id="rId112" Target="slides/slide107.xml" Type="http://schemas.openxmlformats.org/officeDocument/2006/relationships/slide"/><Relationship Id="rId113" Target="slides/slide108.xml" Type="http://schemas.openxmlformats.org/officeDocument/2006/relationships/slide"/><Relationship Id="rId114" Target="slides/slide109.xml" Type="http://schemas.openxmlformats.org/officeDocument/2006/relationships/slide"/><Relationship Id="rId115" Target="slides/slide110.xml" Type="http://schemas.openxmlformats.org/officeDocument/2006/relationships/slide"/><Relationship Id="rId116" Target="slides/slide111.xml" Type="http://schemas.openxmlformats.org/officeDocument/2006/relationships/slide"/><Relationship Id="rId117" Target="slides/slide112.xml" Type="http://schemas.openxmlformats.org/officeDocument/2006/relationships/slide"/><Relationship Id="rId118" Target="slides/slide113.xml" Type="http://schemas.openxmlformats.org/officeDocument/2006/relationships/slide"/><Relationship Id="rId119" Target="slides/slide114.xml" Type="http://schemas.openxmlformats.org/officeDocument/2006/relationships/slide"/><Relationship Id="rId12" Target="slides/slide7.xml" Type="http://schemas.openxmlformats.org/officeDocument/2006/relationships/slide"/><Relationship Id="rId120" Target="slides/slide115.xml" Type="http://schemas.openxmlformats.org/officeDocument/2006/relationships/slide"/><Relationship Id="rId121" Target="slides/slide116.xml" Type="http://schemas.openxmlformats.org/officeDocument/2006/relationships/slide"/><Relationship Id="rId122" Target="slides/slide117.xml" Type="http://schemas.openxmlformats.org/officeDocument/2006/relationships/slide"/><Relationship Id="rId123" Target="slides/slide118.xml" Type="http://schemas.openxmlformats.org/officeDocument/2006/relationships/slide"/><Relationship Id="rId124" Target="slides/slide119.xml" Type="http://schemas.openxmlformats.org/officeDocument/2006/relationships/slide"/><Relationship Id="rId125" Target="slides/slide120.xml" Type="http://schemas.openxmlformats.org/officeDocument/2006/relationships/slide"/><Relationship Id="rId126" Target="slides/slide121.xml" Type="http://schemas.openxmlformats.org/officeDocument/2006/relationships/slide"/><Relationship Id="rId127" Target="slides/slide122.xml" Type="http://schemas.openxmlformats.org/officeDocument/2006/relationships/slide"/><Relationship Id="rId128" Target="slides/slide123.xml" Type="http://schemas.openxmlformats.org/officeDocument/2006/relationships/slide"/><Relationship Id="rId129" Target="slides/slide124.xml" Type="http://schemas.openxmlformats.org/officeDocument/2006/relationships/slide"/><Relationship Id="rId13" Target="slides/slide8.xml" Type="http://schemas.openxmlformats.org/officeDocument/2006/relationships/slide"/><Relationship Id="rId130" Target="slides/slide125.xml" Type="http://schemas.openxmlformats.org/officeDocument/2006/relationships/slide"/><Relationship Id="rId131" Target="slides/slide126.xml" Type="http://schemas.openxmlformats.org/officeDocument/2006/relationships/slide"/><Relationship Id="rId132" Target="slides/slide127.xml" Type="http://schemas.openxmlformats.org/officeDocument/2006/relationships/slide"/><Relationship Id="rId133" Target="slides/slide128.xml" Type="http://schemas.openxmlformats.org/officeDocument/2006/relationships/slide"/><Relationship Id="rId134" Target="slides/slide129.xml" Type="http://schemas.openxmlformats.org/officeDocument/2006/relationships/slide"/><Relationship Id="rId135" Target="slides/slide130.xml" Type="http://schemas.openxmlformats.org/officeDocument/2006/relationships/slide"/><Relationship Id="rId136" Target="slides/slide131.xml" Type="http://schemas.openxmlformats.org/officeDocument/2006/relationships/slide"/><Relationship Id="rId137" Target="slides/slide132.xml" Type="http://schemas.openxmlformats.org/officeDocument/2006/relationships/slide"/><Relationship Id="rId138" Target="slides/slide133.xml" Type="http://schemas.openxmlformats.org/officeDocument/2006/relationships/slide"/><Relationship Id="rId139" Target="slides/slide134.xml" Type="http://schemas.openxmlformats.org/officeDocument/2006/relationships/slide"/><Relationship Id="rId14" Target="slides/slide9.xml" Type="http://schemas.openxmlformats.org/officeDocument/2006/relationships/slide"/><Relationship Id="rId140" Target="slides/slide135.xml" Type="http://schemas.openxmlformats.org/officeDocument/2006/relationships/slide"/><Relationship Id="rId141" Target="slides/slide136.xml" Type="http://schemas.openxmlformats.org/officeDocument/2006/relationships/slide"/><Relationship Id="rId142" Target="slides/slide137.xml" Type="http://schemas.openxmlformats.org/officeDocument/2006/relationships/slide"/><Relationship Id="rId143" Target="slides/slide138.xml" Type="http://schemas.openxmlformats.org/officeDocument/2006/relationships/slide"/><Relationship Id="rId144" Target="slides/slide139.xml" Type="http://schemas.openxmlformats.org/officeDocument/2006/relationships/slide"/><Relationship Id="rId145" Target="slides/slide140.xml" Type="http://schemas.openxmlformats.org/officeDocument/2006/relationships/slide"/><Relationship Id="rId146" Target="slides/slide141.xml" Type="http://schemas.openxmlformats.org/officeDocument/2006/relationships/slide"/><Relationship Id="rId147" Target="slides/slide142.xml" Type="http://schemas.openxmlformats.org/officeDocument/2006/relationships/slide"/><Relationship Id="rId148" Target="slides/slide143.xml" Type="http://schemas.openxmlformats.org/officeDocument/2006/relationships/slide"/><Relationship Id="rId149" Target="slides/slide144.xml" Type="http://schemas.openxmlformats.org/officeDocument/2006/relationships/slide"/><Relationship Id="rId15" Target="slides/slide10.xml" Type="http://schemas.openxmlformats.org/officeDocument/2006/relationships/slide"/><Relationship Id="rId150" Target="slides/slide145.xml" Type="http://schemas.openxmlformats.org/officeDocument/2006/relationships/slide"/><Relationship Id="rId151" Target="slides/slide146.xml" Type="http://schemas.openxmlformats.org/officeDocument/2006/relationships/slide"/><Relationship Id="rId152" Target="slides/slide147.xml" Type="http://schemas.openxmlformats.org/officeDocument/2006/relationships/slide"/><Relationship Id="rId153" Target="slides/slide148.xml" Type="http://schemas.openxmlformats.org/officeDocument/2006/relationships/slide"/><Relationship Id="rId154" Target="slides/slide149.xml" Type="http://schemas.openxmlformats.org/officeDocument/2006/relationships/slide"/><Relationship Id="rId155" Target="slides/slide150.xml" Type="http://schemas.openxmlformats.org/officeDocument/2006/relationships/slide"/><Relationship Id="rId156" Target="slides/slide151.xml" Type="http://schemas.openxmlformats.org/officeDocument/2006/relationships/slide"/><Relationship Id="rId157" Target="slides/slide152.xml" Type="http://schemas.openxmlformats.org/officeDocument/2006/relationships/slide"/><Relationship Id="rId158" Target="slides/slide153.xml" Type="http://schemas.openxmlformats.org/officeDocument/2006/relationships/slide"/><Relationship Id="rId159" Target="slides/slide154.xml" Type="http://schemas.openxmlformats.org/officeDocument/2006/relationships/slide"/><Relationship Id="rId16" Target="slides/slide11.xml" Type="http://schemas.openxmlformats.org/officeDocument/2006/relationships/slide"/><Relationship Id="rId160" Target="notesMasters/notesMaster1.xml" Type="http://schemas.openxmlformats.org/officeDocument/2006/relationships/notesMaster"/><Relationship Id="rId161" Target="theme/theme2.xml" Type="http://schemas.openxmlformats.org/officeDocument/2006/relationships/theme"/><Relationship Id="rId162" Target="notesSlides/notesSlide1.xml" Type="http://schemas.openxmlformats.org/officeDocument/2006/relationships/notesSlide"/><Relationship Id="rId163" Target="fonts/font163.fntdata" Type="http://schemas.openxmlformats.org/officeDocument/2006/relationships/font"/><Relationship Id="rId164" Target="fonts/font164.fntdata" Type="http://schemas.openxmlformats.org/officeDocument/2006/relationships/font"/><Relationship Id="rId165" Target="fonts/font165.fntdata" Type="http://schemas.openxmlformats.org/officeDocument/2006/relationships/font"/><Relationship Id="rId166" Target="notesSlides/notesSlide2.xml" Type="http://schemas.openxmlformats.org/officeDocument/2006/relationships/notesSlide"/><Relationship Id="rId167" Target="notesSlides/notesSlide3.xml" Type="http://schemas.openxmlformats.org/officeDocument/2006/relationships/notesSlide"/><Relationship Id="rId168" Target="fonts/font168.fntdata" Type="http://schemas.openxmlformats.org/officeDocument/2006/relationships/font"/><Relationship Id="rId169" Target="fonts/font169.fntdata" Type="http://schemas.openxmlformats.org/officeDocument/2006/relationships/font"/><Relationship Id="rId17" Target="slides/slide12.xml" Type="http://schemas.openxmlformats.org/officeDocument/2006/relationships/slide"/><Relationship Id="rId170" Target="notesSlides/notesSlide4.xml" Type="http://schemas.openxmlformats.org/officeDocument/2006/relationships/notesSlide"/><Relationship Id="rId171" Target="fonts/font171.fntdata" Type="http://schemas.openxmlformats.org/officeDocument/2006/relationships/font"/><Relationship Id="rId172" Target="fonts/font172.fntdata" Type="http://schemas.openxmlformats.org/officeDocument/2006/relationships/font"/><Relationship Id="rId173" Target="fonts/font173.fntdata" Type="http://schemas.openxmlformats.org/officeDocument/2006/relationships/font"/><Relationship Id="rId174" Target="fonts/font174.fntdata" Type="http://schemas.openxmlformats.org/officeDocument/2006/relationships/font"/><Relationship Id="rId175" Target="fonts/font175.fntdata" Type="http://schemas.openxmlformats.org/officeDocument/2006/relationships/font"/><Relationship Id="rId176" Target="notesSlides/notesSlide5.xml" Type="http://schemas.openxmlformats.org/officeDocument/2006/relationships/notesSlide"/><Relationship Id="rId177" Target="notesSlides/notesSlide6.xml" Type="http://schemas.openxmlformats.org/officeDocument/2006/relationships/notesSlide"/><Relationship Id="rId178" Target="fonts/font178.fntdata" Type="http://schemas.openxmlformats.org/officeDocument/2006/relationships/font"/><Relationship Id="rId179" Target="fonts/font179.fntdata" Type="http://schemas.openxmlformats.org/officeDocument/2006/relationships/font"/><Relationship Id="rId18" Target="slides/slide13.xml" Type="http://schemas.openxmlformats.org/officeDocument/2006/relationships/slide"/><Relationship Id="rId180" Target="fonts/font180.fntdata" Type="http://schemas.openxmlformats.org/officeDocument/2006/relationships/font"/><Relationship Id="rId181" Target="notesSlides/notesSlide7.xml" Type="http://schemas.openxmlformats.org/officeDocument/2006/relationships/notesSlide"/><Relationship Id="rId182" Target="notesSlides/notesSlide8.xml" Type="http://schemas.openxmlformats.org/officeDocument/2006/relationships/notesSlide"/><Relationship Id="rId183" Target="notesSlides/notesSlide9.xml" Type="http://schemas.openxmlformats.org/officeDocument/2006/relationships/notesSlide"/><Relationship Id="rId184" Target="notesSlides/notesSlide10.xml" Type="http://schemas.openxmlformats.org/officeDocument/2006/relationships/notesSlide"/><Relationship Id="rId185" Target="notesSlides/notesSlide11.xml" Type="http://schemas.openxmlformats.org/officeDocument/2006/relationships/notesSlide"/><Relationship Id="rId186" Target="notesSlides/notesSlide12.xml" Type="http://schemas.openxmlformats.org/officeDocument/2006/relationships/notesSlide"/><Relationship Id="rId187" Target="fonts/font187.fntdata" Type="http://schemas.openxmlformats.org/officeDocument/2006/relationships/font"/><Relationship Id="rId188" Target="notesSlides/notesSlide13.xml" Type="http://schemas.openxmlformats.org/officeDocument/2006/relationships/note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slides/slide63.xml" Type="http://schemas.openxmlformats.org/officeDocument/2006/relationships/slide"/><Relationship Id="rId69" Target="slides/slide64.xml" Type="http://schemas.openxmlformats.org/officeDocument/2006/relationships/slide"/><Relationship Id="rId7" Target="slides/slide2.xml" Type="http://schemas.openxmlformats.org/officeDocument/2006/relationships/slide"/><Relationship Id="rId70" Target="slides/slide65.xml" Type="http://schemas.openxmlformats.org/officeDocument/2006/relationships/slide"/><Relationship Id="rId71" Target="slides/slide66.xml" Type="http://schemas.openxmlformats.org/officeDocument/2006/relationships/slide"/><Relationship Id="rId72" Target="slides/slide67.xml" Type="http://schemas.openxmlformats.org/officeDocument/2006/relationships/slide"/><Relationship Id="rId73" Target="slides/slide68.xml" Type="http://schemas.openxmlformats.org/officeDocument/2006/relationships/slide"/><Relationship Id="rId74" Target="slides/slide69.xml" Type="http://schemas.openxmlformats.org/officeDocument/2006/relationships/slide"/><Relationship Id="rId75" Target="slides/slide70.xml" Type="http://schemas.openxmlformats.org/officeDocument/2006/relationships/slide"/><Relationship Id="rId76" Target="slides/slide71.xml" Type="http://schemas.openxmlformats.org/officeDocument/2006/relationships/slide"/><Relationship Id="rId77" Target="slides/slide72.xml" Type="http://schemas.openxmlformats.org/officeDocument/2006/relationships/slide"/><Relationship Id="rId78" Target="slides/slide73.xml" Type="http://schemas.openxmlformats.org/officeDocument/2006/relationships/slide"/><Relationship Id="rId79" Target="slides/slide74.xml" Type="http://schemas.openxmlformats.org/officeDocument/2006/relationships/slide"/><Relationship Id="rId8" Target="slides/slide3.xml" Type="http://schemas.openxmlformats.org/officeDocument/2006/relationships/slide"/><Relationship Id="rId80" Target="slides/slide75.xml" Type="http://schemas.openxmlformats.org/officeDocument/2006/relationships/slide"/><Relationship Id="rId81" Target="slides/slide76.xml" Type="http://schemas.openxmlformats.org/officeDocument/2006/relationships/slide"/><Relationship Id="rId82" Target="slides/slide77.xml" Type="http://schemas.openxmlformats.org/officeDocument/2006/relationships/slide"/><Relationship Id="rId83" Target="slides/slide78.xml" Type="http://schemas.openxmlformats.org/officeDocument/2006/relationships/slide"/><Relationship Id="rId84" Target="slides/slide79.xml" Type="http://schemas.openxmlformats.org/officeDocument/2006/relationships/slide"/><Relationship Id="rId85" Target="slides/slide80.xml" Type="http://schemas.openxmlformats.org/officeDocument/2006/relationships/slide"/><Relationship Id="rId86" Target="slides/slide81.xml" Type="http://schemas.openxmlformats.org/officeDocument/2006/relationships/slide"/><Relationship Id="rId87" Target="slides/slide82.xml" Type="http://schemas.openxmlformats.org/officeDocument/2006/relationships/slide"/><Relationship Id="rId88" Target="slides/slide83.xml" Type="http://schemas.openxmlformats.org/officeDocument/2006/relationships/slide"/><Relationship Id="rId89" Target="slides/slide84.xml" Type="http://schemas.openxmlformats.org/officeDocument/2006/relationships/slide"/><Relationship Id="rId9" Target="slides/slide4.xml" Type="http://schemas.openxmlformats.org/officeDocument/2006/relationships/slide"/><Relationship Id="rId90" Target="slides/slide85.xml" Type="http://schemas.openxmlformats.org/officeDocument/2006/relationships/slide"/><Relationship Id="rId91" Target="slides/slide86.xml" Type="http://schemas.openxmlformats.org/officeDocument/2006/relationships/slide"/><Relationship Id="rId92" Target="slides/slide87.xml" Type="http://schemas.openxmlformats.org/officeDocument/2006/relationships/slide"/><Relationship Id="rId93" Target="slides/slide88.xml" Type="http://schemas.openxmlformats.org/officeDocument/2006/relationships/slide"/><Relationship Id="rId94" Target="slides/slide89.xml" Type="http://schemas.openxmlformats.org/officeDocument/2006/relationships/slide"/><Relationship Id="rId95" Target="slides/slide90.xml" Type="http://schemas.openxmlformats.org/officeDocument/2006/relationships/slide"/><Relationship Id="rId96" Target="slides/slide91.xml" Type="http://schemas.openxmlformats.org/officeDocument/2006/relationships/slide"/><Relationship Id="rId97" Target="slides/slide92.xml" Type="http://schemas.openxmlformats.org/officeDocument/2006/relationships/slide"/><Relationship Id="rId98" Target="slides/slide93.xml" Type="http://schemas.openxmlformats.org/officeDocument/2006/relationships/slide"/><Relationship Id="rId99" Target="slides/slide9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9.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8.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0.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0.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2.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9.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3.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With that, I can now open up for any lingering questions that may have not been answered earlier in today's session. </a:t>
            </a:r>
          </a:p>
          <a:p>
            <a:r>
              <a:rPr lang="en-US"/>
              <a:t>-------------------------------Pause</a:t>
            </a:r>
          </a:p>
          <a:p>
            <a:r>
              <a:rPr lang="en-US"/>
              <a:t/>
            </a:r>
          </a:p>
          <a:p>
            <a:r>
              <a:rPr lang="en-US"/>
              <a:t>If you would like to receive a professional development unit for attending today’s webinar, we will put a link for the webinar evaluation form in the chat. Fill that out and we can get that renewal unit to you. </a:t>
            </a:r>
          </a:p>
          <a:p>
            <a:r>
              <a:rPr lang="en-US"/>
              <a:t/>
            </a:r>
          </a:p>
          <a:p>
            <a:r>
              <a:rPr lang="en-US"/>
              <a:t>Again, if any questions come up outside of this webinar, feel free to reach out to our testing partners at New Meridian with any program and product design questions, the Kite Support Desk with any platform related inquiries or the OPI assessment help desk for assessment related inquiries.</a:t>
            </a:r>
          </a:p>
          <a:p>
            <a:r>
              <a:rPr lang="en-US"/>
              <a:t/>
            </a:r>
          </a:p>
          <a:p>
            <a:r>
              <a:rPr lang="en-US"/>
              <a:t>Thank you so much for joining us today. We hope this has been an informative webinar to help support your district as we transition to the MAST assessment.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0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2.png" Type="http://schemas.openxmlformats.org/officeDocument/2006/relationships/image"/><Relationship Id="rId5" Target="../media/image8.png" Type="http://schemas.openxmlformats.org/officeDocument/2006/relationships/image"/><Relationship Id="rId6" Target="../media/image73.png" Type="http://schemas.openxmlformats.org/officeDocument/2006/relationships/image"/><Relationship Id="rId7" Target="../media/image74.svg" Type="http://schemas.openxmlformats.org/officeDocument/2006/relationships/image"/><Relationship Id="rId8" Target="../media/image75.png" Type="http://schemas.openxmlformats.org/officeDocument/2006/relationships/image"/><Relationship Id="rId9" Target="../media/image76.svg" Type="http://schemas.openxmlformats.org/officeDocument/2006/relationships/image"/></Relationships>
</file>

<file path=ppt/slides/_rels/slide10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7.png" Type="http://schemas.openxmlformats.org/officeDocument/2006/relationships/image"/><Relationship Id="rId5" Target="../media/image8.png" Type="http://schemas.openxmlformats.org/officeDocument/2006/relationships/image"/><Relationship Id="rId6" Target="../media/image78.png" Type="http://schemas.openxmlformats.org/officeDocument/2006/relationships/image"/><Relationship Id="rId7" Target="https://student-testlet.kiteaai.org" TargetMode="External" Type="http://schemas.openxmlformats.org/officeDocument/2006/relationships/hyperlink"/></Relationships>
</file>

<file path=ppt/slides/_rels/slide102.xml.rels><?xml version="1.0" encoding="UTF-8" standalone="yes"?><Relationships xmlns="http://schemas.openxmlformats.org/package/2006/relationships"><Relationship Id="rId1" Target="../slideLayouts/slideLayout7.xml" Type="http://schemas.openxmlformats.org/officeDocument/2006/relationships/slideLayout"/><Relationship Id="rId10" Target="https://opi.mt.gov/Portals/182/Page%20Files/MAST/Train%20the%20Trainer%20Slide%20Decks/MAST%20for%20Educators_slide%20deck.pdf?ver=2025-08-19-161015-280" TargetMode="External" Type="http://schemas.openxmlformats.org/officeDocument/2006/relationships/hyperlink"/><Relationship Id="rId11"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educator-testlet.kiteaai.org/AART/logIn.htm" TargetMode="External" Type="http://schemas.openxmlformats.org/officeDocument/2006/relationships/hyperlink"/><Relationship Id="rId6" Target="https://opi.mt.gov/LinkClick.aspx?fileticket=ugz5v3Zi0Mw%3d&amp;portalid=182" TargetMode="External" Type="http://schemas.openxmlformats.org/officeDocument/2006/relationships/hyperlink"/><Relationship Id="rId7" Target="https://opi.mt.gov/Portals/182/Page%20Files/Statewide%20Testing/Test%20Security/MontCASTestSecurityManual.pdf?ver=2019-10-28-090749-197" TargetMode="External" Type="http://schemas.openxmlformats.org/officeDocument/2006/relationships/hyperlink"/><Relationship Id="rId8" Target="https://opi.mt.gov/LinkClick.aspx?fileticket=p4aMwqH4OV0%3d&amp;portalid=182" TargetMode="External" Type="http://schemas.openxmlformats.org/officeDocument/2006/relationships/hyperlink"/><Relationship Id="rId9" Target="https://opi.mt.gov/Portals/182/Page%20Files/MAST/Train%20the%20Trainer%20Slide%20Decks/MAST%20for%20Educators_slide%20deck.pptx?ver=2025-08-19-160951-460" TargetMode="External" Type="http://schemas.openxmlformats.org/officeDocument/2006/relationships/hyperlink"/></Relationships>
</file>

<file path=ppt/slides/_rels/slide10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10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8.png" Type="http://schemas.openxmlformats.org/officeDocument/2006/relationships/image"/><Relationship Id="rId7" Target="../media/image48.png" Type="http://schemas.openxmlformats.org/officeDocument/2006/relationships/image"/></Relationships>
</file>

<file path=ppt/slides/_rels/slide10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0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LinkClick.aspx?fileticket=A8K9nDaYeWI%3d&amp;portalid=182" TargetMode="External" Type="http://schemas.openxmlformats.org/officeDocument/2006/relationships/hyperlink"/><Relationship Id="rId6" Target="https://opi.mt.gov/LinkClick.aspx?fileticket=A8K9nDaYeWI%3d&amp;portalid=182" TargetMode="External" Type="http://schemas.openxmlformats.org/officeDocument/2006/relationships/hyperlink"/></Relationships>
</file>

<file path=ppt/slides/_rels/slide10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0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newmeridiancorp.org/montana-aligned-to-standards-through-year-program-portal/" TargetMode="External" Type="http://schemas.openxmlformats.org/officeDocument/2006/relationships/hyperlink"/><Relationship Id="rId6" Target="https://opi.mt.gov/LinkClick.aspx?fileticket=A8K9nDaYeWI%3d&amp;portalid=182" TargetMode="External" Type="http://schemas.openxmlformats.org/officeDocument/2006/relationships/hyperlink"/></Relationships>
</file>

<file path=ppt/slides/_rels/slide10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8.png" Type="http://schemas.openxmlformats.org/officeDocument/2006/relationships/image"/><Relationship Id="rId7" Target="../media/image48.png" Type="http://schemas.openxmlformats.org/officeDocument/2006/relationships/image"/></Relationships>
</file>

<file path=ppt/slides/_rels/slide1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s>
</file>

<file path=ppt/slides/_rels/slide1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81.png" Type="http://schemas.openxmlformats.org/officeDocument/2006/relationships/image"/><Relationship Id="rId5" Target="https://youtu.be/7_BDhjap7rc" TargetMode="External" Type="http://schemas.openxmlformats.org/officeDocument/2006/relationships/hyperlink"/><Relationship Id="rId6" Target="https://youtu.be/7_BDhjap7rc" TargetMode="External" Type="http://schemas.openxmlformats.org/officeDocument/2006/relationships/hyperlink"/><Relationship Id="rId7" Target="https://opi.mt.gov/Portals/182/Page%20Files/Statewide%20Testing/Webinars%20Training%20Page/Outreach/Focused_Support_Videos/MAST/MAST_Monitoring_Testlet_Completion.pdf" TargetMode="External" Type="http://schemas.openxmlformats.org/officeDocument/2006/relationships/hyperlink"/></Relationships>
</file>

<file path=ppt/slides/_rels/slide1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82.png" Type="http://schemas.openxmlformats.org/officeDocument/2006/relationships/image"/><Relationship Id="rId5" Target="https://opi.mt.gov/Portals/182/Page%20Files/MAST/2024-2025%20Assets/Educator%20Resources/Filtering%20the%20Test%20Monitoring%20Data%20Extract.mp4?ver=2025-06-12-131326-970" TargetMode="External" Type="http://schemas.openxmlformats.org/officeDocument/2006/relationships/hyperlink"/></Relationships>
</file>

<file path=ppt/slides/_rels/slide1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https://opi.mt.gov/Portals/182/Page%20Files/MAST/2024-2025%20Assets/Educator%20Resources/Filtering%20the%20Test%20Monitoring%20Data%20Extract.mp4?ver=2025-06-12-131326-970" TargetMode="External" Type="http://schemas.openxmlformats.org/officeDocument/2006/relationships/hyperlink"/><Relationship Id="rId5" Target="https://opi.mt.gov/Portals/182/Page%20Files/MAST/2024-2025%20Assets/Educator%20Resources/Filtering%20the%20Test%20Monitoring%20Data%20Extract.mp4?ver=2025-06-12-131326-970" TargetMode="External" Type="http://schemas.openxmlformats.org/officeDocument/2006/relationships/hyperlink"/></Relationships>
</file>

<file path=ppt/slides/_rels/slide1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83.png" Type="http://schemas.openxmlformats.org/officeDocument/2006/relationships/image"/><Relationship Id="rId5" Target="../media/image84.png" Type="http://schemas.openxmlformats.org/officeDocument/2006/relationships/image"/></Relationships>
</file>

<file path=ppt/slides/_rels/slide1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83.png" Type="http://schemas.openxmlformats.org/officeDocument/2006/relationships/image"/><Relationship Id="rId5" Target="../media/image85.png" Type="http://schemas.openxmlformats.org/officeDocument/2006/relationships/image"/></Relationships>
</file>

<file path=ppt/slides/_rels/slide1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83.png" Type="http://schemas.openxmlformats.org/officeDocument/2006/relationships/image"/><Relationship Id="rId5" Target="../media/image86.png" Type="http://schemas.openxmlformats.org/officeDocument/2006/relationships/image"/></Relationships>
</file>

<file path=ppt/slides/_rels/slide1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87.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educator-testlet.kiteaai.org/AART/logIn.htm" TargetMode="External" Type="http://schemas.openxmlformats.org/officeDocument/2006/relationships/hyperlink"/><Relationship Id="rId6" Target="https://files.kiteaai.org/documentation/testlets/MT/Testlet_Kite_Educator_Portal_Manual_MAST.pdf" TargetMode="External" Type="http://schemas.openxmlformats.org/officeDocument/2006/relationships/hyperlink"/><Relationship Id="rId7" Target="https://youtu.be/7_BDhjap7rc" TargetMode="External" Type="http://schemas.openxmlformats.org/officeDocument/2006/relationships/hyperlink"/><Relationship Id="rId8" Target="https://newmeridiancorp.org/montana-aligned-to-standards-through-year-program-portal/" TargetMode="External" Type="http://schemas.openxmlformats.org/officeDocument/2006/relationships/hyperlink"/></Relationships>
</file>

<file path=ppt/slides/_rels/slide1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1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8.png" Type="http://schemas.openxmlformats.org/officeDocument/2006/relationships/image"/><Relationship Id="rId7" Target="../media/image48.png" Type="http://schemas.openxmlformats.org/officeDocument/2006/relationships/image"/></Relationships>
</file>

<file path=ppt/slides/_rels/slide1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88.png" Type="http://schemas.openxmlformats.org/officeDocument/2006/relationships/image"/></Relationships>
</file>

<file path=ppt/slides/_rels/slide1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s>
</file>

<file path=ppt/slides/_rels/slide1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89.png" Type="http://schemas.openxmlformats.org/officeDocument/2006/relationships/image"/><Relationship Id="rId5" Target="../media/image90.png" Type="http://schemas.openxmlformats.org/officeDocument/2006/relationships/image"/></Relationships>
</file>

<file path=ppt/slides/_rels/slide1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91.png" Type="http://schemas.openxmlformats.org/officeDocument/2006/relationships/image"/><Relationship Id="rId5" Target="../media/image92.png" Type="http://schemas.openxmlformats.org/officeDocument/2006/relationships/image"/></Relationships>
</file>

<file path=ppt/slides/_rels/slide1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93.png" Type="http://schemas.openxmlformats.org/officeDocument/2006/relationships/image"/></Relationships>
</file>

<file path=ppt/slides/_rels/slide1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94.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95.png" Type="http://schemas.openxmlformats.org/officeDocument/2006/relationships/image"/></Relationships>
</file>

<file path=ppt/slides/_rels/slide1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96.png" Type="http://schemas.openxmlformats.org/officeDocument/2006/relationships/image"/></Relationships>
</file>

<file path=ppt/slides/_rels/slide1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97.png" Type="http://schemas.openxmlformats.org/officeDocument/2006/relationships/image"/></Relationships>
</file>

<file path=ppt/slides/_rels/slide1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98.png" Type="http://schemas.openxmlformats.org/officeDocument/2006/relationships/image"/></Relationships>
</file>

<file path=ppt/slides/_rels/slide1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s>
</file>

<file path=ppt/slides/_rels/slide1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s>
</file>

<file path=ppt/slides/_rels/slide1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s>
</file>

<file path=ppt/slides/_rels/slide137.xml.rels><?xml version="1.0" encoding="UTF-8" standalone="yes"?><Relationships xmlns="http://schemas.openxmlformats.org/package/2006/relationships"><Relationship Id="rId1" Target="../slideLayouts/slideLayout7.xml" Type="http://schemas.openxmlformats.org/officeDocument/2006/relationships/slideLayout"/><Relationship Id="rId10" Target="https://opi.mt.gov/LinkClick.aspx?fileticket=Gv_hCF9FKz4%3d&amp;portalid=182" TargetMode="External" Type="http://schemas.openxmlformats.org/officeDocument/2006/relationships/hyperlink"/><Relationship Id="rId11" Target="https://opi.mt.gov/LinkClick.aspx?fileticket=KpOSnZ4A5ag%3d&amp;portalid=182" TargetMode="External" Type="http://schemas.openxmlformats.org/officeDocument/2006/relationships/hyperlink"/><Relationship Id="rId12" Target="https://opi.mt.gov/LinkClick.aspx?fileticket=lqU4YGVZr20%3d&amp;portalid=182" TargetMode="External" Type="http://schemas.openxmlformats.org/officeDocument/2006/relationships/hyperlink"/><Relationship Id="rId13" Target="https://youtu.be/N10JlRskHCY" TargetMode="External" Type="http://schemas.openxmlformats.org/officeDocument/2006/relationships/hyperlink"/><Relationship Id="rId14"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educator-testlet.kiteaai.org/AART/logIn.htm" TargetMode="External" Type="http://schemas.openxmlformats.org/officeDocument/2006/relationships/hyperlink"/><Relationship Id="rId6" Target="https://files.kiteaai.org/documentation/testlets/MT/Testlet_Kite_Educator_Portal_Manual_MAST.pdf" TargetMode="External" Type="http://schemas.openxmlformats.org/officeDocument/2006/relationships/hyperlink"/><Relationship Id="rId7" Target="https://opi.mt.gov/Portals/182/Page%20Files/MAST/2024-2025%20Assets/Educator%20Resources/Student%20Testlet%20Video%20Overview.mp4?ver=2024-10-18-121901-783" TargetMode="External" Type="http://schemas.openxmlformats.org/officeDocument/2006/relationships/hyperlink"/><Relationship Id="rId8" Target="https://opi.mt.gov/Portals/182/Page%20Files/MAST/2024-2025%20Assets/Educator%20Resources/Classroom%20Testlet%20Video%20Overview.mp4?ver=2024-10-18-124301-503" TargetMode="External" Type="http://schemas.openxmlformats.org/officeDocument/2006/relationships/hyperlink"/><Relationship Id="rId9" Target="https://opi.mt.gov/LinkClick.aspx?fileticket=2uvHF8t0kSc%3d&amp;portalid=182" TargetMode="External" Type="http://schemas.openxmlformats.org/officeDocument/2006/relationships/hyperlink"/></Relationships>
</file>

<file path=ppt/slides/_rels/slide13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1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8.png" Type="http://schemas.openxmlformats.org/officeDocument/2006/relationships/image"/><Relationship Id="rId7" Target="../media/image4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2.png" Type="http://schemas.openxmlformats.org/officeDocument/2006/relationships/image"/><Relationship Id="rId6" Target="https://newmeridiancorp.org/montana-aligned-to-standards-through-year-program-portal/" TargetMode="External" Type="http://schemas.openxmlformats.org/officeDocument/2006/relationships/hyperlink"/><Relationship Id="rId7" Target="../media/image13.png" Type="http://schemas.openxmlformats.org/officeDocument/2006/relationships/image"/><Relationship Id="rId8" Target="../media/image14.svg" Type="http://schemas.openxmlformats.org/officeDocument/2006/relationships/image"/></Relationships>
</file>

<file path=ppt/slides/_rels/slide1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legcounsel.house.gov/Comps/Elementary%20And%20Secondary%20Education%20Act%20Of%201965.pdf" TargetMode="External" Type="http://schemas.openxmlformats.org/officeDocument/2006/relationships/hyperlink"/><Relationship Id="rId6" Target="https://rules.mt.gov/browse/collections/aec52c46-128e-4279-9068-8af5d5432d74/policies/94ca32e0-3376-445f-92f1-7636cc8525bd" TargetMode="External" Type="http://schemas.openxmlformats.org/officeDocument/2006/relationships/hyperlink"/><Relationship Id="rId7" Target="http://leg.mt.gov/bills/mca/title_0200/chapter_0070/part_0010/section_0040/0200-0070-0010-0040.html" TargetMode="External" Type="http://schemas.openxmlformats.org/officeDocument/2006/relationships/hyperlink"/><Relationship Id="rId8" Target="https://rules.mt.gov/browse/collections/aec52c46-128e-4279-9068-8af5d5432d74/policies/71f81682-b3df-4253-b131-6fbdf357731e" TargetMode="External" Type="http://schemas.openxmlformats.org/officeDocument/2006/relationships/hyperlink"/></Relationships>
</file>

<file path=ppt/slides/_rels/slide1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Portals/182/Page%20Files/Statewide%20Testing/Parents%20Corner/MAST_Parent_Score_Report_Letter.docx?ver=2024-10-16-083726-470" TargetMode="External" Type="http://schemas.openxmlformats.org/officeDocument/2006/relationships/hyperlink"/></Relationships>
</file>

<file path=ppt/slides/_rels/slide1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1.png" Type="http://schemas.openxmlformats.org/officeDocument/2006/relationships/image"/><Relationship Id="rId6" Target="../media/image62.svg" Type="http://schemas.openxmlformats.org/officeDocument/2006/relationships/image"/></Relationships>
</file>

<file path=ppt/slides/_rels/slide1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9.png" Type="http://schemas.openxmlformats.org/officeDocument/2006/relationships/image"/><Relationship Id="rId6" Target="../media/image30.png" Type="http://schemas.openxmlformats.org/officeDocument/2006/relationships/image"/><Relationship Id="rId7" Target="../media/image31.svg" Type="http://schemas.openxmlformats.org/officeDocument/2006/relationships/image"/></Relationships>
</file>

<file path=ppt/slides/_rels/slide145.xml.rels><?xml version="1.0" encoding="UTF-8" standalone="yes"?><Relationships xmlns="http://schemas.openxmlformats.org/package/2006/relationships"><Relationship Id="rId1" Target="../slideLayouts/slideLayout7.xml" Type="http://schemas.openxmlformats.org/officeDocument/2006/relationships/slideLayout"/><Relationship Id="rId10" Target="https://nam02.safelinks.protection.outlook.com/?url=https%3A%2F%2Furldefense.proofpoint.com%2Fv2%2Furl%3Fu%3Dhttps-3A__vimeo.com_905694120%26d%3DDwMFAg%26c%3DeuGZstcaTDllvimEN8b7jXrwqOf-v5A_CdpgnVfiiMM%26r%3D3oJjetXjpqqTCrA1Ck3D5pHY6YOKTXE73rlwPEwTAxw%26m%3DRfU6yFmtfTFmsJGGN7Bw3VlQJE763yGRJ2drUhNvdOv_jiZgevZlpi3U1WNJTiWm%26s%3DLGW3TZ7bPtmrp637c5OgMbMz3mOGW-Oa_aceqkz3vxc%26e%3D&amp;data=05%7C02%7Ctphillips%40newmeridian.org%7C4e1c330d19cd47ff09ad08dcd1e46ec2%7C6f21103d854b4d1da3788fabe9e5ee96%7C0%7C0%7C638616028162336938%7CUnknown%7CTWFpbGZsb3d8eyJWIjoiMC4wLjAwMDAiLCJQIjoiV2luMzIiLCJBTiI6Ik1haWwiLCJXVCI6Mn0%3D%7C0%7C%7C%7C&amp;sdata=Xd2rsOW7YA78xBhjG7Nu5X7%2FRRm9Mp7%2Fv6jR6wJAIRs%3D&amp;reserved=0"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youtu.be/AAMHFDmAnP4" TargetMode="External" Type="http://schemas.openxmlformats.org/officeDocument/2006/relationships/hyperlink"/><Relationship Id="rId6" Target="https://opi.mt.gov/Portals/182/Page%20Files/Statewide%20Testing/Webinars%20Training%20Page/Outreach/Focused_Support_Videos/MAST/MAST_Parent%20Portal.pdf" TargetMode="External" Type="http://schemas.openxmlformats.org/officeDocument/2006/relationships/hyperlink"/><Relationship Id="rId7" Target="https://files.kiteaai.org/documentation/testlets/MT/Testlet_Kite_Educator_Portal_Manual_MAST.pdf" TargetMode="External" Type="http://schemas.openxmlformats.org/officeDocument/2006/relationships/hyperlink"/><Relationship Id="rId8" Target="https://nam02.safelinks.protection.outlook.com/?url=https%3A%2F%2Furldefense.proofpoint.com%2Fv2%2Furl%3Fu%3Dhttps-3A__vimeo.com_765010021%26d%3DDwMFAg%26c%3DeuGZstcaTDllvimEN8b7jXrwqOf-v5A_CdpgnVfiiMM%26r%3D3oJjetXjpqqTCrA1Ck3D5pHY6YOKTXE73rlwPEwTAxw%26m%3DRfU6yFmtfTFmsJGGN7Bw3VlQJE763yGRJ2drUhNvdOv_jiZgevZlpi3U1WNJTiWm%26s%3DPI8rC_ZmMg6ItI_i-IHttJ4wN7nCm7aNznb5QhZrUSU%26e%3D&amp;data=05%7C02%7Ctphillips%40newmeridian.org%7C4e1c330d19cd47ff09ad08dcd1e46ec2%7C6f21103d854b4d1da3788fabe9e5ee96%7C0%7C0%7C638616028162408657%7CUnknown%7CTWFpbGZsb3d8eyJWIjoiMC4wLjAwMDAiLCJQIjoiV2luMzIiLCJBTiI6Ik1haWwiLCJXVCI6Mn0%3D%7C0%7C%7C%7C&amp;sdata=Gm9VYWfpFovdS69%2Fxqt05MtO0ys0kKmf2%2Bm4DQ09b0k%3D&amp;reserved=0" TargetMode="External" Type="http://schemas.openxmlformats.org/officeDocument/2006/relationships/hyperlink"/><Relationship Id="rId9" Target="https://files.kiteaai.org/documentation/testlets/MT/MAST_Kite_Parent_Portal_Manual_for_Testlet.pdf" TargetMode="External" Type="http://schemas.openxmlformats.org/officeDocument/2006/relationships/hyperlink"/></Relationships>
</file>

<file path=ppt/slides/_rels/slide1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99.png" Type="http://schemas.openxmlformats.org/officeDocument/2006/relationships/image"/></Relationships>
</file>

<file path=ppt/slides/_rels/slide1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00.png" Type="http://schemas.openxmlformats.org/officeDocument/2006/relationships/image"/></Relationships>
</file>

<file path=ppt/slides/_rels/slide1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01.png" Type="http://schemas.openxmlformats.org/officeDocument/2006/relationships/image"/><Relationship Id="rId6" Target="../media/image102.png" Type="http://schemas.openxmlformats.org/officeDocument/2006/relationships/image"/><Relationship Id="rId7" Target="../media/image103.png" Type="http://schemas.openxmlformats.org/officeDocument/2006/relationships/image"/><Relationship Id="rId8" Target="https://parentportal-testlet.kiteaai.org" TargetMode="External" Type="http://schemas.openxmlformats.org/officeDocument/2006/relationships/hyperlink"/></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5.png" Type="http://schemas.openxmlformats.org/officeDocument/2006/relationships/image"/></Relationships>
</file>

<file path=ppt/slides/_rels/slide1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04.png" Type="http://schemas.openxmlformats.org/officeDocument/2006/relationships/image"/><Relationship Id="rId5" Target="../media/image8.png" Type="http://schemas.openxmlformats.org/officeDocument/2006/relationships/image"/></Relationships>
</file>

<file path=ppt/slides/_rels/slide1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05.png" Type="http://schemas.openxmlformats.org/officeDocument/2006/relationships/image"/><Relationship Id="rId6" Target="../media/image106.png" Type="http://schemas.openxmlformats.org/officeDocument/2006/relationships/image"/></Relationships>
</file>

<file path=ppt/slides/_rels/slide1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53.xml.rels><?xml version="1.0" encoding="UTF-8" standalone="yes"?><Relationships xmlns="http://schemas.openxmlformats.org/package/2006/relationships"><Relationship Id="rId1" Target="../slideLayouts/slideLayout7.xml" Type="http://schemas.openxmlformats.org/officeDocument/2006/relationships/slideLayout"/><Relationship Id="rId10" Target="https://opi.mt.gov/LinkClick.aspx?fileticket=2uvHF8t0kSc%3d&amp;portalid=182" TargetMode="External" Type="http://schemas.openxmlformats.org/officeDocument/2006/relationships/hyperlink"/><Relationship Id="rId11" Target="https://youtu.be/AAMHFDmAnP4" TargetMode="External" Type="http://schemas.openxmlformats.org/officeDocument/2006/relationships/hyperlink"/><Relationship Id="rId12"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Portals/182/Page%20Files/Statewide%20Testing/Parents%20Corner/MAST_Parent_Score_Report_Letter.docx?ver=2024-10-16-083726-470" TargetMode="External" Type="http://schemas.openxmlformats.org/officeDocument/2006/relationships/hyperlink"/><Relationship Id="rId6" Target="https://educator-testlet.kiteaai.org/AART/logIn.htm" TargetMode="External" Type="http://schemas.openxmlformats.org/officeDocument/2006/relationships/hyperlink"/><Relationship Id="rId7" Target="https://files.kiteaai.org/documentation/testlets/MT/Testlet_Kite_Educator_Portal_Manual_MAST.pdf" TargetMode="External" Type="http://schemas.openxmlformats.org/officeDocument/2006/relationships/hyperlink"/><Relationship Id="rId8" Target="https://opi.mt.gov/Portals/182/Page%20Files/MAST/2024-2025%20Assets/Parent%20Resources/Kite%20Parent%20Portal%20One-Pager.pdf?ver=2024-11-13-154302-770" TargetMode="External" Type="http://schemas.openxmlformats.org/officeDocument/2006/relationships/hyperlink"/><Relationship Id="rId9" Target="https://opi.mt.gov/Portals/182/Page%20Files/MAST/2024-2025%20Assets/Educator%20Resources/Student%20Testlet%20Video%20Overview.mp4?ver=2024-10-18-121901-783" TargetMode="External" Type="http://schemas.openxmlformats.org/officeDocument/2006/relationships/hyperlink"/></Relationships>
</file>

<file path=ppt/slides/_rels/slide15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07.png" Type="http://schemas.openxmlformats.org/officeDocument/2006/relationships/image"/><Relationship Id="rId4" Target="../media/image108.svg" Type="http://schemas.openxmlformats.org/officeDocument/2006/relationships/image"/><Relationship Id="rId5" Target="../media/image8.png" Type="http://schemas.openxmlformats.org/officeDocument/2006/relationships/image"/><Relationship Id="rId6" Target="../media/image109.png" Type="http://schemas.openxmlformats.org/officeDocument/2006/relationships/image"/><Relationship Id="rId7" Target="http://opiassessmenthelpdesk@mt.gov"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6.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educator-testlet.kiteaai.org/AART/logIn.htm"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drive.google.com/file/d/14SSR3gx1WMO-TjsdUhP952bQV-PJnz0f/view" TargetMode="External" Type="http://schemas.openxmlformats.org/officeDocument/2006/relationships/hyperlink"/><Relationship Id="rId6" Target="https://opi.mt.gov/Portals/182/Page%20Files/MAST/2024-2025%20Assets/Educator%20Resources/Math%20Assessment%20Specifications.pdf?ver=2025-02-04-144701-553" TargetMode="External" Type="http://schemas.openxmlformats.org/officeDocument/2006/relationships/hyperlink"/><Relationship Id="rId7" Target="https://opi.mt.gov/Portals/182/Page%20Files/MAST/2024-2025%20Assets/Educator%20Resources/ELA%20Assessment%20Specifications.pdf?ver=2025-02-04-144619-223" TargetMode="External" Type="http://schemas.openxmlformats.org/officeDocument/2006/relationships/hyperlink"/><Relationship Id="rId8" Target="https://opi.mt.gov/Portals/182/Page%20Files/Statewide%20Testing/Landing%20Page/Published%20Test%20Windows_2021_ver2.pdf?ver=2020-10-27-092258-750" TargetMode="External" Type="http://schemas.openxmlformats.org/officeDocument/2006/relationships/hyperlink"/><Relationship Id="rId9" Target="https://newmeridiancorp.org/montana-aligned-to-standards-through-year-program-portal/"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slide4.xml" Type="http://schemas.openxmlformats.org/officeDocument/2006/relationships/slide"/><Relationship Id="rId6" Target="slide18.xml" Type="http://schemas.openxmlformats.org/officeDocument/2006/relationships/slide"/><Relationship Id="rId7" Target="slide44.xml" Type="http://schemas.openxmlformats.org/officeDocument/2006/relationships/slide"/><Relationship Id="rId8" Target="slide60.xml" Type="http://schemas.openxmlformats.org/officeDocument/2006/relationships/slide"/><Relationship Id="rId9" Target="slide70.xml" Type="http://schemas.openxmlformats.org/officeDocument/2006/relationships/slid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8.png" Type="http://schemas.openxmlformats.org/officeDocument/2006/relationships/image"/><Relationship Id="rId6" Target="../media/image17.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Portals/182/Page%20Files/MAST/2024-2025%20Assets/Educator%20Resources/Math%20Assessment%20Specifications.pdf?ver=2025-02-04-144701-553" TargetMode="External" Type="http://schemas.openxmlformats.org/officeDocument/2006/relationships/hyperlink"/><Relationship Id="rId6" Target="https://opi.mt.gov/LinkClick.aspx?fileticket=fg0sQeMAfp0%3d&amp;portalid=182" TargetMode="External" Type="http://schemas.openxmlformats.org/officeDocument/2006/relationships/hyperlink"/><Relationship Id="rId7" Target="https://opi.mt.gov/Portals/182/Page%20Files/MAST/2024-2025%20Assets/Educator%20Resources/Standards%20Blueprint_Math.pdf?ver=2025-05-27-142115-230" TargetMode="External" Type="http://schemas.openxmlformats.org/officeDocument/2006/relationships/hyperlink"/><Relationship Id="rId8" Target="../media/image20.png" Type="http://schemas.openxmlformats.org/officeDocument/2006/relationships/image"/><Relationship Id="rId9" Target="../media/image21.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 Id="rId6" Target="../media/image24.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25.png" Type="http://schemas.openxmlformats.org/officeDocument/2006/relationships/image"/><Relationship Id="rId6" Target="../media/image26.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27.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28.png" Type="http://schemas.openxmlformats.org/officeDocument/2006/relationships/image"/><Relationship Id="rId6" Target="../media/image29.png" Type="http://schemas.openxmlformats.org/officeDocument/2006/relationships/image"/><Relationship Id="rId7" Target="../media/image30.png" Type="http://schemas.openxmlformats.org/officeDocument/2006/relationships/image"/><Relationship Id="rId8" Target="../media/image31.svg" Type="http://schemas.openxmlformats.org/officeDocument/2006/relationships/image"/><Relationship Id="rId9" Target="https://www.newmeridian.io"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slide138.xml" Type="http://schemas.openxmlformats.org/officeDocument/2006/relationships/slide"/><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slide82.xml" Type="http://schemas.openxmlformats.org/officeDocument/2006/relationships/slide"/><Relationship Id="rId6" Target="slide89.xml" Type="http://schemas.openxmlformats.org/officeDocument/2006/relationships/slide"/><Relationship Id="rId7" Target="slide103.xml" Type="http://schemas.openxmlformats.org/officeDocument/2006/relationships/slide"/><Relationship Id="rId8" Target="slide109.xml" Type="http://schemas.openxmlformats.org/officeDocument/2006/relationships/slide"/><Relationship Id="rId9" Target="slide121.xml" Type="http://schemas.openxmlformats.org/officeDocument/2006/relationships/slid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3.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4.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5.png" Type="http://schemas.openxmlformats.org/officeDocument/2006/relationships/image"/><Relationship Id="rId6" Target="../media/image36.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7.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8.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9.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0.png" Type="http://schemas.openxmlformats.org/officeDocument/2006/relationships/image"/><Relationship Id="rId6" Target="../media/image30.png" Type="http://schemas.openxmlformats.org/officeDocument/2006/relationships/image"/><Relationship Id="rId7" Target="../media/image31.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1.png" Type="http://schemas.openxmlformats.org/officeDocument/2006/relationships/image"/><Relationship Id="rId6" Target="../media/image42.svg" Type="http://schemas.openxmlformats.org/officeDocument/2006/relationships/image"/><Relationship Id="rId7" Target="../media/image43.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5.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10" Target="https://opi.mt.gov/Portals/182/Page%20Files/Statewide%20Testing/Landing%20Page/Published%20Test%20Windows_2021_ver2.pdf?ver=2020-10-27-092258-750" TargetMode="External" Type="http://schemas.openxmlformats.org/officeDocument/2006/relationships/hyperlink"/><Relationship Id="rId11" Target="https://www.newmeridian.io" TargetMode="External" Type="http://schemas.openxmlformats.org/officeDocument/2006/relationships/hyperlink"/><Relationship Id="rId12" Target="https://opi.mt.gov/LinkClick.aspx?fileticket=26jfst6GFoM%3d&amp;portalid=182" TargetMode="External" Type="http://schemas.openxmlformats.org/officeDocument/2006/relationships/hyperlink"/><Relationship Id="rId13" Target="https://opi.mt.gov/Portals/182/Page%20Files/Statewide%20Testing/Webinars%20Training%20Page/Outreach/Focused_Support_Videos/MAST/MAST_Scheduler_Tool_FSV.mp4?ver=2025-08-05-155853-560" TargetMode="External" Type="http://schemas.openxmlformats.org/officeDocument/2006/relationships/hyperlink"/><Relationship Id="rId14"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Portals/182/Page%20Files/MAST/2024-2025%20Assets/2024-2025_MAST%20Before%20Testing%20Tasks.pdf?ver=2025-01-06-115838-120" TargetMode="External" Type="http://schemas.openxmlformats.org/officeDocument/2006/relationships/hyperlink"/><Relationship Id="rId6" Target="https://opi.mt.gov/LinkClick.aspx?fileticket=fg0sQeMAfp0%3d&amp;portalid=182" TargetMode="External" Type="http://schemas.openxmlformats.org/officeDocument/2006/relationships/hyperlink"/><Relationship Id="rId7" Target="https://opi.mt.gov/LinkClick.aspx?fileticket=8Y2ISveev98%3d&amp;portalid=182" TargetMode="External" Type="http://schemas.openxmlformats.org/officeDocument/2006/relationships/hyperlink"/><Relationship Id="rId8" Target="https://opi.mt.gov/Portals/182/Page%20Files/MAST/2024-2025%20Assets/Educator%20Resources/Math%20Assessment%20Specifications.pdf?ver=2025-02-04-144701-553" TargetMode="External" Type="http://schemas.openxmlformats.org/officeDocument/2006/relationships/hyperlink"/><Relationship Id="rId9" Target="https://opi.mt.gov/Portals/182/Page%20Files/MAST/2024-2025%20Assets/Educator%20Resources/Standards%20Blueprint_Math.pdf?ver=2025-05-27-142115-230" TargetMode="External" Type="http://schemas.openxmlformats.org/officeDocument/2006/relationships/hyperlink"/></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8.png" Type="http://schemas.openxmlformats.org/officeDocument/2006/relationships/image"/><Relationship Id="rId7" Target="../media/image48.pn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9.png" Type="http://schemas.openxmlformats.org/officeDocument/2006/relationships/image"/><Relationship Id="rId6" Target="../media/image30.png" Type="http://schemas.openxmlformats.org/officeDocument/2006/relationships/image"/><Relationship Id="rId7" Target="../media/image31.sv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0.png" Type="http://schemas.openxmlformats.org/officeDocument/2006/relationships/image"/><Relationship Id="rId6" Target="../media/image51.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0.png" Type="http://schemas.openxmlformats.org/officeDocument/2006/relationships/image"/><Relationship Id="rId6" Target="../media/image52.png" Type="http://schemas.openxmlformats.org/officeDocument/2006/relationships/image"/><Relationship Id="rId7" Target="../media/image53.png" Type="http://schemas.openxmlformats.org/officeDocument/2006/relationships/image"/><Relationship Id="rId8" Target="../media/image54.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5.png" Type="http://schemas.openxmlformats.org/officeDocument/2006/relationships/image"/><Relationship Id="rId6" Target="../media/image56.pn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5.pn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7.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8.pn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10" Target="https://opi.mt.gov/Portals/182/Page%20Files/MAST/Miscellaneous%20MAST%20Assets/Kite%20Multifactor%20Authentication.pdf?ver=2025-07-21-081750-277" TargetMode="External" Type="http://schemas.openxmlformats.org/officeDocument/2006/relationships/hyperlink"/><Relationship Id="rId11"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Portals/182/Page%20Files/MAST/2024-2025%20Assets/2024-2025_MAST%20Before%20Testing%20Tasks.pdf?ver=2025-01-06-115838-120" TargetMode="External" Type="http://schemas.openxmlformats.org/officeDocument/2006/relationships/hyperlink"/><Relationship Id="rId6" Target="https://educator-testlet.kiteaai.org/AART/logIn.htm" TargetMode="External" Type="http://schemas.openxmlformats.org/officeDocument/2006/relationships/hyperlink"/><Relationship Id="rId7" Target="https://opi.mt.gov/LinkClick.aspx?fileticket=CWsKY4bMX6A%3d&amp;portalid=182" TargetMode="External" Type="http://schemas.openxmlformats.org/officeDocument/2006/relationships/hyperlink"/><Relationship Id="rId8" Target="https://files.kiteaai.org/documentation/testlets/MT/Testlet_Kite_Educator_Portal_Manual_MAST.pdf" TargetMode="External" Type="http://schemas.openxmlformats.org/officeDocument/2006/relationships/hyperlink"/><Relationship Id="rId9" Target="https://youtu.be/NBwOc4YZkpI"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9.pn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8.png" Type="http://schemas.openxmlformats.org/officeDocument/2006/relationships/image"/><Relationship Id="rId7" Target="../media/image48.pn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9.png" Type="http://schemas.openxmlformats.org/officeDocument/2006/relationships/image"/><Relationship Id="rId6" Target="../media/image60.svg" Type="http://schemas.openxmlformats.org/officeDocument/2006/relationships/image"/></Relationships>
</file>

<file path=ppt/slides/_rels/slide6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6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1.png" Type="http://schemas.openxmlformats.org/officeDocument/2006/relationships/image"/><Relationship Id="rId6" Target="../media/image62.svg" Type="http://schemas.openxmlformats.org/officeDocument/2006/relationships/image"/></Relationships>
</file>

<file path=ppt/slides/_rels/slide6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3.png" Type="http://schemas.openxmlformats.org/officeDocument/2006/relationships/image"/></Relationships>
</file>

<file path=ppt/slides/_rels/slide6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4.png" Type="http://schemas.openxmlformats.org/officeDocument/2006/relationships/image"/></Relationships>
</file>

<file path=ppt/slides/_rels/slide6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6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69.xml.rels><?xml version="1.0" encoding="UTF-8" standalone="yes"?><Relationships xmlns="http://schemas.openxmlformats.org/package/2006/relationships"><Relationship Id="rId1" Target="../slideLayouts/slideLayout7.xml" Type="http://schemas.openxmlformats.org/officeDocument/2006/relationships/slideLayout"/><Relationship Id="rId10"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Portals/182/Page%20Files/MAST/2024-2025%20Assets/2024-2025_MAST%20Before%20Testing%20Tasks.pdf?ver=2025-01-06-115838-120" TargetMode="External" Type="http://schemas.openxmlformats.org/officeDocument/2006/relationships/hyperlink"/><Relationship Id="rId6" Target="https://educator-testlet.kiteaai.org/AART/logIn.htm" TargetMode="External" Type="http://schemas.openxmlformats.org/officeDocument/2006/relationships/hyperlink"/><Relationship Id="rId7" Target="https://files.kiteaai.org/documentation/testlets/MT/Testlet_Kite_Educator_Portal_Manual_MAST.pdf" TargetMode="External" Type="http://schemas.openxmlformats.org/officeDocument/2006/relationships/hyperlink"/><Relationship Id="rId8" Target="https://www.youtube.com/watch?v=UvNXZY1XR6I" TargetMode="External" Type="http://schemas.openxmlformats.org/officeDocument/2006/relationships/hyperlink"/><Relationship Id="rId9" Target="https://youtu.be/8UUSd-4kibc"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0.png" Type="http://schemas.openxmlformats.org/officeDocument/2006/relationships/image"/></Relationships>
</file>

<file path=ppt/slides/_rels/slide7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7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8.png" Type="http://schemas.openxmlformats.org/officeDocument/2006/relationships/image"/><Relationship Id="rId7" Target="../media/image48.png" Type="http://schemas.openxmlformats.org/officeDocument/2006/relationships/image"/></Relationships>
</file>

<file path=ppt/slides/_rels/slide7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7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7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5.png" Type="http://schemas.openxmlformats.org/officeDocument/2006/relationships/image"/></Relationships>
</file>

<file path=ppt/slides/_rels/slide7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6.png" Type="http://schemas.openxmlformats.org/officeDocument/2006/relationships/image"/><Relationship Id="rId6" Target="../media/image67.svg" Type="http://schemas.openxmlformats.org/officeDocument/2006/relationships/image"/></Relationships>
</file>

<file path=ppt/slides/_rels/slide7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1.png" Type="http://schemas.openxmlformats.org/officeDocument/2006/relationships/image"/><Relationship Id="rId6" Target="../media/image62.svg" Type="http://schemas.openxmlformats.org/officeDocument/2006/relationships/image"/></Relationships>
</file>

<file path=ppt/slides/_rels/slide7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8.png" Type="http://schemas.openxmlformats.org/officeDocument/2006/relationships/image"/><Relationship Id="rId6" Target="../media/image69.png" Type="http://schemas.openxmlformats.org/officeDocument/2006/relationships/image"/></Relationships>
</file>

<file path=ppt/slides/_rels/slide7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70.png" Type="http://schemas.openxmlformats.org/officeDocument/2006/relationships/image"/></Relationships>
</file>

<file path=ppt/slides/_rels/slide7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7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1.png" Type="http://schemas.openxmlformats.org/officeDocument/2006/relationships/image"/><Relationship Id="rId5" Target="../media/image8.png" Type="http://schemas.openxmlformats.org/officeDocument/2006/relationships/image"/></Relationships>
</file>

<file path=ppt/slides/_rels/slide8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81.xml.rels><?xml version="1.0" encoding="UTF-8" standalone="yes"?><Relationships xmlns="http://schemas.openxmlformats.org/package/2006/relationships"><Relationship Id="rId1" Target="../slideLayouts/slideLayout7.xml" Type="http://schemas.openxmlformats.org/officeDocument/2006/relationships/slideLayout"/><Relationship Id="rId10"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Portals/182/Page%20Files/MAST/2024-2025%20Assets/2024-2025_MAST%20Before%20Testing%20Tasks.pdf?ver=2025-01-06-115838-120" TargetMode="External" Type="http://schemas.openxmlformats.org/officeDocument/2006/relationships/hyperlink"/><Relationship Id="rId6" Target="https://educator-testlet.kiteaai.org/AART/logIn.htm" TargetMode="External" Type="http://schemas.openxmlformats.org/officeDocument/2006/relationships/hyperlink"/><Relationship Id="rId7" Target="https://files.kiteaai.org/documentation/testlets/MT/Testlet_Kite_Educator_Portal_Manual_MAST.pdf" TargetMode="External" Type="http://schemas.openxmlformats.org/officeDocument/2006/relationships/hyperlink"/><Relationship Id="rId8" Target="https://opi.mt.gov/LinkClick.aspx?fileticket=p4aMwqH4OV0%3d&amp;portalid=182" TargetMode="External" Type="http://schemas.openxmlformats.org/officeDocument/2006/relationships/hyperlink"/><Relationship Id="rId9" Target="https://youtu.be/dWquqMGZg2E" TargetMode="External" Type="http://schemas.openxmlformats.org/officeDocument/2006/relationships/hyperlink"/></Relationships>
</file>

<file path=ppt/slides/_rels/slide8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8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8.png" Type="http://schemas.openxmlformats.org/officeDocument/2006/relationships/image"/><Relationship Id="rId7" Target="../media/image48.png" Type="http://schemas.openxmlformats.org/officeDocument/2006/relationships/image"/></Relationships>
</file>

<file path=ppt/slides/_rels/slide8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legcounsel.house.gov/Comps/Elementary%20And%20Secondary%20Education%20Act%20Of%201965.pdf" TargetMode="External" Type="http://schemas.openxmlformats.org/officeDocument/2006/relationships/hyperlink"/><Relationship Id="rId6" Target="https://rules.mt.gov/browse/collections/aec52c46-128e-4279-9068-8af5d5432d74/policies/c14ec95b-2b17-4be3-9031-5aca7beb6dad" TargetMode="External" Type="http://schemas.openxmlformats.org/officeDocument/2006/relationships/hyperlink"/></Relationships>
</file>

<file path=ppt/slides/_rels/slide8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8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Portals/182/Page%20Files/Statewide%20Testing/Participation/ParentNoticeCustomizationChecklist.pdf?ver=2019-10-11-143652-170" TargetMode="External" Type="http://schemas.openxmlformats.org/officeDocument/2006/relationships/hyperlink"/><Relationship Id="rId6" Target="https://opi.mt.gov/Portals/182/Page%20Files/Statewide%20Testing/Parents%20Corner/MAST_Parent%20Notification%20Letter_Template.docx" TargetMode="External" Type="http://schemas.openxmlformats.org/officeDocument/2006/relationships/hyperlink"/></Relationships>
</file>

<file path=ppt/slides/_rels/slide8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1.png" Type="http://schemas.openxmlformats.org/officeDocument/2006/relationships/image"/><Relationship Id="rId6" Target="../media/image62.svg" Type="http://schemas.openxmlformats.org/officeDocument/2006/relationships/image"/><Relationship Id="rId7" Target="http://opi.mt.gov/Portals/182/Page%20Files/Statewide%20Testing/Participation/MontCAS%20Policies%20and%20Procedures%20for%20Participation%20in%20State%20Assessments.pdf" TargetMode="External" Type="http://schemas.openxmlformats.org/officeDocument/2006/relationships/hyperlink"/></Relationships>
</file>

<file path=ppt/slides/_rels/slide8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opi.mt.gov/Portals/182/Page%20Files/Statewide%20Testing/Participation/ParentNoticeCustomizationChecklist.pdf?ver=2019-10-11-143652-170" TargetMode="External" Type="http://schemas.openxmlformats.org/officeDocument/2006/relationships/hyperlink"/><Relationship Id="rId6" Target="https://opi.mt.gov/Portals/182/Page%20Files/Statewide%20Testing/Parents%20Corner/MAST_Parent%20Notification%20Letter_Template.docx" TargetMode="External" Type="http://schemas.openxmlformats.org/officeDocument/2006/relationships/hyperlink"/><Relationship Id="rId7" Target="http://opi.mt.gov/Portals/182/Page%20Files/Statewide%20Testing/Participation/Six%20Things%20Stakeholders%20Should%20Know%20About%20Participation%20FAQ.pdf?ver=2019-12-12-105454-843" TargetMode="External" Type="http://schemas.openxmlformats.org/officeDocument/2006/relationships/hyperlink"/></Relationships>
</file>

<file path=ppt/slides/_rels/slide8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9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8.png" Type="http://schemas.openxmlformats.org/officeDocument/2006/relationships/image"/><Relationship Id="rId7" Target="../media/image48.png" Type="http://schemas.openxmlformats.org/officeDocument/2006/relationships/image"/></Relationships>
</file>

<file path=ppt/slides/_rels/slide9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9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9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educator-testlet.kiteaai.org/AART/logIn.htm" TargetMode="External" Type="http://schemas.openxmlformats.org/officeDocument/2006/relationships/hyperlink"/></Relationships>
</file>

<file path=ppt/slides/_rels/slide9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9.png" Type="http://schemas.openxmlformats.org/officeDocument/2006/relationships/image"/><Relationship Id="rId6" Target="../media/image30.png" Type="http://schemas.openxmlformats.org/officeDocument/2006/relationships/image"/><Relationship Id="rId7" Target="../media/image31.svg" Type="http://schemas.openxmlformats.org/officeDocument/2006/relationships/image"/></Relationships>
</file>

<file path=ppt/slides/_rels/slide9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61.png" Type="http://schemas.openxmlformats.org/officeDocument/2006/relationships/image"/><Relationship Id="rId6" Target="../media/image62.svg" Type="http://schemas.openxmlformats.org/officeDocument/2006/relationships/image"/><Relationship Id="rId7" Target="https://opi.mt.gov/Portals/182/Page%20Files/Statewide%20Testing/Test%20Security/FY2021/Roles_Document_TA_FY2021.pdf?ver=2020-11-09-155204-390#:~:text=This%20document%20provides%20information%20on%20the%20responsibilities%20of,standardized%20test%20administration%20procedures%20and%20test%20security%20policies." TargetMode="External" Type="http://schemas.openxmlformats.org/officeDocument/2006/relationships/hyperlink"/></Relationships>
</file>

<file path=ppt/slides/_rels/slide9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LinkClick.aspx?fileticket=ugz5v3Zi0Mw%3d&amp;portalid=182" TargetMode="External" Type="http://schemas.openxmlformats.org/officeDocument/2006/relationships/hyperlink"/><Relationship Id="rId6" Target="https://opi.mt.gov/Portals/182/Page%20Files/Statewide%20Testing/Test%20Security/MontCASTestSecurityManual.pdf?ver=2019-10-28-090749-197" TargetMode="External" Type="http://schemas.openxmlformats.org/officeDocument/2006/relationships/hyperlink"/><Relationship Id="rId7" Target="https://opi.mt.gov/LinkClick.aspx?fileticket=p4aMwqH4OV0%3d&amp;portalid=182" TargetMode="External" Type="http://schemas.openxmlformats.org/officeDocument/2006/relationships/hyperlink"/></Relationships>
</file>

<file path=ppt/slides/_rels/slide9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LinkClick.aspx?fileticket=p4aMwqH4OV0%3d&amp;portalid=182" TargetMode="External" Type="http://schemas.openxmlformats.org/officeDocument/2006/relationships/hyperlink"/><Relationship Id="rId6" Target="https://opi.mt.gov/Portals/182/Page%20Files/Statewide%20Testing/Test%20Security/MontCASTestSecurityManual.pdf?ver=2019-10-28-090749-197" TargetMode="External" Type="http://schemas.openxmlformats.org/officeDocument/2006/relationships/hyperlink"/></Relationships>
</file>

<file path=ppt/slides/_rels/slide9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0.png" Type="http://schemas.openxmlformats.org/officeDocument/2006/relationships/image"/><Relationship Id="rId6" Target="../media/image51.png" Type="http://schemas.openxmlformats.org/officeDocument/2006/relationships/image"/></Relationships>
</file>

<file path=ppt/slides/_rels/slide9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149855"/>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3007732" y="3455214"/>
            <a:ext cx="6664048" cy="1298576"/>
          </a:xfrm>
          <a:prstGeom prst="rect">
            <a:avLst/>
          </a:prstGeom>
        </p:spPr>
        <p:txBody>
          <a:bodyPr anchor="t" rtlCol="false" tIns="0" lIns="0" bIns="0" rIns="0">
            <a:spAutoFit/>
          </a:bodyPr>
          <a:lstStyle/>
          <a:p>
            <a:pPr algn="r">
              <a:lnSpc>
                <a:spcPts val="5000"/>
              </a:lnSpc>
            </a:pPr>
            <a:r>
              <a:rPr lang="en-US" sz="5000">
                <a:solidFill>
                  <a:srgbClr val="FFFFFF"/>
                </a:solidFill>
                <a:latin typeface="Glacial Indifference"/>
                <a:ea typeface="Glacial Indifference"/>
                <a:cs typeface="Glacial Indifference"/>
                <a:sym typeface="Glacial Indifference"/>
              </a:rPr>
              <a:t>MAST FOR </a:t>
            </a:r>
          </a:p>
          <a:p>
            <a:pPr algn="r">
              <a:lnSpc>
                <a:spcPts val="5000"/>
              </a:lnSpc>
            </a:pPr>
            <a:r>
              <a:rPr lang="en-US" sz="5000">
                <a:solidFill>
                  <a:srgbClr val="FFFFFF"/>
                </a:solidFill>
                <a:latin typeface="Glacial Indifference"/>
                <a:ea typeface="Glacial Indifference"/>
                <a:cs typeface="Glacial Indifference"/>
                <a:sym typeface="Glacial Indifference"/>
              </a:rPr>
              <a:t>TEST COORDINATORS  </a:t>
            </a:r>
          </a:p>
        </p:txBody>
      </p:sp>
      <p:sp>
        <p:nvSpPr>
          <p:cNvPr name="TextBox 23" id="23"/>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4" id="24"/>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MONTANA OFFICE OF PUBLIC INSTRUCTION</a:t>
            </a:r>
          </a:p>
        </p:txBody>
      </p:sp>
      <p:sp>
        <p:nvSpPr>
          <p:cNvPr name="TextBox 25" id="2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a:t>
            </a:r>
          </a:p>
        </p:txBody>
      </p:sp>
      <p:sp>
        <p:nvSpPr>
          <p:cNvPr name="TextBox 26" id="26"/>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4709500" cy="721883"/>
            <a:chOff x="0" y="0"/>
            <a:chExt cx="174425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744259" cy="267364"/>
            </a:xfrm>
            <a:custGeom>
              <a:avLst/>
              <a:gdLst/>
              <a:ahLst/>
              <a:cxnLst/>
              <a:rect r="r" b="b" t="t" l="l"/>
              <a:pathLst>
                <a:path h="267364" w="1744259">
                  <a:moveTo>
                    <a:pt x="0" y="0"/>
                  </a:moveTo>
                  <a:lnTo>
                    <a:pt x="1744259" y="0"/>
                  </a:lnTo>
                  <a:lnTo>
                    <a:pt x="1744259" y="267364"/>
                  </a:lnTo>
                  <a:lnTo>
                    <a:pt x="0" y="267364"/>
                  </a:lnTo>
                  <a:close/>
                </a:path>
              </a:pathLst>
            </a:custGeom>
            <a:solidFill>
              <a:srgbClr val="253439"/>
            </a:solidFill>
          </p:spPr>
        </p:sp>
        <p:sp>
          <p:nvSpPr>
            <p:cNvPr name="TextBox 10" id="10"/>
            <p:cNvSpPr txBox="true"/>
            <p:nvPr/>
          </p:nvSpPr>
          <p:spPr>
            <a:xfrm>
              <a:off x="0" y="-28575"/>
              <a:ext cx="174425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47328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MATH TESTLET DESIGN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a:t>
            </a:r>
          </a:p>
        </p:txBody>
      </p:sp>
      <p:sp>
        <p:nvSpPr>
          <p:cNvPr name="TextBox 17" id="17"/>
          <p:cNvSpPr txBox="true"/>
          <p:nvPr/>
        </p:nvSpPr>
        <p:spPr>
          <a:xfrm rot="0">
            <a:off x="816974" y="1308055"/>
            <a:ext cx="8363708" cy="4851400"/>
          </a:xfrm>
          <a:prstGeom prst="rect">
            <a:avLst/>
          </a:prstGeom>
        </p:spPr>
        <p:txBody>
          <a:bodyPr anchor="t" rtlCol="false" tIns="0" lIns="0" bIns="0" rIns="0">
            <a:spAutoFit/>
          </a:bodyPr>
          <a:lstStyle/>
          <a:p>
            <a:pPr algn="l" marL="755651" indent="-377825" lvl="1">
              <a:lnSpc>
                <a:spcPts val="3500"/>
              </a:lnSpc>
              <a:buFont typeface="Arial"/>
              <a:buChar char="•"/>
            </a:pPr>
            <a:r>
              <a:rPr lang="en-US" sz="3500">
                <a:solidFill>
                  <a:srgbClr val="253439"/>
                </a:solidFill>
                <a:latin typeface="Glacial Indifference"/>
                <a:ea typeface="Glacial Indifference"/>
                <a:cs typeface="Glacial Indifference"/>
                <a:sym typeface="Glacial Indifference"/>
              </a:rPr>
              <a:t>Each grade has 12 math </a:t>
            </a:r>
            <a:r>
              <a:rPr lang="en-US" b="true" sz="3500">
                <a:solidFill>
                  <a:srgbClr val="253439"/>
                </a:solidFill>
                <a:latin typeface="Glacial Indifference Bold"/>
                <a:ea typeface="Glacial Indifference Bold"/>
                <a:cs typeface="Glacial Indifference Bold"/>
                <a:sym typeface="Glacial Indifference Bold"/>
              </a:rPr>
              <a:t>testlets</a:t>
            </a:r>
            <a:r>
              <a:rPr lang="en-US" sz="3500">
                <a:solidFill>
                  <a:srgbClr val="253439"/>
                </a:solidFill>
                <a:latin typeface="Glacial Indifference"/>
                <a:ea typeface="Glacial Indifference"/>
                <a:cs typeface="Glacial Indifference"/>
                <a:sym typeface="Glacial Indifference"/>
              </a:rPr>
              <a:t>, each aligned to a strand of mathematical understanding, encompassing a small set of related content standards</a:t>
            </a:r>
          </a:p>
          <a:p>
            <a:pPr algn="l">
              <a:lnSpc>
                <a:spcPts val="3500"/>
              </a:lnSpc>
            </a:pPr>
          </a:p>
          <a:p>
            <a:pPr algn="l" marL="755651" indent="-377825" lvl="1">
              <a:lnSpc>
                <a:spcPts val="3500"/>
              </a:lnSpc>
              <a:buFont typeface="Arial"/>
              <a:buChar char="•"/>
            </a:pPr>
            <a:r>
              <a:rPr lang="en-US" sz="3500">
                <a:solidFill>
                  <a:srgbClr val="253439"/>
                </a:solidFill>
                <a:latin typeface="Glacial Indifference"/>
                <a:ea typeface="Glacial Indifference"/>
                <a:cs typeface="Glacial Indifference"/>
                <a:sym typeface="Glacial Indifference"/>
              </a:rPr>
              <a:t>Testlets range from 9-13 items </a:t>
            </a:r>
          </a:p>
          <a:p>
            <a:pPr algn="l">
              <a:lnSpc>
                <a:spcPts val="3500"/>
              </a:lnSpc>
            </a:pPr>
          </a:p>
          <a:p>
            <a:pPr algn="l" marL="755651" indent="-377825" lvl="1">
              <a:lnSpc>
                <a:spcPts val="3500"/>
              </a:lnSpc>
              <a:buFont typeface="Arial"/>
              <a:buChar char="•"/>
            </a:pPr>
            <a:r>
              <a:rPr lang="en-US" sz="3500">
                <a:solidFill>
                  <a:srgbClr val="253439"/>
                </a:solidFill>
                <a:latin typeface="Glacial Indifference"/>
                <a:ea typeface="Glacial Indifference"/>
                <a:cs typeface="Glacial Indifference"/>
                <a:sym typeface="Glacial Indifference"/>
              </a:rPr>
              <a:t>Question types include single/multiple choice, numeric text entry, and technology enhanced (matching table, inline choice, etc.)</a:t>
            </a:r>
          </a:p>
        </p:txBody>
      </p:sp>
    </p:spTree>
  </p:cSld>
  <p:clrMapOvr>
    <a:masterClrMapping/>
  </p:clrMapOvr>
</p:sld>
</file>

<file path=ppt/slides/slide10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descr="testing-instructional cycle image"/>
          <p:cNvSpPr/>
          <p:nvPr/>
        </p:nvSpPr>
        <p:spPr>
          <a:xfrm flipH="false" flipV="false" rot="0">
            <a:off x="1575313" y="1770863"/>
            <a:ext cx="7065810" cy="5335083"/>
          </a:xfrm>
          <a:custGeom>
            <a:avLst/>
            <a:gdLst/>
            <a:ahLst/>
            <a:cxnLst/>
            <a:rect r="r" b="b" t="t" l="l"/>
            <a:pathLst>
              <a:path h="5335083" w="7065810">
                <a:moveTo>
                  <a:pt x="0" y="0"/>
                </a:moveTo>
                <a:lnTo>
                  <a:pt x="7065810" y="0"/>
                </a:lnTo>
                <a:lnTo>
                  <a:pt x="7065810" y="5335083"/>
                </a:lnTo>
                <a:lnTo>
                  <a:pt x="0" y="5335083"/>
                </a:lnTo>
                <a:lnTo>
                  <a:pt x="0" y="0"/>
                </a:lnTo>
                <a:close/>
              </a:path>
            </a:pathLst>
          </a:custGeom>
          <a:blipFill>
            <a:blip r:embed="rId4"/>
            <a:stretch>
              <a:fillRect l="0" t="0" r="0" b="0"/>
            </a:stretch>
          </a:blipFill>
        </p:spPr>
      </p:sp>
      <p:grpSp>
        <p:nvGrpSpPr>
          <p:cNvPr name="Group 9" id="9"/>
          <p:cNvGrpSpPr/>
          <p:nvPr/>
        </p:nvGrpSpPr>
        <p:grpSpPr>
          <a:xfrm rot="0">
            <a:off x="8641123" y="6208984"/>
            <a:ext cx="1106216" cy="1106216"/>
            <a:chOff x="0" y="0"/>
            <a:chExt cx="812800" cy="812800"/>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2" id="12">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5"/>
            <a:stretch>
              <a:fillRect l="0" t="0" r="0" b="0"/>
            </a:stretch>
          </a:blipFill>
        </p:spPr>
      </p:sp>
      <p:grpSp>
        <p:nvGrpSpPr>
          <p:cNvPr name="Group 13" id="13"/>
          <p:cNvGrpSpPr/>
          <p:nvPr/>
        </p:nvGrpSpPr>
        <p:grpSpPr>
          <a:xfrm rot="0">
            <a:off x="167300" y="242239"/>
            <a:ext cx="6097291" cy="916497"/>
            <a:chOff x="0" y="0"/>
            <a:chExt cx="2258256" cy="339443"/>
          </a:xfrm>
        </p:grpSpPr>
        <p:sp>
          <p:nvSpPr>
            <p:cNvPr name="Freeform 14" id="14">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5" id="15"/>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grpSp>
        <p:nvGrpSpPr>
          <p:cNvPr name="Group 16" id="16"/>
          <p:cNvGrpSpPr/>
          <p:nvPr/>
        </p:nvGrpSpPr>
        <p:grpSpPr>
          <a:xfrm rot="0">
            <a:off x="916585" y="4613751"/>
            <a:ext cx="3142090" cy="2557098"/>
            <a:chOff x="0" y="0"/>
            <a:chExt cx="4189453" cy="3409465"/>
          </a:xfrm>
        </p:grpSpPr>
        <p:sp>
          <p:nvSpPr>
            <p:cNvPr name="Freeform 17" id="17"/>
            <p:cNvSpPr/>
            <p:nvPr/>
          </p:nvSpPr>
          <p:spPr>
            <a:xfrm flipH="false" flipV="false" rot="0">
              <a:off x="0" y="0"/>
              <a:ext cx="1042210" cy="1264818"/>
            </a:xfrm>
            <a:custGeom>
              <a:avLst/>
              <a:gdLst/>
              <a:ahLst/>
              <a:cxnLst/>
              <a:rect r="r" b="b" t="t" l="l"/>
              <a:pathLst>
                <a:path h="1264818" w="1042210">
                  <a:moveTo>
                    <a:pt x="0" y="0"/>
                  </a:moveTo>
                  <a:lnTo>
                    <a:pt x="1042210" y="0"/>
                  </a:lnTo>
                  <a:lnTo>
                    <a:pt x="1042210" y="1264818"/>
                  </a:lnTo>
                  <a:lnTo>
                    <a:pt x="0" y="126481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false" flipV="false" rot="0">
              <a:off x="0" y="1444230"/>
              <a:ext cx="4189453" cy="1965234"/>
            </a:xfrm>
            <a:custGeom>
              <a:avLst/>
              <a:gdLst/>
              <a:ahLst/>
              <a:cxnLst/>
              <a:rect r="r" b="b" t="t" l="l"/>
              <a:pathLst>
                <a:path h="1965234" w="4189453">
                  <a:moveTo>
                    <a:pt x="0" y="0"/>
                  </a:moveTo>
                  <a:lnTo>
                    <a:pt x="4189453" y="0"/>
                  </a:lnTo>
                  <a:lnTo>
                    <a:pt x="4189453" y="1965235"/>
                  </a:lnTo>
                  <a:lnTo>
                    <a:pt x="0" y="19652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9" id="19"/>
            <p:cNvSpPr txBox="true"/>
            <p:nvPr/>
          </p:nvSpPr>
          <p:spPr>
            <a:xfrm rot="0">
              <a:off x="85435" y="1662177"/>
              <a:ext cx="4018583" cy="1557916"/>
            </a:xfrm>
            <a:prstGeom prst="rect">
              <a:avLst/>
            </a:prstGeom>
          </p:spPr>
          <p:txBody>
            <a:bodyPr anchor="t" rtlCol="false" tIns="0" lIns="0" bIns="0" rIns="0">
              <a:spAutoFit/>
            </a:bodyPr>
            <a:lstStyle/>
            <a:p>
              <a:pPr algn="ctr">
                <a:lnSpc>
                  <a:spcPts val="1846"/>
                </a:lnSpc>
              </a:pPr>
              <a:r>
                <a:rPr lang="en-US" sz="1846">
                  <a:solidFill>
                    <a:srgbClr val="222222"/>
                  </a:solidFill>
                  <a:latin typeface="Roboto Condensed"/>
                  <a:ea typeface="Roboto Condensed"/>
                  <a:cs typeface="Roboto Condensed"/>
                  <a:sym typeface="Roboto Condensed"/>
                </a:rPr>
                <a:t>Think about how this cycle works.</a:t>
              </a:r>
            </a:p>
            <a:p>
              <a:pPr algn="ctr">
                <a:lnSpc>
                  <a:spcPts val="1846"/>
                </a:lnSpc>
              </a:pPr>
            </a:p>
            <a:p>
              <a:pPr algn="ctr">
                <a:lnSpc>
                  <a:spcPts val="1846"/>
                </a:lnSpc>
              </a:pPr>
              <a:r>
                <a:rPr lang="en-US" sz="1846">
                  <a:solidFill>
                    <a:srgbClr val="222222"/>
                  </a:solidFill>
                  <a:latin typeface="Roboto Condensed"/>
                  <a:ea typeface="Roboto Condensed"/>
                  <a:cs typeface="Roboto Condensed"/>
                  <a:sym typeface="Roboto Condensed"/>
                </a:rPr>
                <a:t>Could your schedule better reflect this cycle?</a:t>
              </a:r>
            </a:p>
          </p:txBody>
        </p:sp>
      </p:grpSp>
      <p:sp>
        <p:nvSpPr>
          <p:cNvPr name="TextBox 20" id="20"/>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100</a:t>
            </a:r>
          </a:p>
        </p:txBody>
      </p:sp>
      <p:sp>
        <p:nvSpPr>
          <p:cNvPr name="TextBox 21" id="21"/>
          <p:cNvSpPr txBox="true"/>
          <p:nvPr/>
        </p:nvSpPr>
        <p:spPr>
          <a:xfrm rot="0">
            <a:off x="367640" y="465538"/>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PREPARING TEST ADMINISTRATORS </a:t>
            </a:r>
          </a:p>
        </p:txBody>
      </p:sp>
      <p:sp>
        <p:nvSpPr>
          <p:cNvPr name="TextBox 22" id="22"/>
          <p:cNvSpPr txBox="true"/>
          <p:nvPr/>
        </p:nvSpPr>
        <p:spPr>
          <a:xfrm rot="0">
            <a:off x="882107" y="1247477"/>
            <a:ext cx="8544256" cy="466236"/>
          </a:xfrm>
          <a:prstGeom prst="rect">
            <a:avLst/>
          </a:prstGeom>
        </p:spPr>
        <p:txBody>
          <a:bodyPr anchor="t" rtlCol="false" tIns="0" lIns="0" bIns="0" rIns="0">
            <a:spAutoFit/>
          </a:bodyPr>
          <a:lstStyle/>
          <a:p>
            <a:pPr algn="ctr">
              <a:lnSpc>
                <a:spcPts val="3652"/>
              </a:lnSpc>
            </a:pPr>
            <a:r>
              <a:rPr lang="en-US" b="true" sz="3290">
                <a:solidFill>
                  <a:srgbClr val="253439"/>
                </a:solidFill>
                <a:latin typeface="Glacial Indifference Bold"/>
                <a:ea typeface="Glacial Indifference Bold"/>
                <a:cs typeface="Glacial Indifference Bold"/>
                <a:sym typeface="Glacial Indifference Bold"/>
              </a:rPr>
              <a:t>Schedule Testlets Within Testing Windows</a:t>
            </a:r>
          </a:p>
        </p:txBody>
      </p:sp>
    </p:spTree>
  </p:cSld>
  <p:clrMapOvr>
    <a:masterClrMapping/>
  </p:clrMapOvr>
</p:sld>
</file>

<file path=ppt/slides/slide10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descr="image within Kite practice test"/>
          <p:cNvSpPr/>
          <p:nvPr/>
        </p:nvSpPr>
        <p:spPr>
          <a:xfrm flipH="false" flipV="false" rot="0">
            <a:off x="882107" y="4485625"/>
            <a:ext cx="8462565" cy="2000243"/>
          </a:xfrm>
          <a:custGeom>
            <a:avLst/>
            <a:gdLst/>
            <a:ahLst/>
            <a:cxnLst/>
            <a:rect r="r" b="b" t="t" l="l"/>
            <a:pathLst>
              <a:path h="2000243" w="8462565">
                <a:moveTo>
                  <a:pt x="0" y="0"/>
                </a:moveTo>
                <a:lnTo>
                  <a:pt x="8462565" y="0"/>
                </a:lnTo>
                <a:lnTo>
                  <a:pt x="8462565" y="2000242"/>
                </a:lnTo>
                <a:lnTo>
                  <a:pt x="0" y="2000242"/>
                </a:lnTo>
                <a:lnTo>
                  <a:pt x="0" y="0"/>
                </a:lnTo>
                <a:close/>
              </a:path>
            </a:pathLst>
          </a:custGeom>
          <a:blipFill>
            <a:blip r:embed="rId4"/>
            <a:stretch>
              <a:fillRect l="0" t="0" r="0" b="0"/>
            </a:stretch>
          </a:blipFill>
        </p:spPr>
      </p:sp>
      <p:grpSp>
        <p:nvGrpSpPr>
          <p:cNvPr name="Group 9" id="9"/>
          <p:cNvGrpSpPr/>
          <p:nvPr/>
        </p:nvGrpSpPr>
        <p:grpSpPr>
          <a:xfrm rot="0">
            <a:off x="8641123" y="6208984"/>
            <a:ext cx="1106216" cy="1106216"/>
            <a:chOff x="0" y="0"/>
            <a:chExt cx="812800" cy="812800"/>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2" id="12">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5"/>
            <a:stretch>
              <a:fillRect l="0" t="0" r="0" b="0"/>
            </a:stretch>
          </a:blipFill>
        </p:spPr>
      </p:sp>
      <p:grpSp>
        <p:nvGrpSpPr>
          <p:cNvPr name="Group 13" id="13"/>
          <p:cNvGrpSpPr/>
          <p:nvPr/>
        </p:nvGrpSpPr>
        <p:grpSpPr>
          <a:xfrm rot="0">
            <a:off x="167300" y="242239"/>
            <a:ext cx="6097291" cy="916497"/>
            <a:chOff x="0" y="0"/>
            <a:chExt cx="2258256" cy="339443"/>
          </a:xfrm>
        </p:grpSpPr>
        <p:sp>
          <p:nvSpPr>
            <p:cNvPr name="Freeform 14" id="14">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5" id="15"/>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sp>
        <p:nvSpPr>
          <p:cNvPr name="Freeform 16" id="16" descr="Kite practice test"/>
          <p:cNvSpPr/>
          <p:nvPr/>
        </p:nvSpPr>
        <p:spPr>
          <a:xfrm flipH="false" flipV="false" rot="0">
            <a:off x="5672680" y="1770863"/>
            <a:ext cx="3745858" cy="2657611"/>
          </a:xfrm>
          <a:custGeom>
            <a:avLst/>
            <a:gdLst/>
            <a:ahLst/>
            <a:cxnLst/>
            <a:rect r="r" b="b" t="t" l="l"/>
            <a:pathLst>
              <a:path h="2657611" w="3745858">
                <a:moveTo>
                  <a:pt x="0" y="0"/>
                </a:moveTo>
                <a:lnTo>
                  <a:pt x="3745858" y="0"/>
                </a:lnTo>
                <a:lnTo>
                  <a:pt x="3745858" y="2657612"/>
                </a:lnTo>
                <a:lnTo>
                  <a:pt x="0" y="2657612"/>
                </a:lnTo>
                <a:lnTo>
                  <a:pt x="0" y="0"/>
                </a:lnTo>
                <a:close/>
              </a:path>
            </a:pathLst>
          </a:custGeom>
          <a:blipFill>
            <a:blip r:embed="rId6"/>
            <a:stretch>
              <a:fillRect l="0" t="0" r="0" b="0"/>
            </a:stretch>
          </a:blipFill>
        </p:spPr>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101</a:t>
            </a:r>
          </a:p>
        </p:txBody>
      </p:sp>
      <p:sp>
        <p:nvSpPr>
          <p:cNvPr name="TextBox 18" id="18"/>
          <p:cNvSpPr txBox="true"/>
          <p:nvPr/>
        </p:nvSpPr>
        <p:spPr>
          <a:xfrm rot="0">
            <a:off x="367640" y="465538"/>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PREPARING TEST ADMINISTRATORS </a:t>
            </a:r>
          </a:p>
        </p:txBody>
      </p:sp>
      <p:sp>
        <p:nvSpPr>
          <p:cNvPr name="TextBox 19" id="19"/>
          <p:cNvSpPr txBox="true"/>
          <p:nvPr/>
        </p:nvSpPr>
        <p:spPr>
          <a:xfrm rot="0">
            <a:off x="882107" y="1247477"/>
            <a:ext cx="8544256" cy="466236"/>
          </a:xfrm>
          <a:prstGeom prst="rect">
            <a:avLst/>
          </a:prstGeom>
        </p:spPr>
        <p:txBody>
          <a:bodyPr anchor="t" rtlCol="false" tIns="0" lIns="0" bIns="0" rIns="0">
            <a:spAutoFit/>
          </a:bodyPr>
          <a:lstStyle/>
          <a:p>
            <a:pPr algn="ctr">
              <a:lnSpc>
                <a:spcPts val="3652"/>
              </a:lnSpc>
            </a:pPr>
            <a:r>
              <a:rPr lang="en-US" b="true" sz="3290">
                <a:solidFill>
                  <a:srgbClr val="253439"/>
                </a:solidFill>
                <a:latin typeface="Glacial Indifference Bold"/>
                <a:ea typeface="Glacial Indifference Bold"/>
                <a:cs typeface="Glacial Indifference Bold"/>
                <a:sym typeface="Glacial Indifference Bold"/>
              </a:rPr>
              <a:t>Practice Tests</a:t>
            </a:r>
          </a:p>
        </p:txBody>
      </p:sp>
      <p:grpSp>
        <p:nvGrpSpPr>
          <p:cNvPr name="Group 20" id="20"/>
          <p:cNvGrpSpPr/>
          <p:nvPr/>
        </p:nvGrpSpPr>
        <p:grpSpPr>
          <a:xfrm rot="0">
            <a:off x="1066036" y="2236949"/>
            <a:ext cx="4272128" cy="2100184"/>
            <a:chOff x="0" y="0"/>
            <a:chExt cx="5696171" cy="2800245"/>
          </a:xfrm>
        </p:grpSpPr>
        <p:sp>
          <p:nvSpPr>
            <p:cNvPr name="TextBox 21" id="21"/>
            <p:cNvSpPr txBox="true"/>
            <p:nvPr/>
          </p:nvSpPr>
          <p:spPr>
            <a:xfrm rot="0">
              <a:off x="0" y="0"/>
              <a:ext cx="5696171" cy="398780"/>
            </a:xfrm>
            <a:prstGeom prst="rect">
              <a:avLst/>
            </a:prstGeom>
          </p:spPr>
          <p:txBody>
            <a:bodyPr anchor="t" rtlCol="false" tIns="0" lIns="0" bIns="0" rIns="0">
              <a:spAutoFit/>
            </a:bodyPr>
            <a:lstStyle/>
            <a:p>
              <a:pPr algn="ctr">
                <a:lnSpc>
                  <a:spcPts val="2220"/>
                </a:lnSpc>
              </a:pPr>
              <a:r>
                <a:rPr lang="en-US" b="true" sz="2000" u="sng">
                  <a:solidFill>
                    <a:srgbClr val="253439"/>
                  </a:solidFill>
                  <a:latin typeface="Glacial Indifference Bold"/>
                  <a:ea typeface="Glacial Indifference Bold"/>
                  <a:cs typeface="Glacial Indifference Bold"/>
                  <a:sym typeface="Glacial Indifference Bold"/>
                  <a:hlinkClick r:id="rId7" tooltip="https://student-testlet.kiteaai.org"/>
                </a:rPr>
                <a:t>https://student-testlet.kiteaai.org/</a:t>
              </a:r>
            </a:p>
          </p:txBody>
        </p:sp>
        <p:sp>
          <p:nvSpPr>
            <p:cNvPr name="TextBox 22" id="22"/>
            <p:cNvSpPr txBox="true"/>
            <p:nvPr/>
          </p:nvSpPr>
          <p:spPr>
            <a:xfrm rot="0">
              <a:off x="0" y="466725"/>
              <a:ext cx="5326257" cy="2333520"/>
            </a:xfrm>
            <a:prstGeom prst="rect">
              <a:avLst/>
            </a:prstGeom>
          </p:spPr>
          <p:txBody>
            <a:bodyPr anchor="t" rtlCol="false" tIns="0" lIns="0" bIns="0" rIns="0">
              <a:spAutoFit/>
            </a:bodyPr>
            <a:lstStyle/>
            <a:p>
              <a:pPr algn="ctr">
                <a:lnSpc>
                  <a:spcPts val="2366"/>
                </a:lnSpc>
              </a:pPr>
              <a:r>
                <a:rPr lang="en-US" sz="1690">
                  <a:solidFill>
                    <a:srgbClr val="000000"/>
                  </a:solidFill>
                  <a:latin typeface="Glacial Indifference"/>
                  <a:ea typeface="Glacial Indifference"/>
                  <a:cs typeface="Glacial Indifference"/>
                  <a:sym typeface="Glacial Indifference"/>
                </a:rPr>
                <a:t>username: tech.demo</a:t>
              </a:r>
            </a:p>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password: MAZE8</a:t>
              </a:r>
            </a:p>
            <a:p>
              <a:pPr algn="ctr">
                <a:lnSpc>
                  <a:spcPts val="2366"/>
                </a:lnSpc>
                <a:spcBef>
                  <a:spcPct val="0"/>
                </a:spcBef>
              </a:pP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Click on </a:t>
              </a:r>
              <a:r>
                <a:rPr lang="en-US" sz="1690" i="true">
                  <a:solidFill>
                    <a:srgbClr val="000000"/>
                  </a:solidFill>
                  <a:latin typeface="Glacial Indifference Italics"/>
                  <a:ea typeface="Glacial Indifference Italics"/>
                  <a:cs typeface="Glacial Indifference Italics"/>
                  <a:sym typeface="Glacial Indifference Italics"/>
                </a:rPr>
                <a:t>Practice First</a:t>
              </a:r>
              <a:r>
                <a:rPr lang="en-US" sz="1690">
                  <a:solidFill>
                    <a:srgbClr val="000000"/>
                  </a:solidFill>
                  <a:latin typeface="Glacial Indifference"/>
                  <a:ea typeface="Glacial Indifference"/>
                  <a:cs typeface="Glacial Indifference"/>
                  <a:sym typeface="Glacial Indifference"/>
                </a:rPr>
                <a:t>.</a:t>
              </a:r>
            </a:p>
            <a:p>
              <a:pPr algn="l" marL="365000" indent="-182500" lvl="1">
                <a:lnSpc>
                  <a:spcPts val="2366"/>
                </a:lnSpc>
                <a:spcBef>
                  <a:spcPct val="0"/>
                </a:spcBef>
                <a:buAutoNum type="arabicPeriod" startAt="1"/>
              </a:pPr>
              <a:r>
                <a:rPr lang="en-US" sz="1690">
                  <a:solidFill>
                    <a:srgbClr val="000000"/>
                  </a:solidFill>
                  <a:latin typeface="Glacial Indifference"/>
                  <a:ea typeface="Glacial Indifference"/>
                  <a:cs typeface="Glacial Indifference"/>
                  <a:sym typeface="Glacial Indifference"/>
                </a:rPr>
                <a:t>Choose ELA or Math.</a:t>
              </a:r>
            </a:p>
            <a:p>
              <a:pPr algn="l" marL="365000" indent="-182500" lvl="1">
                <a:lnSpc>
                  <a:spcPts val="2366"/>
                </a:lnSpc>
                <a:spcBef>
                  <a:spcPct val="0"/>
                </a:spcBef>
                <a:buAutoNum type="arabicPeriod" startAt="1"/>
              </a:pPr>
              <a:r>
                <a:rPr lang="en-US" sz="1690">
                  <a:solidFill>
                    <a:srgbClr val="000000"/>
                  </a:solidFill>
                  <a:latin typeface="Glacial Indifference"/>
                  <a:ea typeface="Glacial Indifference"/>
                  <a:cs typeface="Glacial Indifference"/>
                  <a:sym typeface="Glacial Indifference"/>
                </a:rPr>
                <a:t>Select the grade band then </a:t>
              </a:r>
              <a:r>
                <a:rPr lang="en-US" sz="1690" i="true">
                  <a:solidFill>
                    <a:srgbClr val="000000"/>
                  </a:solidFill>
                  <a:latin typeface="Glacial Indifference Italics"/>
                  <a:ea typeface="Glacial Indifference Italics"/>
                  <a:cs typeface="Glacial Indifference Italics"/>
                  <a:sym typeface="Glacial Indifference Italics"/>
                </a:rPr>
                <a:t>Take Test</a:t>
              </a:r>
              <a:r>
                <a:rPr lang="en-US" sz="1690">
                  <a:solidFill>
                    <a:srgbClr val="000000"/>
                  </a:solidFill>
                  <a:latin typeface="Glacial Indifference"/>
                  <a:ea typeface="Glacial Indifference"/>
                  <a:cs typeface="Glacial Indifference"/>
                  <a:sym typeface="Glacial Indifference"/>
                </a:rPr>
                <a:t>.</a:t>
              </a:r>
            </a:p>
          </p:txBody>
        </p:sp>
      </p:grpSp>
    </p:spTree>
  </p:cSld>
  <p:clrMapOvr>
    <a:masterClrMapping/>
  </p:clrMapOvr>
</p:sld>
</file>

<file path=ppt/slides/slide10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SEVEN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102</a:t>
            </a:r>
          </a:p>
        </p:txBody>
      </p:sp>
      <p:sp>
        <p:nvSpPr>
          <p:cNvPr name="TextBox 17" id="17"/>
          <p:cNvSpPr txBox="true"/>
          <p:nvPr/>
        </p:nvSpPr>
        <p:spPr>
          <a:xfrm rot="0">
            <a:off x="658372" y="1593687"/>
            <a:ext cx="8363708" cy="4330065"/>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educator-testlet.kiteaai.org/AART/logIn.htm"/>
              </a:rPr>
              <a:t>Kite Educator Portal</a:t>
            </a:r>
            <a:r>
              <a:rPr lang="en-US" sz="3200">
                <a:solidFill>
                  <a:srgbClr val="253439"/>
                </a:solidFill>
                <a:latin typeface="Glacial Indifference"/>
                <a:ea typeface="Glacial Indifference"/>
                <a:cs typeface="Glacial Indifference"/>
                <a:sym typeface="Glacial Indifference"/>
              </a:rPr>
              <a:t> (unique MT login)</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opi.mt.gov/LinkClick.aspx?fileticket=ugz5v3Zi0Mw%3d&amp;portalid=182"/>
              </a:rPr>
              <a:t>MAST Test Administration Manual</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7" tooltip="https://opi.mt.gov/Portals/182/Page%20Files/Statewide%20Testing/Test%20Security/MontCASTestSecurityManual.pdf?ver=2019-10-28-090749-197"/>
              </a:rPr>
              <a:t>MontCAS Test Security Manual</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8" tooltip="https://opi.mt.gov/LinkClick.aspx?fileticket=p4aMwqH4OV0%3d&amp;portalid=182"/>
              </a:rPr>
              <a:t>MAST Accessibility Guide</a:t>
            </a:r>
          </a:p>
          <a:p>
            <a:pPr algn="l">
              <a:lnSpc>
                <a:spcPts val="3200"/>
              </a:lnSpc>
            </a:pPr>
          </a:p>
          <a:p>
            <a:pPr algn="l" marL="690881" indent="-345440" lvl="1">
              <a:lnSpc>
                <a:spcPts val="3200"/>
              </a:lnSpc>
              <a:buFont typeface="Arial"/>
              <a:buChar char="•"/>
            </a:pPr>
            <a:r>
              <a:rPr lang="en-US" sz="3200">
                <a:solidFill>
                  <a:srgbClr val="253439"/>
                </a:solidFill>
                <a:latin typeface="Glacial Indifference"/>
                <a:ea typeface="Glacial Indifference"/>
                <a:cs typeface="Glacial Indifference"/>
                <a:sym typeface="Glacial Indifference"/>
              </a:rPr>
              <a:t>MAST for Educators </a:t>
            </a:r>
            <a:r>
              <a:rPr lang="en-US" sz="3200" u="sng">
                <a:solidFill>
                  <a:srgbClr val="253439"/>
                </a:solidFill>
                <a:latin typeface="Glacial Indifference"/>
                <a:ea typeface="Glacial Indifference"/>
                <a:cs typeface="Glacial Indifference"/>
                <a:sym typeface="Glacial Indifference"/>
                <a:hlinkClick r:id="rId9" tooltip="https://opi.mt.gov/Portals/182/Page%20Files/MAST/Train%20the%20Trainer%20Slide%20Decks/MAST%20for%20Educators_slide%20deck.pptx?ver=2025-08-19-160951-460"/>
              </a:rPr>
              <a:t>Slide Deck</a:t>
            </a:r>
            <a:r>
              <a:rPr lang="en-US" sz="3200">
                <a:solidFill>
                  <a:srgbClr val="253439"/>
                </a:solidFill>
                <a:latin typeface="Glacial Indifference"/>
                <a:ea typeface="Glacial Indifference"/>
                <a:cs typeface="Glacial Indifference"/>
                <a:sym typeface="Glacial Indifference"/>
              </a:rPr>
              <a:t>, </a:t>
            </a:r>
            <a:r>
              <a:rPr lang="en-US" sz="3200" u="sng">
                <a:solidFill>
                  <a:srgbClr val="253439"/>
                </a:solidFill>
                <a:latin typeface="Glacial Indifference"/>
                <a:ea typeface="Glacial Indifference"/>
                <a:cs typeface="Glacial Indifference"/>
                <a:sym typeface="Glacial Indifference"/>
                <a:hlinkClick r:id="rId10" tooltip="https://opi.mt.gov/Portals/182/Page%20Files/MAST/Train%20the%20Trainer%20Slide%20Decks/MAST%20for%20Educators_slide%20deck.pdf?ver=2025-08-19-161015-280"/>
              </a:rPr>
              <a:t>PDF</a:t>
            </a:r>
            <a:r>
              <a:rPr lang="en-US" sz="3200">
                <a:solidFill>
                  <a:srgbClr val="253439"/>
                </a:solidFill>
                <a:latin typeface="Glacial Indifference"/>
                <a:ea typeface="Glacial Indifference"/>
                <a:cs typeface="Glacial Indifference"/>
                <a:sym typeface="Glacial Indifference"/>
              </a:rPr>
              <a:t>, &amp; Facilitator Guide</a:t>
            </a:r>
          </a:p>
          <a:p>
            <a:pPr algn="ctr">
              <a:lnSpc>
                <a:spcPts val="2499"/>
              </a:lnSpc>
            </a:pP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1" tooltip="https://newmeridiancorp.org/montana-aligned-to-standards-through-year-program-portal/"/>
              </a:rPr>
              <a:t>MAST Portal</a:t>
            </a:r>
          </a:p>
        </p:txBody>
      </p:sp>
    </p:spTree>
  </p:cSld>
  <p:clrMapOvr>
    <a:masterClrMapping/>
  </p:clrMapOvr>
</p:sld>
</file>

<file path=ppt/slides/slide10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464180"/>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103</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2925911" y="3832465"/>
            <a:ext cx="6745868" cy="1496061"/>
          </a:xfrm>
          <a:prstGeom prst="rect">
            <a:avLst/>
          </a:prstGeom>
        </p:spPr>
        <p:txBody>
          <a:bodyPr anchor="t" rtlCol="false" tIns="0" lIns="0" bIns="0" rIns="0">
            <a:spAutoFit/>
          </a:bodyPr>
          <a:lstStyle/>
          <a:p>
            <a:pPr algn="r">
              <a:lnSpc>
                <a:spcPts val="4900"/>
              </a:lnSpc>
            </a:pPr>
            <a:r>
              <a:rPr lang="en-US" sz="4900">
                <a:solidFill>
                  <a:srgbClr val="FFFFFF"/>
                </a:solidFill>
                <a:latin typeface="Glacial Indifference"/>
                <a:ea typeface="Glacial Indifference"/>
                <a:cs typeface="Glacial Indifference"/>
                <a:sym typeface="Glacial Indifference"/>
              </a:rPr>
              <a:t>MODULE EIGHT:</a:t>
            </a:r>
          </a:p>
          <a:p>
            <a:pPr algn="r">
              <a:lnSpc>
                <a:spcPts val="3400"/>
              </a:lnSpc>
            </a:pPr>
            <a:r>
              <a:rPr lang="en-US" sz="3400">
                <a:solidFill>
                  <a:srgbClr val="FFFFFF"/>
                </a:solidFill>
                <a:latin typeface="Glacial Indifference"/>
                <a:ea typeface="Glacial Indifference"/>
                <a:cs typeface="Glacial Indifference"/>
                <a:sym typeface="Glacial Indifference"/>
              </a:rPr>
              <a:t>PREPARING STUDENT</a:t>
            </a:r>
          </a:p>
          <a:p>
            <a:pPr algn="r">
              <a:lnSpc>
                <a:spcPts val="3400"/>
              </a:lnSpc>
            </a:pPr>
            <a:r>
              <a:rPr lang="en-US" sz="3400">
                <a:solidFill>
                  <a:srgbClr val="FFFFFF"/>
                </a:solidFill>
                <a:latin typeface="Glacial Indifference"/>
                <a:ea typeface="Glacial Indifference"/>
                <a:cs typeface="Glacial Indifference"/>
                <a:sym typeface="Glacial Indifference"/>
              </a:rPr>
              <a:t>TESTING DEVICES</a:t>
            </a:r>
          </a:p>
        </p:txBody>
      </p:sp>
    </p:spTree>
  </p:cSld>
  <p:clrMapOvr>
    <a:masterClrMapping/>
  </p:clrMapOvr>
</p:sld>
</file>

<file path=ppt/slides/slide10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104</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sz="2294" b="true">
                <a:solidFill>
                  <a:srgbClr val="222222"/>
                </a:solidFill>
                <a:latin typeface="Roboto Condensed Bold"/>
                <a:ea typeface="Roboto Condensed Bold"/>
                <a:cs typeface="Roboto Condensed Bold"/>
                <a:sym typeface="Roboto Condensed Bold"/>
              </a:rPr>
              <a:t>Parents/</a:t>
            </a:r>
          </a:p>
          <a:p>
            <a:pPr algn="ctr">
              <a:lnSpc>
                <a:spcPts val="2294"/>
              </a:lnSpc>
            </a:pPr>
            <a:r>
              <a:rPr lang="en-US" b="true" sz="2294">
                <a:solidFill>
                  <a:srgbClr val="222222"/>
                </a:solidFill>
                <a:latin typeface="Roboto Condensed Bold"/>
                <a:ea typeface="Roboto Condensed Bold"/>
                <a:cs typeface="Roboto Condensed Bold"/>
                <a:sym typeface="Roboto Condensed Bold"/>
              </a:rPr>
              <a:t>Guardians</a:t>
            </a:r>
          </a:p>
        </p:txBody>
      </p:sp>
      <p:sp>
        <p:nvSpPr>
          <p:cNvPr name="TextBox 19" id="19"/>
          <p:cNvSpPr txBox="true"/>
          <p:nvPr/>
        </p:nvSpPr>
        <p:spPr>
          <a:xfrm rot="0">
            <a:off x="411681" y="3971894"/>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Student Portal</a:t>
            </a:r>
          </a:p>
        </p:txBody>
      </p:sp>
      <p:sp>
        <p:nvSpPr>
          <p:cNvPr name="TextBox 20" id="20"/>
          <p:cNvSpPr txBox="true"/>
          <p:nvPr/>
        </p:nvSpPr>
        <p:spPr>
          <a:xfrm rot="0">
            <a:off x="430963" y="2068248"/>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Educator Portal</a:t>
            </a:r>
          </a:p>
        </p:txBody>
      </p:sp>
      <p:sp>
        <p:nvSpPr>
          <p:cNvPr name="TextBox 21" id="21"/>
          <p:cNvSpPr txBox="true"/>
          <p:nvPr/>
        </p:nvSpPr>
        <p:spPr>
          <a:xfrm rot="0">
            <a:off x="1643963" y="5561262"/>
            <a:ext cx="4072947" cy="77476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Notify Families of Testing</a:t>
            </a:r>
          </a:p>
          <a:p>
            <a:pPr algn="l">
              <a:lnSpc>
                <a:spcPts val="2002"/>
              </a:lnSpc>
            </a:pPr>
          </a:p>
        </p:txBody>
      </p:sp>
      <p:grpSp>
        <p:nvGrpSpPr>
          <p:cNvPr name="Group 22" id="22"/>
          <p:cNvGrpSpPr/>
          <p:nvPr/>
        </p:nvGrpSpPr>
        <p:grpSpPr>
          <a:xfrm rot="0">
            <a:off x="1585592" y="1764474"/>
            <a:ext cx="8081519" cy="1551874"/>
            <a:chOff x="0" y="0"/>
            <a:chExt cx="10775358" cy="2069165"/>
          </a:xfrm>
        </p:grpSpPr>
        <p:sp>
          <p:nvSpPr>
            <p:cNvPr name="TextBox 23" id="23"/>
            <p:cNvSpPr txBox="true"/>
            <p:nvPr/>
          </p:nvSpPr>
          <p:spPr>
            <a:xfrm rot="0">
              <a:off x="0" y="19050"/>
              <a:ext cx="6049611" cy="2050115"/>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Before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Train &amp; Prepare Staff</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User Management</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Roster Students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Enter PNPs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p:txBody>
        </p:sp>
        <p:sp>
          <p:nvSpPr>
            <p:cNvPr name="TextBox 24" id="24"/>
            <p:cNvSpPr txBox="true"/>
            <p:nvPr/>
          </p:nvSpPr>
          <p:spPr>
            <a:xfrm rot="0">
              <a:off x="5642162" y="19050"/>
              <a:ext cx="5133197" cy="2035771"/>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During/After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Administer Testlets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Monitor Completion</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Make-Up Testing</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Access &amp; Sharing Score Reports </a:t>
              </a:r>
            </a:p>
          </p:txBody>
        </p:sp>
      </p:grpSp>
      <p:sp>
        <p:nvSpPr>
          <p:cNvPr name="TextBox 25" id="25"/>
          <p:cNvSpPr txBox="true"/>
          <p:nvPr/>
        </p:nvSpPr>
        <p:spPr>
          <a:xfrm rot="0">
            <a:off x="1610923" y="3761772"/>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Prepare Student Testing Devices</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Student Practice Test</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6"/>
            <a:stretch>
              <a:fillRect l="0" t="0" r="0" b="0"/>
            </a:stretch>
          </a:blipFill>
        </p:spPr>
      </p:sp>
      <p:sp>
        <p:nvSpPr>
          <p:cNvPr name="TextBox 27" id="27"/>
          <p:cNvSpPr txBox="true"/>
          <p:nvPr/>
        </p:nvSpPr>
        <p:spPr>
          <a:xfrm rot="0">
            <a:off x="5300307" y="5561262"/>
            <a:ext cx="4072947" cy="102241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After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Provide guidance to parents/guardians on score report access &amp; interpretation</a:t>
            </a:r>
          </a:p>
        </p:txBody>
      </p:sp>
      <p:sp>
        <p:nvSpPr>
          <p:cNvPr name="Freeform 28" id="28">
            <a:extLst>
              <a:ext uri="{C183D7F6-B498-43B3-948B-1728B52AA6E4}">
                <adec:decorative xmlns:adec="http://schemas.microsoft.com/office/drawing/2017/decorative" val="1"/>
              </a:ext>
            </a:extLst>
          </p:cNvPr>
          <p:cNvSpPr/>
          <p:nvPr/>
        </p:nvSpPr>
        <p:spPr>
          <a:xfrm flipH="false" flipV="false" rot="0">
            <a:off x="2201423" y="3948344"/>
            <a:ext cx="3690364" cy="358949"/>
          </a:xfrm>
          <a:custGeom>
            <a:avLst/>
            <a:gdLst/>
            <a:ahLst/>
            <a:cxnLst/>
            <a:rect r="r" b="b" t="t" l="l"/>
            <a:pathLst>
              <a:path h="358949" w="3690364">
                <a:moveTo>
                  <a:pt x="0" y="0"/>
                </a:moveTo>
                <a:lnTo>
                  <a:pt x="3690364" y="0"/>
                </a:lnTo>
                <a:lnTo>
                  <a:pt x="3690364" y="358949"/>
                </a:lnTo>
                <a:lnTo>
                  <a:pt x="0" y="358949"/>
                </a:lnTo>
                <a:lnTo>
                  <a:pt x="0" y="0"/>
                </a:lnTo>
                <a:close/>
              </a:path>
            </a:pathLst>
          </a:custGeom>
          <a:blipFill>
            <a:blip r:embed="rId7"/>
            <a:stretch>
              <a:fillRect l="-54210" t="-234499" r="-73152" b="-211896"/>
            </a:stretch>
          </a:blipFill>
          <a:ln w="28575" cap="sq">
            <a:solidFill>
              <a:srgbClr val="C12A2F"/>
            </a:solidFill>
            <a:prstDash val="solid"/>
            <a:miter/>
          </a:ln>
        </p:spPr>
      </p:sp>
    </p:spTree>
  </p:cSld>
  <p:clrMapOvr>
    <a:masterClrMapping/>
  </p:clrMapOvr>
</p:sld>
</file>

<file path=ppt/slides/slide10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171887" y="2451985"/>
            <a:ext cx="8022343" cy="3021229"/>
          </a:xfrm>
          <a:prstGeom prst="rect">
            <a:avLst/>
          </a:prstGeom>
        </p:spPr>
        <p:txBody>
          <a:bodyPr anchor="t" rtlCol="false" tIns="0" lIns="0" bIns="0" rIns="0">
            <a:spAutoFit/>
          </a:bodyPr>
          <a:lstStyle/>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Identify any changes to the Kite Student Portal.</a:t>
            </a:r>
          </a:p>
          <a:p>
            <a:pPr algn="l">
              <a:lnSpc>
                <a:spcPts val="4005"/>
              </a:lnSpc>
            </a:pP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Identify actions for updating student testing devices before upcoming administration.</a:t>
            </a:r>
          </a:p>
          <a:p>
            <a:pPr algn="l">
              <a:lnSpc>
                <a:spcPts val="4005"/>
              </a:lnSpc>
            </a:pP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Identify who should be involved (i.e. IT team, etc.).</a:t>
            </a:r>
          </a:p>
        </p:txBody>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105</a:t>
            </a:r>
          </a:p>
        </p:txBody>
      </p:sp>
      <p:grpSp>
        <p:nvGrpSpPr>
          <p:cNvPr name="Group 14" id="14"/>
          <p:cNvGrpSpPr/>
          <p:nvPr/>
        </p:nvGrpSpPr>
        <p:grpSpPr>
          <a:xfrm rot="0">
            <a:off x="167300" y="242239"/>
            <a:ext cx="9288861" cy="2001408"/>
            <a:chOff x="0" y="0"/>
            <a:chExt cx="12385148" cy="2668545"/>
          </a:xfrm>
        </p:grpSpPr>
        <p:grpSp>
          <p:nvGrpSpPr>
            <p:cNvPr name="Group 15" id="15"/>
            <p:cNvGrpSpPr/>
            <p:nvPr/>
          </p:nvGrpSpPr>
          <p:grpSpPr>
            <a:xfrm rot="0">
              <a:off x="0" y="0"/>
              <a:ext cx="6892628" cy="962511"/>
              <a:chOff x="0" y="0"/>
              <a:chExt cx="1914619" cy="267364"/>
            </a:xfrm>
          </p:grpSpPr>
          <p:sp>
            <p:nvSpPr>
              <p:cNvPr name="Freeform 16" id="16"/>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7" id="17"/>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521173" y="40565"/>
              <a:ext cx="6371455" cy="805182"/>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9" id="19"/>
            <p:cNvSpPr txBox="true"/>
            <p:nvPr/>
          </p:nvSpPr>
          <p:spPr>
            <a:xfrm rot="0">
              <a:off x="1027197" y="1163910"/>
              <a:ext cx="11357951" cy="1504635"/>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Prepare student testing devices before upcoming MAST administration</a:t>
              </a:r>
            </a:p>
          </p:txBody>
        </p:sp>
      </p:grpSp>
    </p:spTree>
  </p:cSld>
  <p:clrMapOvr>
    <a:masterClrMapping/>
  </p:clrMapOvr>
</p:sld>
</file>

<file path=ppt/slides/slide10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1008665"/>
            <a:chOff x="0" y="0"/>
            <a:chExt cx="1914619" cy="37358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373580"/>
            </a:xfrm>
            <a:custGeom>
              <a:avLst/>
              <a:gdLst/>
              <a:ahLst/>
              <a:cxnLst/>
              <a:rect r="r" b="b" t="t" l="l"/>
              <a:pathLst>
                <a:path h="373580" w="1914619">
                  <a:moveTo>
                    <a:pt x="0" y="0"/>
                  </a:moveTo>
                  <a:lnTo>
                    <a:pt x="1914619" y="0"/>
                  </a:lnTo>
                  <a:lnTo>
                    <a:pt x="1914619" y="373580"/>
                  </a:lnTo>
                  <a:lnTo>
                    <a:pt x="0" y="373580"/>
                  </a:lnTo>
                  <a:close/>
                </a:path>
              </a:pathLst>
            </a:custGeom>
            <a:solidFill>
              <a:srgbClr val="253439"/>
            </a:solidFill>
          </p:spPr>
        </p:sp>
        <p:sp>
          <p:nvSpPr>
            <p:cNvPr name="TextBox 10" id="10"/>
            <p:cNvSpPr txBox="true"/>
            <p:nvPr/>
          </p:nvSpPr>
          <p:spPr>
            <a:xfrm>
              <a:off x="0" y="-28575"/>
              <a:ext cx="1914619" cy="402155"/>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463219" y="1880997"/>
            <a:ext cx="9094258" cy="4702683"/>
          </a:xfrm>
          <a:prstGeom prst="rect">
            <a:avLst/>
          </a:prstGeom>
        </p:spPr>
        <p:txBody>
          <a:bodyPr anchor="t" rtlCol="false" tIns="0" lIns="0" bIns="0" rIns="0">
            <a:spAutoFit/>
          </a:bodyPr>
          <a:lstStyle/>
          <a:p>
            <a:pPr algn="l" marL="496571" indent="-248285" lvl="1">
              <a:lnSpc>
                <a:spcPts val="3381"/>
              </a:lnSpc>
              <a:buFont typeface="Arial"/>
              <a:buChar char="•"/>
            </a:pPr>
            <a:r>
              <a:rPr lang="en-US" b="true" sz="2300">
                <a:solidFill>
                  <a:srgbClr val="000000"/>
                </a:solidFill>
                <a:latin typeface="Glacial Indifference Bold"/>
                <a:ea typeface="Glacial Indifference Bold"/>
                <a:cs typeface="Glacial Indifference Bold"/>
                <a:sym typeface="Glacial Indifference Bold"/>
              </a:rPr>
              <a:t>Windows: </a:t>
            </a:r>
            <a:r>
              <a:rPr lang="en-US" sz="2300">
                <a:solidFill>
                  <a:srgbClr val="000000"/>
                </a:solidFill>
                <a:latin typeface="Glacial Indifference"/>
                <a:ea typeface="Glacial Indifference"/>
                <a:cs typeface="Glacial Indifference"/>
                <a:sym typeface="Glacial Indifference"/>
              </a:rPr>
              <a:t>Same Student Portal app for SY25-26. Windows 10 no longer supported but can still be used with some limitations. </a:t>
            </a:r>
          </a:p>
          <a:p>
            <a:pPr algn="l" marL="993141" indent="-331047" lvl="2">
              <a:lnSpc>
                <a:spcPts val="3381"/>
              </a:lnSpc>
              <a:buFont typeface="Arial"/>
              <a:buChar char="⚬"/>
            </a:pPr>
            <a:r>
              <a:rPr lang="en-US" b="true" sz="2300">
                <a:solidFill>
                  <a:srgbClr val="000000"/>
                </a:solidFill>
                <a:latin typeface="Glacial Indifference Bold"/>
                <a:ea typeface="Glacial Indifference Bold"/>
                <a:cs typeface="Glacial Indifference Bold"/>
                <a:sym typeface="Glacial Indifference Bold"/>
              </a:rPr>
              <a:t>Action: </a:t>
            </a:r>
            <a:r>
              <a:rPr lang="en-US" sz="2300" i="true">
                <a:solidFill>
                  <a:srgbClr val="000000"/>
                </a:solidFill>
                <a:latin typeface="Glacial Indifference Italics"/>
                <a:ea typeface="Glacial Indifference Italics"/>
                <a:cs typeface="Glacial Indifference Italics"/>
                <a:sym typeface="Glacial Indifference Italics"/>
              </a:rPr>
              <a:t>Due to how Windows handles system-level geolocation APIs and their interaction with security-restricted environments, like Kite Student Portal, location access is required. IT staff will need to make sure this is enabled as outlined in the </a:t>
            </a:r>
            <a:r>
              <a:rPr lang="en-US" sz="2300" i="true" u="sng">
                <a:solidFill>
                  <a:srgbClr val="5271FF"/>
                </a:solidFill>
                <a:latin typeface="Glacial Indifference Italics"/>
                <a:ea typeface="Glacial Indifference Italics"/>
                <a:cs typeface="Glacial Indifference Italics"/>
                <a:sym typeface="Glacial Indifference Italics"/>
                <a:hlinkClick r:id="rId5" tooltip="https://opi.mt.gov/LinkClick.aspx?fileticket=A8K9nDaYeWI%3d&amp;portalid=182"/>
              </a:rPr>
              <a:t>SY25-26 Kite Student Portal Updates</a:t>
            </a:r>
            <a:r>
              <a:rPr lang="en-US" sz="2300">
                <a:solidFill>
                  <a:srgbClr val="000000"/>
                </a:solidFill>
                <a:latin typeface="Glacial Indifference"/>
                <a:ea typeface="Glacial Indifference"/>
                <a:cs typeface="Glacial Indifference"/>
                <a:sym typeface="Glacial Indifference"/>
              </a:rPr>
              <a:t> </a:t>
            </a:r>
            <a:r>
              <a:rPr lang="en-US" sz="2300" i="true">
                <a:solidFill>
                  <a:srgbClr val="000000"/>
                </a:solidFill>
                <a:latin typeface="Glacial Indifference Italics"/>
                <a:ea typeface="Glacial Indifference Italics"/>
                <a:cs typeface="Glacial Indifference Italics"/>
                <a:sym typeface="Glacial Indifference Italics"/>
              </a:rPr>
              <a:t>document.</a:t>
            </a:r>
          </a:p>
          <a:p>
            <a:pPr algn="l" marL="496571" indent="-248285" lvl="1">
              <a:lnSpc>
                <a:spcPts val="3381"/>
              </a:lnSpc>
              <a:buFont typeface="Arial"/>
              <a:buChar char="•"/>
            </a:pPr>
            <a:r>
              <a:rPr lang="en-US" b="true" sz="2300">
                <a:solidFill>
                  <a:srgbClr val="000000"/>
                </a:solidFill>
                <a:latin typeface="Glacial Indifference Bold"/>
                <a:ea typeface="Glacial Indifference Bold"/>
                <a:cs typeface="Glacial Indifference Bold"/>
                <a:sym typeface="Glacial Indifference Bold"/>
              </a:rPr>
              <a:t>Chrome: </a:t>
            </a:r>
            <a:r>
              <a:rPr lang="en-US" sz="2300">
                <a:solidFill>
                  <a:srgbClr val="000000"/>
                </a:solidFill>
                <a:latin typeface="Glacial Indifference"/>
                <a:ea typeface="Glacial Indifference"/>
                <a:cs typeface="Glacial Indifference"/>
                <a:sym typeface="Glacial Indifference"/>
              </a:rPr>
              <a:t>Same Student Portal app for SY25-26. </a:t>
            </a:r>
          </a:p>
          <a:p>
            <a:pPr algn="l" marL="993141" indent="-331047" lvl="2">
              <a:lnSpc>
                <a:spcPts val="3381"/>
              </a:lnSpc>
              <a:buFont typeface="Arial"/>
              <a:buChar char="⚬"/>
            </a:pPr>
            <a:r>
              <a:rPr lang="en-US" b="true" sz="2300" i="true">
                <a:solidFill>
                  <a:srgbClr val="000000"/>
                </a:solidFill>
                <a:latin typeface="Glacial Indifference Bold Italics"/>
                <a:ea typeface="Glacial Indifference Bold Italics"/>
                <a:cs typeface="Glacial Indifference Bold Italics"/>
                <a:sym typeface="Glacial Indifference Bold Italics"/>
              </a:rPr>
              <a:t>Action: </a:t>
            </a:r>
            <a:r>
              <a:rPr lang="en-US" sz="2300" i="true">
                <a:solidFill>
                  <a:srgbClr val="000000"/>
                </a:solidFill>
                <a:latin typeface="Glacial Indifference Italics"/>
                <a:ea typeface="Glacial Indifference Italics"/>
                <a:cs typeface="Glacial Indifference Italics"/>
                <a:sym typeface="Glacial Indifference Italics"/>
              </a:rPr>
              <a:t>School IT staff will need to make a slight change in the Google Admin console as outlined in the </a:t>
            </a:r>
            <a:r>
              <a:rPr lang="en-US" sz="2300" i="true" u="sng">
                <a:solidFill>
                  <a:srgbClr val="5271FF"/>
                </a:solidFill>
                <a:latin typeface="Glacial Indifference Italics"/>
                <a:ea typeface="Glacial Indifference Italics"/>
                <a:cs typeface="Glacial Indifference Italics"/>
                <a:sym typeface="Glacial Indifference Italics"/>
                <a:hlinkClick r:id="rId6" tooltip="https://opi.mt.gov/LinkClick.aspx?fileticket=A8K9nDaYeWI%3d&amp;portalid=182"/>
              </a:rPr>
              <a:t>SY25-26 Kite Student Portal Updates</a:t>
            </a:r>
            <a:r>
              <a:rPr lang="en-US" sz="2300">
                <a:solidFill>
                  <a:srgbClr val="000000"/>
                </a:solidFill>
                <a:latin typeface="Glacial Indifference"/>
                <a:ea typeface="Glacial Indifference"/>
                <a:cs typeface="Glacial Indifference"/>
                <a:sym typeface="Glacial Indifference"/>
              </a:rPr>
              <a:t> document.</a:t>
            </a:r>
          </a:p>
        </p:txBody>
      </p:sp>
      <p:sp>
        <p:nvSpPr>
          <p:cNvPr name="TextBox 16" id="16"/>
          <p:cNvSpPr txBox="true"/>
          <p:nvPr/>
        </p:nvSpPr>
        <p:spPr>
          <a:xfrm rot="0">
            <a:off x="362740" y="247462"/>
            <a:ext cx="4778591" cy="941071"/>
          </a:xfrm>
          <a:prstGeom prst="rect">
            <a:avLst/>
          </a:prstGeom>
        </p:spPr>
        <p:txBody>
          <a:bodyPr anchor="t" rtlCol="false" tIns="0" lIns="0" bIns="0" rIns="0">
            <a:spAutoFit/>
          </a:bodyPr>
          <a:lstStyle/>
          <a:p>
            <a:pPr algn="ctr">
              <a:lnSpc>
                <a:spcPts val="3779"/>
              </a:lnSpc>
            </a:pPr>
            <a:r>
              <a:rPr lang="en-US" sz="2699">
                <a:solidFill>
                  <a:srgbClr val="FFFFFF"/>
                </a:solidFill>
                <a:latin typeface="Glacial Indifference"/>
                <a:ea typeface="Glacial Indifference"/>
                <a:cs typeface="Glacial Indifference"/>
                <a:sym typeface="Glacial Indifference"/>
              </a:rPr>
              <a:t>PREPARE STUDENT DEVICES OBJECTIVES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106</a:t>
            </a:r>
          </a:p>
        </p:txBody>
      </p:sp>
      <p:sp>
        <p:nvSpPr>
          <p:cNvPr name="TextBox 18" id="18"/>
          <p:cNvSpPr txBox="true"/>
          <p:nvPr/>
        </p:nvSpPr>
        <p:spPr>
          <a:xfrm rot="0">
            <a:off x="828494" y="1304014"/>
            <a:ext cx="8363708" cy="523875"/>
          </a:xfrm>
          <a:prstGeom prst="rect">
            <a:avLst/>
          </a:prstGeom>
        </p:spPr>
        <p:txBody>
          <a:bodyPr anchor="t" rtlCol="false" tIns="0" lIns="0" bIns="0" rIns="0">
            <a:spAutoFit/>
          </a:bodyPr>
          <a:lstStyle/>
          <a:p>
            <a:pPr algn="ctr">
              <a:lnSpc>
                <a:spcPts val="4200"/>
              </a:lnSpc>
              <a:spcBef>
                <a:spcPct val="0"/>
              </a:spcBef>
            </a:pPr>
            <a:r>
              <a:rPr lang="en-US" b="true" sz="3000">
                <a:solidFill>
                  <a:srgbClr val="253439"/>
                </a:solidFill>
                <a:latin typeface="Glacial Indifference Bold"/>
                <a:ea typeface="Glacial Indifference Bold"/>
                <a:cs typeface="Glacial Indifference Bold"/>
                <a:sym typeface="Glacial Indifference Bold"/>
              </a:rPr>
              <a:t>Kite Student Portal Updates</a:t>
            </a:r>
          </a:p>
        </p:txBody>
      </p:sp>
    </p:spTree>
  </p:cSld>
  <p:clrMapOvr>
    <a:masterClrMapping/>
  </p:clrMapOvr>
</p:sld>
</file>

<file path=ppt/slides/slide10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1008665"/>
            <a:chOff x="0" y="0"/>
            <a:chExt cx="1914619" cy="37358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373580"/>
            </a:xfrm>
            <a:custGeom>
              <a:avLst/>
              <a:gdLst/>
              <a:ahLst/>
              <a:cxnLst/>
              <a:rect r="r" b="b" t="t" l="l"/>
              <a:pathLst>
                <a:path h="373580" w="1914619">
                  <a:moveTo>
                    <a:pt x="0" y="0"/>
                  </a:moveTo>
                  <a:lnTo>
                    <a:pt x="1914619" y="0"/>
                  </a:lnTo>
                  <a:lnTo>
                    <a:pt x="1914619" y="373580"/>
                  </a:lnTo>
                  <a:lnTo>
                    <a:pt x="0" y="373580"/>
                  </a:lnTo>
                  <a:close/>
                </a:path>
              </a:pathLst>
            </a:custGeom>
            <a:solidFill>
              <a:srgbClr val="253439"/>
            </a:solidFill>
          </p:spPr>
        </p:sp>
        <p:sp>
          <p:nvSpPr>
            <p:cNvPr name="TextBox 10" id="10"/>
            <p:cNvSpPr txBox="true"/>
            <p:nvPr/>
          </p:nvSpPr>
          <p:spPr>
            <a:xfrm>
              <a:off x="0" y="-28575"/>
              <a:ext cx="1914619" cy="402155"/>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731520" y="2369449"/>
            <a:ext cx="7251487" cy="1273683"/>
          </a:xfrm>
          <a:prstGeom prst="rect">
            <a:avLst/>
          </a:prstGeom>
        </p:spPr>
        <p:txBody>
          <a:bodyPr anchor="t" rtlCol="false" tIns="0" lIns="0" bIns="0" rIns="0">
            <a:spAutoFit/>
          </a:bodyPr>
          <a:lstStyle/>
          <a:p>
            <a:pPr algn="l" marL="496571" indent="-248285" lvl="1">
              <a:lnSpc>
                <a:spcPts val="3381"/>
              </a:lnSpc>
              <a:buFont typeface="Arial"/>
              <a:buChar char="•"/>
            </a:pPr>
            <a:r>
              <a:rPr lang="en-US" b="true" sz="2300">
                <a:solidFill>
                  <a:srgbClr val="000000"/>
                </a:solidFill>
                <a:latin typeface="Glacial Indifference Bold"/>
                <a:ea typeface="Glacial Indifference Bold"/>
                <a:cs typeface="Glacial Indifference Bold"/>
                <a:sym typeface="Glacial Indifference Bold"/>
              </a:rPr>
              <a:t>iPad:</a:t>
            </a:r>
            <a:r>
              <a:rPr lang="en-US" sz="2300">
                <a:solidFill>
                  <a:srgbClr val="000000"/>
                </a:solidFill>
                <a:latin typeface="Glacial Indifference"/>
                <a:ea typeface="Glacial Indifference"/>
                <a:cs typeface="Glacial Indifference"/>
                <a:sym typeface="Glacial Indifference"/>
              </a:rPr>
              <a:t> </a:t>
            </a:r>
            <a:r>
              <a:rPr lang="en-US" sz="2300" i="true">
                <a:solidFill>
                  <a:srgbClr val="000000"/>
                </a:solidFill>
                <a:latin typeface="Glacial Indifference Italics"/>
                <a:ea typeface="Glacial Indifference Italics"/>
                <a:cs typeface="Glacial Indifference Italics"/>
                <a:sym typeface="Glacial Indifference Italics"/>
              </a:rPr>
              <a:t>no changes for the 2025-2026 school year.</a:t>
            </a:r>
          </a:p>
          <a:p>
            <a:pPr algn="l">
              <a:lnSpc>
                <a:spcPts val="3381"/>
              </a:lnSpc>
            </a:pPr>
          </a:p>
          <a:p>
            <a:pPr algn="l" marL="496571" indent="-248285" lvl="1">
              <a:lnSpc>
                <a:spcPts val="3381"/>
              </a:lnSpc>
              <a:buFont typeface="Arial"/>
              <a:buChar char="•"/>
            </a:pPr>
            <a:r>
              <a:rPr lang="en-US" b="true" sz="2300">
                <a:solidFill>
                  <a:srgbClr val="000000"/>
                </a:solidFill>
                <a:latin typeface="Glacial Indifference Bold"/>
                <a:ea typeface="Glacial Indifference Bold"/>
                <a:cs typeface="Glacial Indifference Bold"/>
                <a:sym typeface="Glacial Indifference Bold"/>
              </a:rPr>
              <a:t>Mac</a:t>
            </a:r>
            <a:r>
              <a:rPr lang="en-US" sz="2300">
                <a:solidFill>
                  <a:srgbClr val="000000"/>
                </a:solidFill>
                <a:latin typeface="Glacial Indifference"/>
                <a:ea typeface="Glacial Indifference"/>
                <a:cs typeface="Glacial Indifference"/>
                <a:sym typeface="Glacial Indifference"/>
              </a:rPr>
              <a:t>:</a:t>
            </a:r>
            <a:r>
              <a:rPr lang="en-US" sz="2300" i="true">
                <a:solidFill>
                  <a:srgbClr val="000000"/>
                </a:solidFill>
                <a:latin typeface="Glacial Indifference Italics"/>
                <a:ea typeface="Glacial Indifference Italics"/>
                <a:cs typeface="Glacial Indifference Italics"/>
                <a:sym typeface="Glacial Indifference Italics"/>
              </a:rPr>
              <a:t> no changes for the 2025-2026 school year.</a:t>
            </a:r>
          </a:p>
        </p:txBody>
      </p:sp>
      <p:sp>
        <p:nvSpPr>
          <p:cNvPr name="TextBox 16" id="16"/>
          <p:cNvSpPr txBox="true"/>
          <p:nvPr/>
        </p:nvSpPr>
        <p:spPr>
          <a:xfrm rot="0">
            <a:off x="362740" y="247462"/>
            <a:ext cx="4778591" cy="941071"/>
          </a:xfrm>
          <a:prstGeom prst="rect">
            <a:avLst/>
          </a:prstGeom>
        </p:spPr>
        <p:txBody>
          <a:bodyPr anchor="t" rtlCol="false" tIns="0" lIns="0" bIns="0" rIns="0">
            <a:spAutoFit/>
          </a:bodyPr>
          <a:lstStyle/>
          <a:p>
            <a:pPr algn="ctr">
              <a:lnSpc>
                <a:spcPts val="3779"/>
              </a:lnSpc>
            </a:pPr>
            <a:r>
              <a:rPr lang="en-US" sz="2699">
                <a:solidFill>
                  <a:srgbClr val="FFFFFF"/>
                </a:solidFill>
                <a:latin typeface="Glacial Indifference"/>
                <a:ea typeface="Glacial Indifference"/>
                <a:cs typeface="Glacial Indifference"/>
                <a:sym typeface="Glacial Indifference"/>
              </a:rPr>
              <a:t>PREPARE STUDENT DEVICES OBJECTIVES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107</a:t>
            </a:r>
          </a:p>
        </p:txBody>
      </p:sp>
      <p:sp>
        <p:nvSpPr>
          <p:cNvPr name="TextBox 18" id="18"/>
          <p:cNvSpPr txBox="true"/>
          <p:nvPr/>
        </p:nvSpPr>
        <p:spPr>
          <a:xfrm rot="0">
            <a:off x="959477" y="1344847"/>
            <a:ext cx="8363708" cy="523875"/>
          </a:xfrm>
          <a:prstGeom prst="rect">
            <a:avLst/>
          </a:prstGeom>
        </p:spPr>
        <p:txBody>
          <a:bodyPr anchor="t" rtlCol="false" tIns="0" lIns="0" bIns="0" rIns="0">
            <a:spAutoFit/>
          </a:bodyPr>
          <a:lstStyle/>
          <a:p>
            <a:pPr algn="ctr">
              <a:lnSpc>
                <a:spcPts val="4200"/>
              </a:lnSpc>
              <a:spcBef>
                <a:spcPct val="0"/>
              </a:spcBef>
            </a:pPr>
            <a:r>
              <a:rPr lang="en-US" b="true" sz="3000">
                <a:solidFill>
                  <a:srgbClr val="253439"/>
                </a:solidFill>
                <a:latin typeface="Glacial Indifference Bold"/>
                <a:ea typeface="Glacial Indifference Bold"/>
                <a:cs typeface="Glacial Indifference Bold"/>
                <a:sym typeface="Glacial Indifference Bold"/>
              </a:rPr>
              <a:t>Kite Student Portal Updates (cont.)</a:t>
            </a:r>
          </a:p>
        </p:txBody>
      </p:sp>
    </p:spTree>
  </p:cSld>
  <p:clrMapOvr>
    <a:masterClrMapping/>
  </p:clrMapOvr>
</p:sld>
</file>

<file path=ppt/slides/slide10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EIGHT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108</a:t>
            </a:r>
          </a:p>
        </p:txBody>
      </p:sp>
      <p:sp>
        <p:nvSpPr>
          <p:cNvPr name="TextBox 17" id="17"/>
          <p:cNvSpPr txBox="true"/>
          <p:nvPr/>
        </p:nvSpPr>
        <p:spPr>
          <a:xfrm rot="0">
            <a:off x="842260" y="1573508"/>
            <a:ext cx="8363708" cy="2216150"/>
          </a:xfrm>
          <a:prstGeom prst="rect">
            <a:avLst/>
          </a:prstGeom>
        </p:spPr>
        <p:txBody>
          <a:bodyPr anchor="t" rtlCol="false" tIns="0" lIns="0" bIns="0" rIns="0">
            <a:spAutoFit/>
          </a:bodyPr>
          <a:lstStyle/>
          <a:p>
            <a:pPr algn="l" marL="539749" indent="-269875" lvl="1">
              <a:lnSpc>
                <a:spcPts val="2499"/>
              </a:lnSpc>
              <a:buFont typeface="Arial"/>
              <a:buChar char="•"/>
            </a:pPr>
            <a:r>
              <a:rPr lang="en-US" sz="2499">
                <a:solidFill>
                  <a:srgbClr val="253439"/>
                </a:solidFill>
                <a:latin typeface="Glacial Indifference"/>
                <a:ea typeface="Glacial Indifference"/>
                <a:cs typeface="Glacial Indifference"/>
                <a:sym typeface="Glacial Indifference"/>
              </a:rPr>
              <a:t>Install guides can be f</a:t>
            </a:r>
            <a:r>
              <a:rPr lang="en-US" sz="2499">
                <a:solidFill>
                  <a:srgbClr val="253439"/>
                </a:solidFill>
                <a:latin typeface="Glacial Indifference"/>
                <a:ea typeface="Glacial Indifference"/>
                <a:cs typeface="Glacial Indifference"/>
                <a:sym typeface="Glacial Indifference"/>
              </a:rPr>
              <a:t>ound on the </a:t>
            </a:r>
            <a:r>
              <a:rPr lang="en-US" sz="2499" u="sng">
                <a:solidFill>
                  <a:srgbClr val="253439"/>
                </a:solidFill>
                <a:latin typeface="Glacial Indifference"/>
                <a:ea typeface="Glacial Indifference"/>
                <a:cs typeface="Glacial Indifference"/>
                <a:sym typeface="Glacial Indifference"/>
                <a:hlinkClick r:id="rId5" tooltip="https://newmeridiancorp.org/montana-aligned-to-standards-through-year-program-portal/"/>
              </a:rPr>
              <a:t>MAST Portal</a:t>
            </a:r>
            <a:r>
              <a:rPr lang="en-US" sz="2499">
                <a:solidFill>
                  <a:srgbClr val="253439"/>
                </a:solidFill>
                <a:latin typeface="Glacial Indifference"/>
                <a:ea typeface="Glacial Indifference"/>
                <a:cs typeface="Glacial Indifference"/>
                <a:sym typeface="Glacial Indifference"/>
              </a:rPr>
              <a:t>:</a:t>
            </a:r>
          </a:p>
          <a:p>
            <a:pPr algn="l" marL="1079499" indent="-359833" lvl="2">
              <a:lnSpc>
                <a:spcPts val="2499"/>
              </a:lnSpc>
              <a:buFont typeface="Arial"/>
              <a:buChar char="⚬"/>
            </a:pPr>
            <a:r>
              <a:rPr lang="en-US" sz="2499">
                <a:solidFill>
                  <a:srgbClr val="253439"/>
                </a:solidFill>
                <a:latin typeface="Glacial Indifference"/>
                <a:ea typeface="Glacial Indifference"/>
                <a:cs typeface="Glacial Indifference"/>
                <a:sym typeface="Glacial Indifference"/>
              </a:rPr>
              <a:t>Chromebook</a:t>
            </a:r>
          </a:p>
          <a:p>
            <a:pPr algn="l" marL="1079499" indent="-359833" lvl="2">
              <a:lnSpc>
                <a:spcPts val="2499"/>
              </a:lnSpc>
              <a:buFont typeface="Arial"/>
              <a:buChar char="⚬"/>
            </a:pPr>
            <a:r>
              <a:rPr lang="en-US" sz="2499">
                <a:solidFill>
                  <a:srgbClr val="253439"/>
                </a:solidFill>
                <a:latin typeface="Glacial Indifference"/>
                <a:ea typeface="Glacial Indifference"/>
                <a:cs typeface="Glacial Indifference"/>
                <a:sym typeface="Glacial Indifference"/>
              </a:rPr>
              <a:t>Windows</a:t>
            </a:r>
          </a:p>
          <a:p>
            <a:pPr algn="l" marL="1079499" indent="-359833" lvl="2">
              <a:lnSpc>
                <a:spcPts val="2499"/>
              </a:lnSpc>
              <a:buFont typeface="Arial"/>
              <a:buChar char="⚬"/>
            </a:pPr>
            <a:r>
              <a:rPr lang="en-US" sz="2499">
                <a:solidFill>
                  <a:srgbClr val="253439"/>
                </a:solidFill>
                <a:latin typeface="Glacial Indifference"/>
                <a:ea typeface="Glacial Indifference"/>
                <a:cs typeface="Glacial Indifference"/>
                <a:sym typeface="Glacial Indifference"/>
              </a:rPr>
              <a:t>iPad</a:t>
            </a:r>
          </a:p>
          <a:p>
            <a:pPr algn="l" marL="1079499" indent="-359833" lvl="2">
              <a:lnSpc>
                <a:spcPts val="2499"/>
              </a:lnSpc>
              <a:buFont typeface="Arial"/>
              <a:buChar char="⚬"/>
            </a:pPr>
            <a:r>
              <a:rPr lang="en-US" sz="2499">
                <a:solidFill>
                  <a:srgbClr val="253439"/>
                </a:solidFill>
                <a:latin typeface="Glacial Indifference"/>
                <a:ea typeface="Glacial Indifference"/>
                <a:cs typeface="Glacial Indifference"/>
                <a:sym typeface="Glacial Indifference"/>
              </a:rPr>
              <a:t>Mac</a:t>
            </a:r>
          </a:p>
          <a:p>
            <a:pPr algn="l">
              <a:lnSpc>
                <a:spcPts val="2499"/>
              </a:lnSpc>
            </a:pPr>
          </a:p>
          <a:p>
            <a:pPr algn="l" marL="539749" indent="-269875" lvl="1">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6" tooltip="https://opi.mt.gov/LinkClick.aspx?fileticket=A8K9nDaYeWI%3d&amp;portalid=182"/>
              </a:rPr>
              <a:t>SY25-26 Student Portal Updates </a:t>
            </a:r>
          </a:p>
        </p:txBody>
      </p:sp>
    </p:spTree>
  </p:cSld>
  <p:clrMapOvr>
    <a:masterClrMapping/>
  </p:clrMapOvr>
</p:sld>
</file>

<file path=ppt/slides/slide10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2840080" y="3464180"/>
            <a:ext cx="6913520" cy="1823568"/>
            <a:chOff x="0" y="0"/>
            <a:chExt cx="2560563"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560563" cy="675396"/>
            </a:xfrm>
            <a:custGeom>
              <a:avLst/>
              <a:gdLst/>
              <a:ahLst/>
              <a:cxnLst/>
              <a:rect r="r" b="b" t="t" l="l"/>
              <a:pathLst>
                <a:path h="675396" w="2560563">
                  <a:moveTo>
                    <a:pt x="0" y="0"/>
                  </a:moveTo>
                  <a:lnTo>
                    <a:pt x="2560563" y="0"/>
                  </a:lnTo>
                  <a:lnTo>
                    <a:pt x="2560563" y="675396"/>
                  </a:lnTo>
                  <a:lnTo>
                    <a:pt x="0" y="675396"/>
                  </a:lnTo>
                  <a:close/>
                </a:path>
              </a:pathLst>
            </a:custGeom>
            <a:solidFill>
              <a:srgbClr val="253439"/>
            </a:solidFill>
          </p:spPr>
        </p:sp>
        <p:sp>
          <p:nvSpPr>
            <p:cNvPr name="TextBox 8" id="8"/>
            <p:cNvSpPr txBox="true"/>
            <p:nvPr/>
          </p:nvSpPr>
          <p:spPr>
            <a:xfrm>
              <a:off x="0" y="-28575"/>
              <a:ext cx="2560563"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109</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2925911" y="3832465"/>
            <a:ext cx="6745868" cy="1067436"/>
          </a:xfrm>
          <a:prstGeom prst="rect">
            <a:avLst/>
          </a:prstGeom>
        </p:spPr>
        <p:txBody>
          <a:bodyPr anchor="t" rtlCol="false" tIns="0" lIns="0" bIns="0" rIns="0">
            <a:spAutoFit/>
          </a:bodyPr>
          <a:lstStyle/>
          <a:p>
            <a:pPr algn="r">
              <a:lnSpc>
                <a:spcPts val="4900"/>
              </a:lnSpc>
            </a:pPr>
            <a:r>
              <a:rPr lang="en-US" sz="4900">
                <a:solidFill>
                  <a:srgbClr val="FFFFFF"/>
                </a:solidFill>
                <a:latin typeface="Glacial Indifference"/>
                <a:ea typeface="Glacial Indifference"/>
                <a:cs typeface="Glacial Indifference"/>
                <a:sym typeface="Glacial Indifference"/>
              </a:rPr>
              <a:t>MODULE NINE:</a:t>
            </a:r>
          </a:p>
          <a:p>
            <a:pPr algn="r">
              <a:lnSpc>
                <a:spcPts val="3400"/>
              </a:lnSpc>
            </a:pPr>
            <a:r>
              <a:rPr lang="en-US" sz="3400">
                <a:solidFill>
                  <a:srgbClr val="FFFFFF"/>
                </a:solidFill>
                <a:latin typeface="Glacial Indifference"/>
                <a:ea typeface="Glacial Indifference"/>
                <a:cs typeface="Glacial Indifference"/>
                <a:sym typeface="Glacial Indifference"/>
              </a:rPr>
              <a:t>MONITORING TESTLET COMPLETION</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4370941" cy="721883"/>
            <a:chOff x="0" y="0"/>
            <a:chExt cx="161886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618867" cy="267364"/>
            </a:xfrm>
            <a:custGeom>
              <a:avLst/>
              <a:gdLst/>
              <a:ahLst/>
              <a:cxnLst/>
              <a:rect r="r" b="b" t="t" l="l"/>
              <a:pathLst>
                <a:path h="267364" w="1618867">
                  <a:moveTo>
                    <a:pt x="0" y="0"/>
                  </a:moveTo>
                  <a:lnTo>
                    <a:pt x="1618867" y="0"/>
                  </a:lnTo>
                  <a:lnTo>
                    <a:pt x="1618867" y="267364"/>
                  </a:lnTo>
                  <a:lnTo>
                    <a:pt x="0" y="267364"/>
                  </a:lnTo>
                  <a:close/>
                </a:path>
              </a:pathLst>
            </a:custGeom>
            <a:solidFill>
              <a:srgbClr val="253439"/>
            </a:solidFill>
          </p:spPr>
        </p:sp>
        <p:sp>
          <p:nvSpPr>
            <p:cNvPr name="TextBox 10" id="10"/>
            <p:cNvSpPr txBox="true"/>
            <p:nvPr/>
          </p:nvSpPr>
          <p:spPr>
            <a:xfrm>
              <a:off x="0" y="-28575"/>
              <a:ext cx="161886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4164542"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ELA TESTLET DESIGN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a:t>
            </a:r>
          </a:p>
        </p:txBody>
      </p:sp>
      <p:sp>
        <p:nvSpPr>
          <p:cNvPr name="TextBox 17" id="17"/>
          <p:cNvSpPr txBox="true"/>
          <p:nvPr/>
        </p:nvSpPr>
        <p:spPr>
          <a:xfrm rot="0">
            <a:off x="265990" y="1050008"/>
            <a:ext cx="8587075" cy="5894070"/>
          </a:xfrm>
          <a:prstGeom prst="rect">
            <a:avLst/>
          </a:prstGeom>
        </p:spPr>
        <p:txBody>
          <a:bodyPr anchor="t" rtlCol="false" tIns="0" lIns="0" bIns="0" rIns="0">
            <a:spAutoFit/>
          </a:bodyPr>
          <a:lstStyle/>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Each grade has 6 ELA testlets: literary and informational content for beginning, middle and end of year with passage-based and standalone syntax and vocabulary items</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Passages complexity increases as the year progresses </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Each testlet has 18 questions</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Question types include single/multiple choice, evidence-based selected response, and technology enhanced (matching table, inline choice, etc.)</a:t>
            </a:r>
          </a:p>
        </p:txBody>
      </p:sp>
    </p:spTree>
  </p:cSld>
  <p:clrMapOvr>
    <a:masterClrMapping/>
  </p:clrMapOvr>
</p:sld>
</file>

<file path=ppt/slides/slide1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110</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sz="2294" b="true">
                <a:solidFill>
                  <a:srgbClr val="222222"/>
                </a:solidFill>
                <a:latin typeface="Roboto Condensed Bold"/>
                <a:ea typeface="Roboto Condensed Bold"/>
                <a:cs typeface="Roboto Condensed Bold"/>
                <a:sym typeface="Roboto Condensed Bold"/>
              </a:rPr>
              <a:t>Parents/</a:t>
            </a:r>
          </a:p>
          <a:p>
            <a:pPr algn="ctr">
              <a:lnSpc>
                <a:spcPts val="2294"/>
              </a:lnSpc>
            </a:pPr>
            <a:r>
              <a:rPr lang="en-US" b="true" sz="2294">
                <a:solidFill>
                  <a:srgbClr val="222222"/>
                </a:solidFill>
                <a:latin typeface="Roboto Condensed Bold"/>
                <a:ea typeface="Roboto Condensed Bold"/>
                <a:cs typeface="Roboto Condensed Bold"/>
                <a:sym typeface="Roboto Condensed Bold"/>
              </a:rPr>
              <a:t>Guardians</a:t>
            </a:r>
          </a:p>
        </p:txBody>
      </p:sp>
      <p:sp>
        <p:nvSpPr>
          <p:cNvPr name="TextBox 19" id="19"/>
          <p:cNvSpPr txBox="true"/>
          <p:nvPr/>
        </p:nvSpPr>
        <p:spPr>
          <a:xfrm rot="0">
            <a:off x="411681" y="3971894"/>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Student Portal</a:t>
            </a:r>
          </a:p>
        </p:txBody>
      </p:sp>
      <p:sp>
        <p:nvSpPr>
          <p:cNvPr name="TextBox 20" id="20"/>
          <p:cNvSpPr txBox="true"/>
          <p:nvPr/>
        </p:nvSpPr>
        <p:spPr>
          <a:xfrm rot="0">
            <a:off x="430963" y="2068248"/>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Educator Portal</a:t>
            </a:r>
          </a:p>
        </p:txBody>
      </p:sp>
      <p:sp>
        <p:nvSpPr>
          <p:cNvPr name="TextBox 21" id="21"/>
          <p:cNvSpPr txBox="true"/>
          <p:nvPr/>
        </p:nvSpPr>
        <p:spPr>
          <a:xfrm rot="0">
            <a:off x="1643963" y="5561262"/>
            <a:ext cx="4072947" cy="77476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Notify Families of Testing</a:t>
            </a:r>
          </a:p>
          <a:p>
            <a:pPr algn="l">
              <a:lnSpc>
                <a:spcPts val="2002"/>
              </a:lnSpc>
            </a:pPr>
          </a:p>
        </p:txBody>
      </p:sp>
      <p:grpSp>
        <p:nvGrpSpPr>
          <p:cNvPr name="Group 22" id="22"/>
          <p:cNvGrpSpPr/>
          <p:nvPr/>
        </p:nvGrpSpPr>
        <p:grpSpPr>
          <a:xfrm rot="0">
            <a:off x="1585592" y="1764474"/>
            <a:ext cx="8081519" cy="1551874"/>
            <a:chOff x="0" y="0"/>
            <a:chExt cx="10775358" cy="2069165"/>
          </a:xfrm>
        </p:grpSpPr>
        <p:sp>
          <p:nvSpPr>
            <p:cNvPr name="TextBox 23" id="23"/>
            <p:cNvSpPr txBox="true"/>
            <p:nvPr/>
          </p:nvSpPr>
          <p:spPr>
            <a:xfrm rot="0">
              <a:off x="0" y="19050"/>
              <a:ext cx="6049611" cy="2050115"/>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Before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Train &amp; Prepare Staff</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User Management</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Roster Students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Enter PNPs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p:txBody>
        </p:sp>
        <p:sp>
          <p:nvSpPr>
            <p:cNvPr name="TextBox 24" id="24"/>
            <p:cNvSpPr txBox="true"/>
            <p:nvPr/>
          </p:nvSpPr>
          <p:spPr>
            <a:xfrm rot="0">
              <a:off x="5642162" y="19050"/>
              <a:ext cx="5133197" cy="2035771"/>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During/After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Administer Testlets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Monitor Completion</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Make-Up Testing</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Access &amp; Sharing Score Reports </a:t>
              </a:r>
            </a:p>
          </p:txBody>
        </p:sp>
      </p:grpSp>
      <p:sp>
        <p:nvSpPr>
          <p:cNvPr name="TextBox 25" id="25"/>
          <p:cNvSpPr txBox="true"/>
          <p:nvPr/>
        </p:nvSpPr>
        <p:spPr>
          <a:xfrm rot="0">
            <a:off x="1610923" y="3761772"/>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Prepare Student Testing Devices</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Student Practice Test</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6"/>
            <a:stretch>
              <a:fillRect l="0" t="0" r="0" b="0"/>
            </a:stretch>
          </a:blipFill>
        </p:spPr>
      </p:sp>
      <p:sp>
        <p:nvSpPr>
          <p:cNvPr name="TextBox 27" id="27"/>
          <p:cNvSpPr txBox="true"/>
          <p:nvPr/>
        </p:nvSpPr>
        <p:spPr>
          <a:xfrm rot="0">
            <a:off x="5300307" y="5561262"/>
            <a:ext cx="4072947" cy="102241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After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Provide guidance to parents/guardians on score report access &amp; interpretation</a:t>
            </a:r>
          </a:p>
        </p:txBody>
      </p:sp>
      <p:sp>
        <p:nvSpPr>
          <p:cNvPr name="Freeform 28" id="28">
            <a:extLst>
              <a:ext uri="{C183D7F6-B498-43B3-948B-1728B52AA6E4}">
                <adec:decorative xmlns:adec="http://schemas.microsoft.com/office/drawing/2017/decorative" val="1"/>
              </a:ext>
            </a:extLst>
          </p:cNvPr>
          <p:cNvSpPr/>
          <p:nvPr/>
        </p:nvSpPr>
        <p:spPr>
          <a:xfrm flipH="false" flipV="false" rot="0">
            <a:off x="5881187" y="2269558"/>
            <a:ext cx="3424929" cy="333131"/>
          </a:xfrm>
          <a:custGeom>
            <a:avLst/>
            <a:gdLst/>
            <a:ahLst/>
            <a:cxnLst/>
            <a:rect r="r" b="b" t="t" l="l"/>
            <a:pathLst>
              <a:path h="333131" w="3424929">
                <a:moveTo>
                  <a:pt x="0" y="0"/>
                </a:moveTo>
                <a:lnTo>
                  <a:pt x="3424929" y="0"/>
                </a:lnTo>
                <a:lnTo>
                  <a:pt x="3424929" y="333131"/>
                </a:lnTo>
                <a:lnTo>
                  <a:pt x="0" y="333131"/>
                </a:lnTo>
                <a:lnTo>
                  <a:pt x="0" y="0"/>
                </a:lnTo>
                <a:close/>
              </a:path>
            </a:pathLst>
          </a:custGeom>
          <a:blipFill>
            <a:blip r:embed="rId7"/>
            <a:stretch>
              <a:fillRect l="-54210" t="-234499" r="-73152" b="-211896"/>
            </a:stretch>
          </a:blipFill>
          <a:ln w="28575" cap="sq">
            <a:solidFill>
              <a:srgbClr val="C12A2F"/>
            </a:solidFill>
            <a:prstDash val="solid"/>
            <a:miter/>
          </a:ln>
        </p:spPr>
      </p:sp>
    </p:spTree>
  </p:cSld>
  <p:clrMapOvr>
    <a:masterClrMapping/>
  </p:clrMapOvr>
</p:sld>
</file>

<file path=ppt/slides/slide1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221415" y="2059515"/>
            <a:ext cx="7436922" cy="2266950"/>
          </a:xfrm>
          <a:prstGeom prst="rect">
            <a:avLst/>
          </a:prstGeom>
        </p:spPr>
        <p:txBody>
          <a:bodyPr anchor="t" rtlCol="false" tIns="0" lIns="0" bIns="0" rIns="0">
            <a:spAutoFit/>
          </a:bodyPr>
          <a:lstStyle/>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Meet federally mandated standardized testing completion guidelines in accordance with section 1111(c)(4)(E)(iii).</a:t>
            </a: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Identify and understand different methods of monitoring testlet completion.</a:t>
            </a:r>
          </a:p>
        </p:txBody>
      </p:sp>
      <p:sp>
        <p:nvSpPr>
          <p:cNvPr name="TextBox 16" id="16"/>
          <p:cNvSpPr txBox="true"/>
          <p:nvPr/>
        </p:nvSpPr>
        <p:spPr>
          <a:xfrm rot="0">
            <a:off x="55818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7" id="17"/>
          <p:cNvSpPr txBox="true"/>
          <p:nvPr/>
        </p:nvSpPr>
        <p:spPr>
          <a:xfrm rot="0">
            <a:off x="950594" y="1389016"/>
            <a:ext cx="8518463" cy="564120"/>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Monitor testlet completion within window</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111</a:t>
            </a:r>
          </a:p>
        </p:txBody>
      </p:sp>
    </p:spTree>
  </p:cSld>
  <p:clrMapOvr>
    <a:masterClrMapping/>
  </p:clrMapOvr>
</p:sld>
</file>

<file path=ppt/slides/slide1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112</a:t>
            </a:r>
          </a:p>
        </p:txBody>
      </p:sp>
      <p:grpSp>
        <p:nvGrpSpPr>
          <p:cNvPr name="Group 9" id="9"/>
          <p:cNvGrpSpPr/>
          <p:nvPr/>
        </p:nvGrpSpPr>
        <p:grpSpPr>
          <a:xfrm rot="0">
            <a:off x="167300" y="242239"/>
            <a:ext cx="6097291" cy="673942"/>
            <a:chOff x="0" y="0"/>
            <a:chExt cx="2258256" cy="249608"/>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1" id="11"/>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2" id="12"/>
          <p:cNvSpPr txBox="true"/>
          <p:nvPr/>
        </p:nvSpPr>
        <p:spPr>
          <a:xfrm rot="0">
            <a:off x="362994" y="341507"/>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MONITORING TESTLET COMPLETION</a:t>
            </a:r>
          </a:p>
        </p:txBody>
      </p:sp>
      <p:sp>
        <p:nvSpPr>
          <p:cNvPr name="TextBox 13" id="13"/>
          <p:cNvSpPr txBox="true"/>
          <p:nvPr/>
        </p:nvSpPr>
        <p:spPr>
          <a:xfrm rot="0">
            <a:off x="1158339" y="1800578"/>
            <a:ext cx="8252875" cy="3752850"/>
          </a:xfrm>
          <a:prstGeom prst="rect">
            <a:avLst/>
          </a:prstGeom>
        </p:spPr>
        <p:txBody>
          <a:bodyPr anchor="t" rtlCol="false" tIns="0" lIns="0" bIns="0" rIns="0">
            <a:spAutoFit/>
          </a:bodyPr>
          <a:lstStyle/>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Using the Dashboard (high-level)</a:t>
            </a:r>
          </a:p>
          <a:p>
            <a:pPr algn="l" marL="863601" indent="-287867" lvl="2">
              <a:lnSpc>
                <a:spcPts val="2940"/>
              </a:lnSpc>
              <a:buFont typeface="Arial"/>
              <a:buChar char="⚬"/>
            </a:pPr>
            <a:r>
              <a:rPr lang="en-US" sz="2000">
                <a:solidFill>
                  <a:srgbClr val="000000"/>
                </a:solidFill>
                <a:latin typeface="Glacial Indifference"/>
                <a:ea typeface="Glacial Indifference"/>
                <a:cs typeface="Glacial Indifference"/>
                <a:sym typeface="Glacial Indifference"/>
              </a:rPr>
              <a:t>Reminder: this percentage shares percent of students completed with </a:t>
            </a:r>
            <a:r>
              <a:rPr lang="en-US" b="true" sz="2000" i="true">
                <a:solidFill>
                  <a:srgbClr val="000000"/>
                </a:solidFill>
                <a:latin typeface="Glacial Indifference Bold Italics"/>
                <a:ea typeface="Glacial Indifference Bold Italics"/>
                <a:cs typeface="Glacial Indifference Bold Italics"/>
                <a:sym typeface="Glacial Indifference Bold Italics"/>
              </a:rPr>
              <a:t>all</a:t>
            </a:r>
            <a:r>
              <a:rPr lang="en-US" sz="2000">
                <a:solidFill>
                  <a:srgbClr val="000000"/>
                </a:solidFill>
                <a:latin typeface="Glacial Indifference"/>
                <a:ea typeface="Glacial Indifference"/>
                <a:cs typeface="Glacial Indifference"/>
                <a:sym typeface="Glacial Indifference"/>
              </a:rPr>
              <a:t> testing for the window.</a:t>
            </a:r>
          </a:p>
          <a:p>
            <a:pPr algn="l">
              <a:lnSpc>
                <a:spcPts val="3674"/>
              </a:lnSpc>
            </a:pP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Using the Test Administration Monitoring Data Extract</a:t>
            </a:r>
          </a:p>
          <a:p>
            <a:pPr algn="l" marL="863601" indent="-287867" lvl="2">
              <a:lnSpc>
                <a:spcPts val="2940"/>
              </a:lnSpc>
              <a:buFont typeface="Arial"/>
              <a:buChar char="⚬"/>
            </a:pPr>
            <a:r>
              <a:rPr lang="en-US" sz="2000">
                <a:solidFill>
                  <a:srgbClr val="000000"/>
                </a:solidFill>
                <a:latin typeface="Glacial Indifference"/>
                <a:ea typeface="Glacial Indifference"/>
                <a:cs typeface="Glacial Indifference"/>
                <a:sym typeface="Glacial Indifference"/>
              </a:rPr>
              <a:t>Most useful for identifying individual students and testlets needing to be completed.</a:t>
            </a:r>
          </a:p>
          <a:p>
            <a:pPr algn="l">
              <a:lnSpc>
                <a:spcPts val="3674"/>
              </a:lnSpc>
            </a:pP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Using the Test Monitor Screen</a:t>
            </a:r>
          </a:p>
        </p:txBody>
      </p:sp>
      <p:sp>
        <p:nvSpPr>
          <p:cNvPr name="TextBox 14" id="14"/>
          <p:cNvSpPr txBox="true"/>
          <p:nvPr/>
        </p:nvSpPr>
        <p:spPr>
          <a:xfrm rot="0">
            <a:off x="892751" y="1074533"/>
            <a:ext cx="8518463" cy="564120"/>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Multiple Methods:</a:t>
            </a:r>
          </a:p>
        </p:txBody>
      </p:sp>
    </p:spTree>
  </p:cSld>
  <p:clrMapOvr>
    <a:masterClrMapping/>
  </p:clrMapOvr>
</p:sld>
</file>

<file path=ppt/slides/slide1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descr="monitoring dashboard image"/>
          <p:cNvSpPr/>
          <p:nvPr/>
        </p:nvSpPr>
        <p:spPr>
          <a:xfrm flipH="false" flipV="false" rot="0">
            <a:off x="827764" y="4262266"/>
            <a:ext cx="8820153" cy="2415380"/>
          </a:xfrm>
          <a:custGeom>
            <a:avLst/>
            <a:gdLst/>
            <a:ahLst/>
            <a:cxnLst/>
            <a:rect r="r" b="b" t="t" l="l"/>
            <a:pathLst>
              <a:path h="2415380" w="8820153">
                <a:moveTo>
                  <a:pt x="0" y="0"/>
                </a:moveTo>
                <a:lnTo>
                  <a:pt x="8820153" y="0"/>
                </a:lnTo>
                <a:lnTo>
                  <a:pt x="8820153" y="2415379"/>
                </a:lnTo>
                <a:lnTo>
                  <a:pt x="0" y="2415379"/>
                </a:lnTo>
                <a:lnTo>
                  <a:pt x="0" y="0"/>
                </a:lnTo>
                <a:close/>
              </a:path>
            </a:pathLst>
          </a:custGeom>
          <a:blipFill>
            <a:blip r:embed="rId4"/>
            <a:stretch>
              <a:fillRect l="0" t="0" r="0" b="0"/>
            </a:stretch>
          </a:blipFill>
          <a:ln w="9525" cap="sq">
            <a:solidFill>
              <a:srgbClr val="000000"/>
            </a:solidFill>
            <a:prstDash val="solid"/>
            <a:miter/>
          </a:ln>
        </p:spPr>
      </p:sp>
      <p:sp>
        <p:nvSpPr>
          <p:cNvPr name="TextBox 9" id="9"/>
          <p:cNvSpPr txBox="true"/>
          <p:nvPr/>
        </p:nvSpPr>
        <p:spPr>
          <a:xfrm rot="0">
            <a:off x="827764" y="1936261"/>
            <a:ext cx="8917206" cy="2192655"/>
          </a:xfrm>
          <a:prstGeom prst="rect">
            <a:avLst/>
          </a:prstGeom>
        </p:spPr>
        <p:txBody>
          <a:bodyPr anchor="t" rtlCol="false" tIns="0" lIns="0" bIns="0" rIns="0">
            <a:spAutoFit/>
          </a:bodyPr>
          <a:lstStyle/>
          <a:p>
            <a:pPr algn="l">
              <a:lnSpc>
                <a:spcPts val="2520"/>
              </a:lnSpc>
            </a:pPr>
            <a:r>
              <a:rPr lang="en-US" sz="1800">
                <a:solidFill>
                  <a:srgbClr val="000000"/>
                </a:solidFill>
                <a:latin typeface="Glacial Indifference"/>
                <a:ea typeface="Glacial Indifference"/>
                <a:cs typeface="Glacial Indifference"/>
                <a:sym typeface="Glacial Indifference"/>
              </a:rPr>
              <a:t>High level testlet completion can be monitored at the district level to ensure all students are completing testing. </a:t>
            </a:r>
            <a:r>
              <a:rPr lang="en-US" sz="1800" i="true">
                <a:solidFill>
                  <a:srgbClr val="000000"/>
                </a:solidFill>
                <a:latin typeface="Glacial Indifference Italics"/>
                <a:ea typeface="Glacial Indifference Italics"/>
                <a:cs typeface="Glacial Indifference Italics"/>
                <a:sym typeface="Glacial Indifference Italics"/>
              </a:rPr>
              <a:t>The Dashboard is updated at noon and midnight Central Time and shares the number of students that have completed </a:t>
            </a:r>
            <a:r>
              <a:rPr lang="en-US" sz="1800" i="true" u="sng">
                <a:solidFill>
                  <a:srgbClr val="000000"/>
                </a:solidFill>
                <a:latin typeface="Glacial Indifference Italics"/>
                <a:ea typeface="Glacial Indifference Italics"/>
                <a:cs typeface="Glacial Indifference Italics"/>
                <a:sym typeface="Glacial Indifference Italics"/>
              </a:rPr>
              <a:t>all </a:t>
            </a:r>
            <a:r>
              <a:rPr lang="en-US" sz="1800" i="true">
                <a:solidFill>
                  <a:srgbClr val="000000"/>
                </a:solidFill>
                <a:latin typeface="Glacial Indifference Italics"/>
                <a:ea typeface="Glacial Indifference Italics"/>
                <a:cs typeface="Glacial Indifference Italics"/>
                <a:sym typeface="Glacial Indifference Italics"/>
              </a:rPr>
              <a:t>testing.</a:t>
            </a:r>
          </a:p>
          <a:p>
            <a:pPr algn="l" marL="388620" indent="-194310" lvl="1">
              <a:lnSpc>
                <a:spcPts val="2520"/>
              </a:lnSpc>
              <a:buAutoNum type="arabicPeriod" startAt="1"/>
            </a:pPr>
            <a:r>
              <a:rPr lang="en-US" sz="1800">
                <a:solidFill>
                  <a:srgbClr val="000000"/>
                </a:solidFill>
                <a:latin typeface="Glacial Indifference"/>
                <a:ea typeface="Glacial Indifference"/>
                <a:cs typeface="Glacial Indifference"/>
                <a:sym typeface="Glacial Indifference"/>
              </a:rPr>
              <a:t>DASHBOARD</a:t>
            </a:r>
          </a:p>
          <a:p>
            <a:pPr algn="l" marL="388620" indent="-194310" lvl="1">
              <a:lnSpc>
                <a:spcPts val="2520"/>
              </a:lnSpc>
              <a:buAutoNum type="arabicPeriod" startAt="1"/>
            </a:pPr>
            <a:r>
              <a:rPr lang="en-US" sz="1800">
                <a:solidFill>
                  <a:srgbClr val="000000"/>
                </a:solidFill>
                <a:latin typeface="Glacial Indifference"/>
                <a:ea typeface="Glacial Indifference"/>
                <a:cs typeface="Glacial Indifference"/>
                <a:sym typeface="Glacial Indifference"/>
              </a:rPr>
              <a:t>View by </a:t>
            </a:r>
            <a:r>
              <a:rPr lang="en-US" b="true" sz="1800">
                <a:solidFill>
                  <a:srgbClr val="000000"/>
                </a:solidFill>
                <a:latin typeface="Glacial Indifference Bold"/>
                <a:ea typeface="Glacial Indifference Bold"/>
                <a:cs typeface="Glacial Indifference Bold"/>
                <a:sym typeface="Glacial Indifference Bold"/>
              </a:rPr>
              <a:t>school </a:t>
            </a:r>
            <a:r>
              <a:rPr lang="en-US" sz="1800">
                <a:solidFill>
                  <a:srgbClr val="000000"/>
                </a:solidFill>
                <a:latin typeface="Glacial Indifference"/>
                <a:ea typeface="Glacial Indifference"/>
                <a:cs typeface="Glacial Indifference"/>
                <a:sym typeface="Glacial Indifference"/>
              </a:rPr>
              <a:t>or by </a:t>
            </a:r>
            <a:r>
              <a:rPr lang="en-US" b="true" sz="1800">
                <a:solidFill>
                  <a:srgbClr val="000000"/>
                </a:solidFill>
                <a:latin typeface="Glacial Indifference Bold"/>
                <a:ea typeface="Glacial Indifference Bold"/>
                <a:cs typeface="Glacial Indifference Bold"/>
                <a:sym typeface="Glacial Indifference Bold"/>
              </a:rPr>
              <a:t>district.</a:t>
            </a:r>
          </a:p>
          <a:p>
            <a:pPr algn="l" marL="388620" indent="-194310" lvl="1">
              <a:lnSpc>
                <a:spcPts val="2520"/>
              </a:lnSpc>
              <a:buAutoNum type="arabicPeriod" startAt="1"/>
            </a:pPr>
            <a:r>
              <a:rPr lang="en-US" b="true" sz="1800">
                <a:solidFill>
                  <a:srgbClr val="000000"/>
                </a:solidFill>
                <a:latin typeface="Glacial Indifference Bold"/>
                <a:ea typeface="Glacial Indifference Bold"/>
                <a:cs typeface="Glacial Indifference Bold"/>
                <a:sym typeface="Glacial Indifference Bold"/>
              </a:rPr>
              <a:t>Download Extract </a:t>
            </a:r>
            <a:r>
              <a:rPr lang="en-US" sz="1800">
                <a:solidFill>
                  <a:srgbClr val="000000"/>
                </a:solidFill>
                <a:latin typeface="Glacial Indifference"/>
                <a:ea typeface="Glacial Indifference"/>
                <a:cs typeface="Glacial Indifference"/>
                <a:sym typeface="Glacial Indifference"/>
              </a:rPr>
              <a:t>if needed.</a:t>
            </a:r>
          </a:p>
          <a:p>
            <a:pPr algn="ctr">
              <a:lnSpc>
                <a:spcPts val="2520"/>
              </a:lnSpc>
            </a:pPr>
          </a:p>
        </p:txBody>
      </p:sp>
      <p:grpSp>
        <p:nvGrpSpPr>
          <p:cNvPr name="Group 10" id="10"/>
          <p:cNvGrpSpPr/>
          <p:nvPr/>
        </p:nvGrpSpPr>
        <p:grpSpPr>
          <a:xfrm rot="0">
            <a:off x="7070206" y="372181"/>
            <a:ext cx="2447212" cy="835596"/>
            <a:chOff x="0" y="0"/>
            <a:chExt cx="3262950" cy="1114127"/>
          </a:xfrm>
        </p:grpSpPr>
        <p:grpSp>
          <p:nvGrpSpPr>
            <p:cNvPr name="Group 11" id="11"/>
            <p:cNvGrpSpPr/>
            <p:nvPr/>
          </p:nvGrpSpPr>
          <p:grpSpPr>
            <a:xfrm rot="0">
              <a:off x="0" y="0"/>
              <a:ext cx="3262950" cy="1114127"/>
              <a:chOff x="0" y="0"/>
              <a:chExt cx="1116189" cy="381120"/>
            </a:xfrm>
          </p:grpSpPr>
          <p:sp>
            <p:nvSpPr>
              <p:cNvPr name="Freeform 12" id="12"/>
              <p:cNvSpPr/>
              <p:nvPr/>
            </p:nvSpPr>
            <p:spPr>
              <a:xfrm flipH="false" flipV="false" rot="0">
                <a:off x="0" y="0"/>
                <a:ext cx="1116189" cy="381120"/>
              </a:xfrm>
              <a:custGeom>
                <a:avLst/>
                <a:gdLst/>
                <a:ahLst/>
                <a:cxnLst/>
                <a:rect r="r" b="b" t="t" l="l"/>
                <a:pathLst>
                  <a:path h="381120" w="1116189">
                    <a:moveTo>
                      <a:pt x="0" y="50800"/>
                    </a:moveTo>
                    <a:lnTo>
                      <a:pt x="558094" y="0"/>
                    </a:lnTo>
                    <a:lnTo>
                      <a:pt x="1116189" y="50800"/>
                    </a:lnTo>
                    <a:lnTo>
                      <a:pt x="1116189" y="330320"/>
                    </a:lnTo>
                    <a:lnTo>
                      <a:pt x="558094" y="381120"/>
                    </a:lnTo>
                    <a:lnTo>
                      <a:pt x="0" y="330320"/>
                    </a:lnTo>
                    <a:lnTo>
                      <a:pt x="0" y="50800"/>
                    </a:lnTo>
                    <a:close/>
                  </a:path>
                </a:pathLst>
              </a:custGeom>
              <a:solidFill>
                <a:srgbClr val="A59586"/>
              </a:solidFill>
            </p:spPr>
          </p:sp>
          <p:sp>
            <p:nvSpPr>
              <p:cNvPr name="TextBox 13" id="13"/>
              <p:cNvSpPr txBox="true"/>
              <p:nvPr/>
            </p:nvSpPr>
            <p:spPr>
              <a:xfrm>
                <a:off x="0" y="-31750"/>
                <a:ext cx="1116189" cy="387470"/>
              </a:xfrm>
              <a:prstGeom prst="rect">
                <a:avLst/>
              </a:prstGeom>
            </p:spPr>
            <p:txBody>
              <a:bodyPr anchor="ctr" rtlCol="false" tIns="55380" lIns="55380" bIns="55380" rIns="55380"/>
              <a:lstStyle/>
              <a:p>
                <a:pPr algn="ctr">
                  <a:lnSpc>
                    <a:spcPts val="2366"/>
                  </a:lnSpc>
                </a:pPr>
              </a:p>
            </p:txBody>
          </p:sp>
        </p:grpSp>
        <p:sp>
          <p:nvSpPr>
            <p:cNvPr name="TextBox 14" id="14"/>
            <p:cNvSpPr txBox="true"/>
            <p:nvPr/>
          </p:nvSpPr>
          <p:spPr>
            <a:xfrm rot="0">
              <a:off x="0" y="176263"/>
              <a:ext cx="3262950" cy="651221"/>
            </a:xfrm>
            <a:prstGeom prst="rect">
              <a:avLst/>
            </a:prstGeom>
          </p:spPr>
          <p:txBody>
            <a:bodyPr anchor="t" rtlCol="false" tIns="0" lIns="0" bIns="0" rIns="0">
              <a:spAutoFit/>
            </a:bodyPr>
            <a:lstStyle/>
            <a:p>
              <a:pPr algn="ctr">
                <a:lnSpc>
                  <a:spcPts val="1954"/>
                </a:lnSpc>
              </a:pPr>
              <a:r>
                <a:rPr lang="en-US" sz="1396">
                  <a:solidFill>
                    <a:srgbClr val="FFFFFF"/>
                  </a:solidFill>
                  <a:latin typeface="Roboto Condensed"/>
                  <a:ea typeface="Roboto Condensed"/>
                  <a:cs typeface="Roboto Condensed"/>
                  <a:sym typeface="Roboto Condensed"/>
                  <a:hlinkClick r:id="rId5" tooltip="https://youtu.be/7_BDhjap7rc"/>
                </a:rPr>
                <a:t>Monitoring Testlet Completion Focused Support </a:t>
              </a:r>
              <a:r>
                <a:rPr lang="en-US" sz="1396" u="sng">
                  <a:solidFill>
                    <a:srgbClr val="FFFFFF"/>
                  </a:solidFill>
                  <a:latin typeface="Roboto Condensed"/>
                  <a:ea typeface="Roboto Condensed"/>
                  <a:cs typeface="Roboto Condensed"/>
                  <a:sym typeface="Roboto Condensed"/>
                  <a:hlinkClick r:id="rId6" tooltip="https://youtu.be/7_BDhjap7rc"/>
                </a:rPr>
                <a:t>Video</a:t>
              </a:r>
              <a:r>
                <a:rPr lang="en-US" sz="1396">
                  <a:solidFill>
                    <a:srgbClr val="FFFFFF"/>
                  </a:solidFill>
                  <a:latin typeface="Roboto Condensed"/>
                  <a:ea typeface="Roboto Condensed"/>
                  <a:cs typeface="Roboto Condensed"/>
                  <a:sym typeface="Roboto Condensed"/>
                </a:rPr>
                <a:t> &amp; </a:t>
              </a:r>
              <a:r>
                <a:rPr lang="en-US" sz="1396" u="sng">
                  <a:solidFill>
                    <a:srgbClr val="FFFFFF"/>
                  </a:solidFill>
                  <a:latin typeface="Roboto Condensed"/>
                  <a:ea typeface="Roboto Condensed"/>
                  <a:cs typeface="Roboto Condensed"/>
                  <a:sym typeface="Roboto Condensed"/>
                  <a:hlinkClick r:id="rId7" tooltip="https://opi.mt.gov/Portals/182/Page%20Files/Statewide%20Testing/Webinars%20Training%20Page/Outreach/Focused_Support_Videos/MAST/MAST_Monitoring_Testlet_Completion.pdf"/>
                </a:rPr>
                <a:t>Slides</a:t>
              </a:r>
              <a:r>
                <a:rPr lang="en-US" sz="1396">
                  <a:solidFill>
                    <a:srgbClr val="FFFFFF"/>
                  </a:solidFill>
                  <a:latin typeface="Roboto Condensed"/>
                  <a:ea typeface="Roboto Condensed"/>
                  <a:cs typeface="Roboto Condensed"/>
                  <a:sym typeface="Roboto Condensed"/>
                </a:rPr>
                <a:t> </a:t>
              </a:r>
            </a:p>
          </p:txBody>
        </p:sp>
      </p:grpSp>
      <p:sp>
        <p:nvSpPr>
          <p:cNvPr name="TextBox 15" id="15"/>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113</a:t>
            </a:r>
          </a:p>
        </p:txBody>
      </p:sp>
      <p:grpSp>
        <p:nvGrpSpPr>
          <p:cNvPr name="Group 16" id="16"/>
          <p:cNvGrpSpPr/>
          <p:nvPr/>
        </p:nvGrpSpPr>
        <p:grpSpPr>
          <a:xfrm rot="0">
            <a:off x="167300" y="242239"/>
            <a:ext cx="6097291" cy="673942"/>
            <a:chOff x="0" y="0"/>
            <a:chExt cx="2258256" cy="249608"/>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8" id="18"/>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362994" y="341507"/>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MONITORING TESTLET COMPLETION</a:t>
            </a:r>
          </a:p>
        </p:txBody>
      </p:sp>
      <p:sp>
        <p:nvSpPr>
          <p:cNvPr name="TextBox 20" id="20"/>
          <p:cNvSpPr txBox="true"/>
          <p:nvPr/>
        </p:nvSpPr>
        <p:spPr>
          <a:xfrm rot="0">
            <a:off x="892751" y="1276891"/>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Using the Dashboard</a:t>
            </a:r>
          </a:p>
        </p:txBody>
      </p:sp>
    </p:spTree>
  </p:cSld>
  <p:clrMapOvr>
    <a:masterClrMapping/>
  </p:clrMapOvr>
</p:sld>
</file>

<file path=ppt/slides/slide1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descr="data extract image"/>
          <p:cNvSpPr/>
          <p:nvPr/>
        </p:nvSpPr>
        <p:spPr>
          <a:xfrm flipH="false" flipV="false" rot="0">
            <a:off x="43915" y="4194922"/>
            <a:ext cx="9709685" cy="1453327"/>
          </a:xfrm>
          <a:custGeom>
            <a:avLst/>
            <a:gdLst/>
            <a:ahLst/>
            <a:cxnLst/>
            <a:rect r="r" b="b" t="t" l="l"/>
            <a:pathLst>
              <a:path h="1453327" w="9709685">
                <a:moveTo>
                  <a:pt x="0" y="0"/>
                </a:moveTo>
                <a:lnTo>
                  <a:pt x="9709685" y="0"/>
                </a:lnTo>
                <a:lnTo>
                  <a:pt x="9709685" y="1453328"/>
                </a:lnTo>
                <a:lnTo>
                  <a:pt x="0" y="1453328"/>
                </a:lnTo>
                <a:lnTo>
                  <a:pt x="0" y="0"/>
                </a:lnTo>
                <a:close/>
              </a:path>
            </a:pathLst>
          </a:custGeom>
          <a:blipFill>
            <a:blip r:embed="rId4"/>
            <a:stretch>
              <a:fillRect l="0" t="0" r="0" b="0"/>
            </a:stretch>
          </a:blipFill>
          <a:ln w="9525" cap="sq">
            <a:solidFill>
              <a:srgbClr val="000000"/>
            </a:solidFill>
            <a:prstDash val="solid"/>
            <a:miter/>
          </a:ln>
        </p:spPr>
      </p:sp>
      <p:sp>
        <p:nvSpPr>
          <p:cNvPr name="TextBox 9" id="9"/>
          <p:cNvSpPr txBox="true"/>
          <p:nvPr/>
        </p:nvSpPr>
        <p:spPr>
          <a:xfrm rot="0">
            <a:off x="731520" y="2146723"/>
            <a:ext cx="8917206" cy="1878330"/>
          </a:xfrm>
          <a:prstGeom prst="rect">
            <a:avLst/>
          </a:prstGeom>
        </p:spPr>
        <p:txBody>
          <a:bodyPr anchor="t" rtlCol="false" tIns="0" lIns="0" bIns="0" rIns="0">
            <a:spAutoFit/>
          </a:bodyPr>
          <a:lstStyle/>
          <a:p>
            <a:pPr algn="l">
              <a:lnSpc>
                <a:spcPts val="2520"/>
              </a:lnSpc>
            </a:pPr>
            <a:r>
              <a:rPr lang="en-US" sz="1800">
                <a:solidFill>
                  <a:srgbClr val="000000"/>
                </a:solidFill>
                <a:latin typeface="Glacial Indifference"/>
                <a:ea typeface="Glacial Indifference"/>
                <a:cs typeface="Glacial Indifference"/>
                <a:sym typeface="Glacial Indifference"/>
              </a:rPr>
              <a:t>Navigate to:</a:t>
            </a:r>
          </a:p>
          <a:p>
            <a:pPr algn="l" marL="388620" indent="-194310" lvl="1">
              <a:lnSpc>
                <a:spcPts val="2520"/>
              </a:lnSpc>
              <a:buAutoNum type="arabicPeriod" startAt="1"/>
            </a:pPr>
            <a:r>
              <a:rPr lang="en-US" sz="1800">
                <a:solidFill>
                  <a:srgbClr val="000000"/>
                </a:solidFill>
                <a:latin typeface="Glacial Indifference"/>
                <a:ea typeface="Glacial Indifference"/>
                <a:cs typeface="Glacial Indifference"/>
                <a:sym typeface="Glacial Indifference"/>
              </a:rPr>
              <a:t>REPORTS &gt; DATA EXTRACTS</a:t>
            </a:r>
          </a:p>
          <a:p>
            <a:pPr algn="l" marL="388620" indent="-194310" lvl="1">
              <a:lnSpc>
                <a:spcPts val="2520"/>
              </a:lnSpc>
              <a:buAutoNum type="arabicPeriod" startAt="1"/>
            </a:pPr>
            <a:r>
              <a:rPr lang="en-US" sz="1800">
                <a:solidFill>
                  <a:srgbClr val="000000"/>
                </a:solidFill>
                <a:latin typeface="Glacial Indifference"/>
                <a:ea typeface="Glacial Indifference"/>
                <a:cs typeface="Glacial Indifference"/>
                <a:sym typeface="Glacial Indifference"/>
              </a:rPr>
              <a:t>Select the Test Administration and Monitoring tab.</a:t>
            </a:r>
          </a:p>
          <a:p>
            <a:pPr algn="l" marL="388620" indent="-194310" lvl="1">
              <a:lnSpc>
                <a:spcPts val="2520"/>
              </a:lnSpc>
              <a:buAutoNum type="arabicPeriod" startAt="1"/>
            </a:pPr>
            <a:r>
              <a:rPr lang="en-US" sz="1800">
                <a:solidFill>
                  <a:srgbClr val="000000"/>
                </a:solidFill>
                <a:latin typeface="Glacial Indifference"/>
                <a:ea typeface="Glacial Indifference"/>
                <a:cs typeface="Glacial Indifference"/>
                <a:sym typeface="Glacial Indifference"/>
              </a:rPr>
              <a:t>Click on New File.</a:t>
            </a:r>
          </a:p>
          <a:p>
            <a:pPr algn="l" marL="388620" indent="-194310" lvl="1">
              <a:lnSpc>
                <a:spcPts val="2520"/>
              </a:lnSpc>
              <a:buAutoNum type="arabicPeriod" startAt="1"/>
            </a:pPr>
            <a:r>
              <a:rPr lang="en-US" sz="1800">
                <a:solidFill>
                  <a:srgbClr val="000000"/>
                </a:solidFill>
                <a:latin typeface="Glacial Indifference"/>
                <a:ea typeface="Glacial Indifference"/>
                <a:cs typeface="Glacial Indifference"/>
                <a:sym typeface="Glacial Indifference"/>
              </a:rPr>
              <a:t>Once the file has loaded, click on the csv icon to download a document that can be filtered to identify testlets that in progress, unused, or paused.</a:t>
            </a:r>
          </a:p>
        </p:txBody>
      </p:sp>
      <p:sp>
        <p:nvSpPr>
          <p:cNvPr name="TextBox 10" id="10"/>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114</a:t>
            </a:r>
          </a:p>
        </p:txBody>
      </p:sp>
      <p:grpSp>
        <p:nvGrpSpPr>
          <p:cNvPr name="Group 11" id="11"/>
          <p:cNvGrpSpPr/>
          <p:nvPr/>
        </p:nvGrpSpPr>
        <p:grpSpPr>
          <a:xfrm rot="0">
            <a:off x="167300" y="242239"/>
            <a:ext cx="6097291" cy="673942"/>
            <a:chOff x="0" y="0"/>
            <a:chExt cx="2258256" cy="249608"/>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3" id="13"/>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4" id="14"/>
          <p:cNvSpPr txBox="true"/>
          <p:nvPr/>
        </p:nvSpPr>
        <p:spPr>
          <a:xfrm rot="0">
            <a:off x="362994" y="341507"/>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MONITORING TESTLET COMPLETION</a:t>
            </a:r>
          </a:p>
        </p:txBody>
      </p:sp>
      <p:sp>
        <p:nvSpPr>
          <p:cNvPr name="TextBox 15" id="15"/>
          <p:cNvSpPr txBox="true"/>
          <p:nvPr/>
        </p:nvSpPr>
        <p:spPr>
          <a:xfrm rot="0">
            <a:off x="930891" y="909503"/>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Using a Data Extract</a:t>
            </a:r>
          </a:p>
        </p:txBody>
      </p:sp>
      <p:sp>
        <p:nvSpPr>
          <p:cNvPr name="TextBox 16" id="16"/>
          <p:cNvSpPr txBox="true"/>
          <p:nvPr/>
        </p:nvSpPr>
        <p:spPr>
          <a:xfrm rot="0">
            <a:off x="836394" y="5772075"/>
            <a:ext cx="8574820" cy="1054100"/>
          </a:xfrm>
          <a:prstGeom prst="rect">
            <a:avLst/>
          </a:prstGeom>
        </p:spPr>
        <p:txBody>
          <a:bodyPr anchor="t" rtlCol="false" tIns="0" lIns="0" bIns="0" rIns="0">
            <a:spAutoFit/>
          </a:bodyPr>
          <a:lstStyle/>
          <a:p>
            <a:pPr algn="l">
              <a:lnSpc>
                <a:spcPts val="2799"/>
              </a:lnSpc>
            </a:pPr>
            <a:r>
              <a:rPr lang="en-US" sz="1999" i="true">
                <a:solidFill>
                  <a:srgbClr val="000000"/>
                </a:solidFill>
                <a:latin typeface="Glacial Indifference Italics"/>
                <a:ea typeface="Glacial Indifference Italics"/>
                <a:cs typeface="Glacial Indifference Italics"/>
                <a:sym typeface="Glacial Indifference Italics"/>
              </a:rPr>
              <a:t>Filtering must be performed to generate a list of students and names of testlets left to complete. Use this </a:t>
            </a:r>
            <a:r>
              <a:rPr lang="en-US" sz="1999" i="true" u="sng">
                <a:solidFill>
                  <a:srgbClr val="000000"/>
                </a:solidFill>
                <a:latin typeface="Glacial Indifference Italics"/>
                <a:ea typeface="Glacial Indifference Italics"/>
                <a:cs typeface="Glacial Indifference Italics"/>
                <a:sym typeface="Glacial Indifference Italics"/>
                <a:hlinkClick r:id="rId5" tooltip="https://opi.mt.gov/Portals/182/Page%20Files/MAST/2024-2025%20Assets/Educator%20Resources/Filtering%20the%20Test%20Monitoring%20Data%20Extract.mp4?ver=2025-06-12-131326-970"/>
              </a:rPr>
              <a:t>short video</a:t>
            </a:r>
            <a:r>
              <a:rPr lang="en-US" sz="1999" i="true">
                <a:solidFill>
                  <a:srgbClr val="000000"/>
                </a:solidFill>
                <a:latin typeface="Glacial Indifference Italics"/>
                <a:ea typeface="Glacial Indifference Italics"/>
                <a:cs typeface="Glacial Indifference Italics"/>
                <a:sym typeface="Glacial Indifference Italics"/>
              </a:rPr>
              <a:t> to learn how to filter the data extract.</a:t>
            </a:r>
          </a:p>
        </p:txBody>
      </p:sp>
      <p:sp>
        <p:nvSpPr>
          <p:cNvPr name="TextBox 17" id="17"/>
          <p:cNvSpPr txBox="true"/>
          <p:nvPr/>
        </p:nvSpPr>
        <p:spPr>
          <a:xfrm rot="0">
            <a:off x="902713" y="1483148"/>
            <a:ext cx="8574820" cy="701675"/>
          </a:xfrm>
          <a:prstGeom prst="rect">
            <a:avLst/>
          </a:prstGeom>
        </p:spPr>
        <p:txBody>
          <a:bodyPr anchor="t" rtlCol="false" tIns="0" lIns="0" bIns="0" rIns="0">
            <a:spAutoFit/>
          </a:bodyPr>
          <a:lstStyle/>
          <a:p>
            <a:pPr algn="ctr">
              <a:lnSpc>
                <a:spcPts val="2799"/>
              </a:lnSpc>
            </a:pPr>
            <a:r>
              <a:rPr lang="en-US" sz="1999" i="true">
                <a:solidFill>
                  <a:srgbClr val="000000"/>
                </a:solidFill>
                <a:latin typeface="Glacial Indifference Italics"/>
                <a:ea typeface="Glacial Indifference Italics"/>
                <a:cs typeface="Glacial Indifference Italics"/>
                <a:sym typeface="Glacial Indifference Italics"/>
              </a:rPr>
              <a:t>This method is the most efficient and effective method to find individual students and testlets needing to be completed.</a:t>
            </a:r>
          </a:p>
        </p:txBody>
      </p:sp>
    </p:spTree>
  </p:cSld>
  <p:clrMapOvr>
    <a:masterClrMapping/>
  </p:clrMapOvr>
</p:sld>
</file>

<file path=ppt/slides/slide1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115</a:t>
            </a:r>
          </a:p>
        </p:txBody>
      </p:sp>
      <p:grpSp>
        <p:nvGrpSpPr>
          <p:cNvPr name="Group 9" id="9"/>
          <p:cNvGrpSpPr/>
          <p:nvPr/>
        </p:nvGrpSpPr>
        <p:grpSpPr>
          <a:xfrm rot="0">
            <a:off x="167300" y="242239"/>
            <a:ext cx="6097291" cy="673942"/>
            <a:chOff x="0" y="0"/>
            <a:chExt cx="2258256" cy="249608"/>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1" id="11"/>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2" id="12"/>
          <p:cNvSpPr txBox="true"/>
          <p:nvPr/>
        </p:nvSpPr>
        <p:spPr>
          <a:xfrm rot="0">
            <a:off x="362994" y="341507"/>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MONITORING TESTLET COMPLETION</a:t>
            </a:r>
          </a:p>
        </p:txBody>
      </p:sp>
      <p:sp>
        <p:nvSpPr>
          <p:cNvPr name="TextBox 13" id="13"/>
          <p:cNvSpPr txBox="true"/>
          <p:nvPr/>
        </p:nvSpPr>
        <p:spPr>
          <a:xfrm rot="0">
            <a:off x="930891" y="909503"/>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Using a Data Extract (Cont.)</a:t>
            </a:r>
          </a:p>
        </p:txBody>
      </p:sp>
      <p:sp>
        <p:nvSpPr>
          <p:cNvPr name="TextBox 14" id="14"/>
          <p:cNvSpPr txBox="true"/>
          <p:nvPr/>
        </p:nvSpPr>
        <p:spPr>
          <a:xfrm rot="0">
            <a:off x="836394" y="5772075"/>
            <a:ext cx="8574820" cy="1406525"/>
          </a:xfrm>
          <a:prstGeom prst="rect">
            <a:avLst/>
          </a:prstGeom>
        </p:spPr>
        <p:txBody>
          <a:bodyPr anchor="t" rtlCol="false" tIns="0" lIns="0" bIns="0" rIns="0">
            <a:spAutoFit/>
          </a:bodyPr>
          <a:lstStyle/>
          <a:p>
            <a:pPr algn="ctr">
              <a:lnSpc>
                <a:spcPts val="2799"/>
              </a:lnSpc>
            </a:pPr>
            <a:r>
              <a:rPr lang="en-US" sz="1999" i="true">
                <a:solidFill>
                  <a:srgbClr val="000000"/>
                </a:solidFill>
                <a:latin typeface="Glacial Indifference Italics"/>
                <a:ea typeface="Glacial Indifference Italics"/>
                <a:cs typeface="Glacial Indifference Italics"/>
                <a:sym typeface="Glacial Indifference Italics"/>
              </a:rPr>
              <a:t>Filtering must be performed to generate a list of students and names of testlets left to complete. </a:t>
            </a:r>
          </a:p>
          <a:p>
            <a:pPr algn="ctr">
              <a:lnSpc>
                <a:spcPts val="2799"/>
              </a:lnSpc>
            </a:pPr>
          </a:p>
          <a:p>
            <a:pPr algn="ctr">
              <a:lnSpc>
                <a:spcPts val="2799"/>
              </a:lnSpc>
            </a:pPr>
            <a:r>
              <a:rPr lang="en-US" sz="1999" i="true">
                <a:solidFill>
                  <a:srgbClr val="000000"/>
                </a:solidFill>
                <a:latin typeface="Glacial Indifference Italics"/>
                <a:ea typeface="Glacial Indifference Italics"/>
                <a:cs typeface="Glacial Indifference Italics"/>
                <a:sym typeface="Glacial Indifference Italics"/>
              </a:rPr>
              <a:t>Click </a:t>
            </a:r>
            <a:r>
              <a:rPr lang="en-US" sz="1999" i="true" u="sng">
                <a:solidFill>
                  <a:srgbClr val="000000"/>
                </a:solidFill>
                <a:latin typeface="Glacial Indifference Italics"/>
                <a:ea typeface="Glacial Indifference Italics"/>
                <a:cs typeface="Glacial Indifference Italics"/>
                <a:sym typeface="Glacial Indifference Italics"/>
                <a:hlinkClick r:id="rId4" tooltip="https://opi.mt.gov/Portals/182/Page%20Files/MAST/2024-2025%20Assets/Educator%20Resources/Filtering%20the%20Test%20Monitoring%20Data%20Extract.mp4?ver=2025-06-12-131326-970"/>
              </a:rPr>
              <a:t>here</a:t>
            </a:r>
            <a:r>
              <a:rPr lang="en-US" sz="1999" i="true">
                <a:solidFill>
                  <a:srgbClr val="000000"/>
                </a:solidFill>
                <a:latin typeface="Glacial Indifference Italics"/>
                <a:ea typeface="Glacial Indifference Italics"/>
                <a:cs typeface="Glacial Indifference Italics"/>
                <a:sym typeface="Glacial Indifference Italics"/>
                <a:hlinkClick r:id="rId5" tooltip="https://opi.mt.gov/Portals/182/Page%20Files/MAST/2024-2025%20Assets/Educator%20Resources/Filtering%20the%20Test%20Monitoring%20Data%20Extract.mp4?ver=2025-06-12-131326-970"/>
              </a:rPr>
              <a:t> </a:t>
            </a:r>
            <a:r>
              <a:rPr lang="en-US" sz="1999" i="true">
                <a:solidFill>
                  <a:srgbClr val="000000"/>
                </a:solidFill>
                <a:latin typeface="Glacial Indifference Italics"/>
                <a:ea typeface="Glacial Indifference Italics"/>
                <a:cs typeface="Glacial Indifference Italics"/>
                <a:sym typeface="Glacial Indifference Italics"/>
              </a:rPr>
              <a:t>to access video if using pdf version of slide deck.</a:t>
            </a:r>
          </a:p>
        </p:txBody>
      </p:sp>
      <p:sp>
        <p:nvSpPr>
          <p:cNvPr name="TextBox 15" id="15"/>
          <p:cNvSpPr txBox="true"/>
          <p:nvPr/>
        </p:nvSpPr>
        <p:spPr>
          <a:xfrm rot="0">
            <a:off x="902713" y="1483148"/>
            <a:ext cx="8574820" cy="701675"/>
          </a:xfrm>
          <a:prstGeom prst="rect">
            <a:avLst/>
          </a:prstGeom>
        </p:spPr>
        <p:txBody>
          <a:bodyPr anchor="t" rtlCol="false" tIns="0" lIns="0" bIns="0" rIns="0">
            <a:spAutoFit/>
          </a:bodyPr>
          <a:lstStyle/>
          <a:p>
            <a:pPr algn="ctr">
              <a:lnSpc>
                <a:spcPts val="2799"/>
              </a:lnSpc>
            </a:pPr>
            <a:r>
              <a:rPr lang="en-US" sz="1999" i="true">
                <a:solidFill>
                  <a:srgbClr val="000000"/>
                </a:solidFill>
                <a:latin typeface="Glacial Indifference Italics"/>
                <a:ea typeface="Glacial Indifference Italics"/>
                <a:cs typeface="Glacial Indifference Italics"/>
                <a:sym typeface="Glacial Indifference Italics"/>
              </a:rPr>
              <a:t>This method is the most efficient and effective method to find individual students and testlets needing to be completed.</a:t>
            </a:r>
          </a:p>
        </p:txBody>
      </p:sp>
    </p:spTree>
  </p:cSld>
  <p:clrMapOvr>
    <a:masterClrMapping/>
  </p:clrMapOvr>
</p:sld>
</file>

<file path=ppt/slides/slide1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5601806" y="5604677"/>
            <a:ext cx="7149979" cy="1958006"/>
          </a:xfrm>
          <a:custGeom>
            <a:avLst/>
            <a:gdLst/>
            <a:ahLst/>
            <a:cxnLst/>
            <a:rect r="r" b="b" t="t" l="l"/>
            <a:pathLst>
              <a:path h="1958006" w="7149979">
                <a:moveTo>
                  <a:pt x="0" y="0"/>
                </a:moveTo>
                <a:lnTo>
                  <a:pt x="7149979" y="0"/>
                </a:lnTo>
                <a:lnTo>
                  <a:pt x="7149979" y="1958006"/>
                </a:lnTo>
                <a:lnTo>
                  <a:pt x="0" y="1958006"/>
                </a:lnTo>
                <a:lnTo>
                  <a:pt x="0" y="0"/>
                </a:lnTo>
                <a:close/>
              </a:path>
            </a:pathLst>
          </a:custGeom>
          <a:blipFill>
            <a:blip r:embed="rId4"/>
            <a:stretch>
              <a:fillRect l="0" t="0" r="0" b="0"/>
            </a:stretch>
          </a:blipFill>
        </p:spPr>
      </p:sp>
      <p:sp>
        <p:nvSpPr>
          <p:cNvPr name="Freeform 9" id="9" descr="test monitor screen image"/>
          <p:cNvSpPr/>
          <p:nvPr/>
        </p:nvSpPr>
        <p:spPr>
          <a:xfrm flipH="false" flipV="false" rot="0">
            <a:off x="3353309" y="3052587"/>
            <a:ext cx="6299371" cy="3158508"/>
          </a:xfrm>
          <a:custGeom>
            <a:avLst/>
            <a:gdLst/>
            <a:ahLst/>
            <a:cxnLst/>
            <a:rect r="r" b="b" t="t" l="l"/>
            <a:pathLst>
              <a:path h="3158508" w="6299371">
                <a:moveTo>
                  <a:pt x="0" y="0"/>
                </a:moveTo>
                <a:lnTo>
                  <a:pt x="6299372" y="0"/>
                </a:lnTo>
                <a:lnTo>
                  <a:pt x="6299372" y="3158508"/>
                </a:lnTo>
                <a:lnTo>
                  <a:pt x="0" y="3158508"/>
                </a:lnTo>
                <a:lnTo>
                  <a:pt x="0" y="0"/>
                </a:lnTo>
                <a:close/>
              </a:path>
            </a:pathLst>
          </a:custGeom>
          <a:blipFill>
            <a:blip r:embed="rId5"/>
            <a:stretch>
              <a:fillRect l="0" t="0" r="0" b="0"/>
            </a:stretch>
          </a:blipFill>
          <a:ln w="9525" cap="sq">
            <a:solidFill>
              <a:srgbClr val="000000"/>
            </a:solidFill>
            <a:prstDash val="solid"/>
            <a:miter/>
          </a:ln>
        </p:spPr>
      </p:sp>
      <p:sp>
        <p:nvSpPr>
          <p:cNvPr name="TextBox 10" id="10"/>
          <p:cNvSpPr txBox="true"/>
          <p:nvPr/>
        </p:nvSpPr>
        <p:spPr>
          <a:xfrm rot="0">
            <a:off x="693380" y="1664344"/>
            <a:ext cx="8917206" cy="575945"/>
          </a:xfrm>
          <a:prstGeom prst="rect">
            <a:avLst/>
          </a:prstGeom>
        </p:spPr>
        <p:txBody>
          <a:bodyPr anchor="t" rtlCol="false" tIns="0" lIns="0" bIns="0" rIns="0">
            <a:spAutoFit/>
          </a:bodyPr>
          <a:lstStyle/>
          <a:p>
            <a:pPr algn="l">
              <a:lnSpc>
                <a:spcPts val="2379"/>
              </a:lnSpc>
            </a:pPr>
            <a:r>
              <a:rPr lang="en-US" sz="1699">
                <a:solidFill>
                  <a:srgbClr val="000000"/>
                </a:solidFill>
                <a:latin typeface="Glacial Indifference"/>
                <a:ea typeface="Glacial Indifference"/>
                <a:cs typeface="Glacial Indifference"/>
                <a:sym typeface="Glacial Indifference"/>
              </a:rPr>
              <a:t>Testlet completion can also be monitored by grade level and testlet using filtering options in the INTERIM &gt; My Tests section of the Kite Educator Portal.</a:t>
            </a:r>
          </a:p>
        </p:txBody>
      </p:sp>
      <p:sp>
        <p:nvSpPr>
          <p:cNvPr name="TextBox 11" id="11"/>
          <p:cNvSpPr txBox="true"/>
          <p:nvPr/>
        </p:nvSpPr>
        <p:spPr>
          <a:xfrm rot="0">
            <a:off x="625904" y="2491619"/>
            <a:ext cx="2659951" cy="4693285"/>
          </a:xfrm>
          <a:prstGeom prst="rect">
            <a:avLst/>
          </a:prstGeom>
        </p:spPr>
        <p:txBody>
          <a:bodyPr anchor="t" rtlCol="false" tIns="0" lIns="0" bIns="0" rIns="0">
            <a:spAutoFit/>
          </a:bodyPr>
          <a:lstStyle/>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INTERIM &gt; My Tests</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Fill out organizational information in the drop-down menus.</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Select the three dots to filter to see the appropriate testing window. </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Compare “Students Completed” to “Students Assigned”.</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Select the testlets that are not completed. </a:t>
            </a:r>
            <a:r>
              <a:rPr lang="en-US" sz="1599" i="true">
                <a:solidFill>
                  <a:srgbClr val="000000"/>
                </a:solidFill>
                <a:latin typeface="Glacial Indifference Italics"/>
                <a:ea typeface="Glacial Indifference Italics"/>
                <a:cs typeface="Glacial Indifference Italics"/>
                <a:sym typeface="Glacial Indifference Italics"/>
              </a:rPr>
              <a:t>Multiple testlets can be monitored. You can select up to 4. </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Select Monitor button.</a:t>
            </a:r>
          </a:p>
        </p:txBody>
      </p:sp>
      <p:sp>
        <p:nvSpPr>
          <p:cNvPr name="TextBox 12" id="12"/>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116</a:t>
            </a:r>
          </a:p>
        </p:txBody>
      </p:sp>
      <p:sp>
        <p:nvSpPr>
          <p:cNvPr name="TextBox 13" id="13"/>
          <p:cNvSpPr txBox="true"/>
          <p:nvPr/>
        </p:nvSpPr>
        <p:spPr>
          <a:xfrm rot="0">
            <a:off x="892751" y="989153"/>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Using the Test Monitor Screen</a:t>
            </a:r>
          </a:p>
        </p:txBody>
      </p:sp>
      <p:grpSp>
        <p:nvGrpSpPr>
          <p:cNvPr name="Group 14" id="14"/>
          <p:cNvGrpSpPr/>
          <p:nvPr/>
        </p:nvGrpSpPr>
        <p:grpSpPr>
          <a:xfrm rot="0">
            <a:off x="167300" y="242239"/>
            <a:ext cx="6097291" cy="673942"/>
            <a:chOff x="0" y="0"/>
            <a:chExt cx="2258256" cy="249608"/>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6" id="16"/>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362994" y="341507"/>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MONITORING TESTLET COMPLETION</a:t>
            </a:r>
          </a:p>
        </p:txBody>
      </p:sp>
    </p:spTree>
  </p:cSld>
  <p:clrMapOvr>
    <a:masterClrMapping/>
  </p:clrMapOvr>
</p:sld>
</file>

<file path=ppt/slides/slide1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5601806" y="5604677"/>
            <a:ext cx="7149979" cy="1958006"/>
          </a:xfrm>
          <a:custGeom>
            <a:avLst/>
            <a:gdLst/>
            <a:ahLst/>
            <a:cxnLst/>
            <a:rect r="r" b="b" t="t" l="l"/>
            <a:pathLst>
              <a:path h="1958006" w="7149979">
                <a:moveTo>
                  <a:pt x="0" y="0"/>
                </a:moveTo>
                <a:lnTo>
                  <a:pt x="7149979" y="0"/>
                </a:lnTo>
                <a:lnTo>
                  <a:pt x="7149979" y="1958006"/>
                </a:lnTo>
                <a:lnTo>
                  <a:pt x="0" y="1958006"/>
                </a:lnTo>
                <a:lnTo>
                  <a:pt x="0" y="0"/>
                </a:lnTo>
                <a:close/>
              </a:path>
            </a:pathLst>
          </a:custGeom>
          <a:blipFill>
            <a:blip r:embed="rId4"/>
            <a:stretch>
              <a:fillRect l="0" t="0" r="0" b="0"/>
            </a:stretch>
          </a:blipFill>
        </p:spPr>
      </p:sp>
      <p:sp>
        <p:nvSpPr>
          <p:cNvPr name="Freeform 9" id="9" descr="test monitor screen image"/>
          <p:cNvSpPr/>
          <p:nvPr/>
        </p:nvSpPr>
        <p:spPr>
          <a:xfrm flipH="false" flipV="false" rot="0">
            <a:off x="1661958" y="3471354"/>
            <a:ext cx="6643709" cy="3854390"/>
          </a:xfrm>
          <a:custGeom>
            <a:avLst/>
            <a:gdLst/>
            <a:ahLst/>
            <a:cxnLst/>
            <a:rect r="r" b="b" t="t" l="l"/>
            <a:pathLst>
              <a:path h="3854390" w="6643709">
                <a:moveTo>
                  <a:pt x="0" y="0"/>
                </a:moveTo>
                <a:lnTo>
                  <a:pt x="6643708" y="0"/>
                </a:lnTo>
                <a:lnTo>
                  <a:pt x="6643708" y="3854390"/>
                </a:lnTo>
                <a:lnTo>
                  <a:pt x="0" y="3854390"/>
                </a:lnTo>
                <a:lnTo>
                  <a:pt x="0" y="0"/>
                </a:lnTo>
                <a:close/>
              </a:path>
            </a:pathLst>
          </a:custGeom>
          <a:blipFill>
            <a:blip r:embed="rId5"/>
            <a:stretch>
              <a:fillRect l="0" t="0" r="0" b="0"/>
            </a:stretch>
          </a:blipFill>
          <a:ln w="9525" cap="sq">
            <a:solidFill>
              <a:srgbClr val="000000"/>
            </a:solidFill>
            <a:prstDash val="solid"/>
            <a:miter/>
          </a:ln>
        </p:spPr>
      </p:sp>
      <p:sp>
        <p:nvSpPr>
          <p:cNvPr name="TextBox 10" id="10"/>
          <p:cNvSpPr txBox="true"/>
          <p:nvPr/>
        </p:nvSpPr>
        <p:spPr>
          <a:xfrm rot="0">
            <a:off x="731520" y="1677490"/>
            <a:ext cx="8917206" cy="1654810"/>
          </a:xfrm>
          <a:prstGeom prst="rect">
            <a:avLst/>
          </a:prstGeom>
        </p:spPr>
        <p:txBody>
          <a:bodyPr anchor="t" rtlCol="false" tIns="0" lIns="0" bIns="0" rIns="0">
            <a:spAutoFit/>
          </a:bodyPr>
          <a:lstStyle/>
          <a:p>
            <a:pPr algn="l">
              <a:lnSpc>
                <a:spcPts val="2239"/>
              </a:lnSpc>
            </a:pPr>
            <a:r>
              <a:rPr lang="en-US" sz="1599">
                <a:solidFill>
                  <a:srgbClr val="000000"/>
                </a:solidFill>
                <a:latin typeface="Glacial Indifference"/>
                <a:ea typeface="Glacial Indifference"/>
                <a:cs typeface="Glacial Indifference"/>
                <a:sym typeface="Glacial Indifference"/>
              </a:rPr>
              <a:t>Once in the Monitor Screen:</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Select the three dots to filter in the “Overall Status” column. Choose Sort Descending.</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This will pull testlets to the top that are “Unused” (student has</a:t>
            </a:r>
            <a:r>
              <a:rPr lang="en-US" sz="1599">
                <a:solidFill>
                  <a:srgbClr val="000000"/>
                </a:solidFill>
                <a:latin typeface="Glacial Indifference"/>
                <a:ea typeface="Glacial Indifference"/>
                <a:cs typeface="Glacial Indifference"/>
                <a:sym typeface="Glacial Indifference"/>
              </a:rPr>
              <a:t> not started), “In Progress” (student has started but hasn’t completed), or “Paused” (student has not completed).</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Look to the associated Student Name for which students still need to complete testlets.</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Repeat steps #1-3 for the other testlets in the Monitor Screen.</a:t>
            </a:r>
          </a:p>
        </p:txBody>
      </p:sp>
      <p:sp>
        <p:nvSpPr>
          <p:cNvPr name="TextBox 11" id="11"/>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117</a:t>
            </a:r>
          </a:p>
        </p:txBody>
      </p:sp>
      <p:sp>
        <p:nvSpPr>
          <p:cNvPr name="TextBox 12" id="12"/>
          <p:cNvSpPr txBox="true"/>
          <p:nvPr/>
        </p:nvSpPr>
        <p:spPr>
          <a:xfrm rot="0">
            <a:off x="930891"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Using the Test Monitor Screen</a:t>
            </a:r>
          </a:p>
        </p:txBody>
      </p:sp>
      <p:grpSp>
        <p:nvGrpSpPr>
          <p:cNvPr name="Group 13" id="13"/>
          <p:cNvGrpSpPr/>
          <p:nvPr/>
        </p:nvGrpSpPr>
        <p:grpSpPr>
          <a:xfrm rot="0">
            <a:off x="167300" y="242239"/>
            <a:ext cx="6097291" cy="673942"/>
            <a:chOff x="0" y="0"/>
            <a:chExt cx="2258256" cy="249608"/>
          </a:xfrm>
        </p:grpSpPr>
        <p:sp>
          <p:nvSpPr>
            <p:cNvPr name="Freeform 14" id="14">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5" id="15"/>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6" id="16"/>
          <p:cNvSpPr txBox="true"/>
          <p:nvPr/>
        </p:nvSpPr>
        <p:spPr>
          <a:xfrm rot="0">
            <a:off x="362994" y="341507"/>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MONITORING TESTLET COMPLETION</a:t>
            </a:r>
          </a:p>
        </p:txBody>
      </p:sp>
    </p:spTree>
  </p:cSld>
  <p:clrMapOvr>
    <a:masterClrMapping/>
  </p:clrMapOvr>
</p:sld>
</file>

<file path=ppt/slides/slide1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5601806" y="5604677"/>
            <a:ext cx="7149979" cy="1958006"/>
          </a:xfrm>
          <a:custGeom>
            <a:avLst/>
            <a:gdLst/>
            <a:ahLst/>
            <a:cxnLst/>
            <a:rect r="r" b="b" t="t" l="l"/>
            <a:pathLst>
              <a:path h="1958006" w="7149979">
                <a:moveTo>
                  <a:pt x="0" y="0"/>
                </a:moveTo>
                <a:lnTo>
                  <a:pt x="7149979" y="0"/>
                </a:lnTo>
                <a:lnTo>
                  <a:pt x="7149979" y="1958006"/>
                </a:lnTo>
                <a:lnTo>
                  <a:pt x="0" y="1958006"/>
                </a:lnTo>
                <a:lnTo>
                  <a:pt x="0" y="0"/>
                </a:lnTo>
                <a:close/>
              </a:path>
            </a:pathLst>
          </a:custGeom>
          <a:blipFill>
            <a:blip r:embed="rId4"/>
            <a:stretch>
              <a:fillRect l="0" t="0" r="0" b="0"/>
            </a:stretch>
          </a:blipFill>
        </p:spPr>
      </p:sp>
      <p:sp>
        <p:nvSpPr>
          <p:cNvPr name="TextBox 9" id="9"/>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118</a:t>
            </a:r>
          </a:p>
        </p:txBody>
      </p:sp>
      <p:sp>
        <p:nvSpPr>
          <p:cNvPr name="TextBox 10" id="10"/>
          <p:cNvSpPr txBox="true"/>
          <p:nvPr/>
        </p:nvSpPr>
        <p:spPr>
          <a:xfrm rot="0">
            <a:off x="731520" y="954282"/>
            <a:ext cx="8518463" cy="803910"/>
          </a:xfrm>
          <a:prstGeom prst="rect">
            <a:avLst/>
          </a:prstGeom>
        </p:spPr>
        <p:txBody>
          <a:bodyPr anchor="t" rtlCol="false" tIns="0" lIns="0" bIns="0" rIns="0">
            <a:spAutoFit/>
          </a:bodyPr>
          <a:lstStyle/>
          <a:p>
            <a:pPr algn="ctr">
              <a:lnSpc>
                <a:spcPts val="3120"/>
              </a:lnSpc>
            </a:pPr>
            <a:r>
              <a:rPr lang="en-US" sz="3000" b="true">
                <a:solidFill>
                  <a:srgbClr val="253439"/>
                </a:solidFill>
                <a:latin typeface="Glacial Indifference Bold"/>
                <a:ea typeface="Glacial Indifference Bold"/>
                <a:cs typeface="Glacial Indifference Bold"/>
                <a:sym typeface="Glacial Indifference Bold"/>
              </a:rPr>
              <a:t>Using the Test Status Report for </a:t>
            </a:r>
          </a:p>
          <a:p>
            <a:pPr algn="ctr">
              <a:lnSpc>
                <a:spcPts val="3120"/>
              </a:lnSpc>
            </a:pPr>
            <a:r>
              <a:rPr lang="en-US" b="true" sz="3000">
                <a:solidFill>
                  <a:srgbClr val="253439"/>
                </a:solidFill>
                <a:latin typeface="Glacial Indifference Bold"/>
                <a:ea typeface="Glacial Indifference Bold"/>
                <a:cs typeface="Glacial Indifference Bold"/>
                <a:sym typeface="Glacial Indifference Bold"/>
              </a:rPr>
              <a:t>Student Mobility</a:t>
            </a:r>
          </a:p>
        </p:txBody>
      </p:sp>
      <p:grpSp>
        <p:nvGrpSpPr>
          <p:cNvPr name="Group 11" id="11"/>
          <p:cNvGrpSpPr/>
          <p:nvPr/>
        </p:nvGrpSpPr>
        <p:grpSpPr>
          <a:xfrm rot="0">
            <a:off x="167300" y="242239"/>
            <a:ext cx="6097291" cy="673942"/>
            <a:chOff x="0" y="0"/>
            <a:chExt cx="2258256" cy="249608"/>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3" id="13"/>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4" id="14"/>
          <p:cNvSpPr txBox="true"/>
          <p:nvPr/>
        </p:nvSpPr>
        <p:spPr>
          <a:xfrm rot="0">
            <a:off x="362994" y="341507"/>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MONITORING TESTLET COMPLETION</a:t>
            </a:r>
          </a:p>
        </p:txBody>
      </p:sp>
      <p:sp>
        <p:nvSpPr>
          <p:cNvPr name="Freeform 15" id="15" descr="test status report image"/>
          <p:cNvSpPr/>
          <p:nvPr/>
        </p:nvSpPr>
        <p:spPr>
          <a:xfrm flipH="false" flipV="false" rot="0">
            <a:off x="265259" y="5002216"/>
            <a:ext cx="9298430" cy="2182689"/>
          </a:xfrm>
          <a:custGeom>
            <a:avLst/>
            <a:gdLst/>
            <a:ahLst/>
            <a:cxnLst/>
            <a:rect r="r" b="b" t="t" l="l"/>
            <a:pathLst>
              <a:path h="2182689" w="9298430">
                <a:moveTo>
                  <a:pt x="0" y="0"/>
                </a:moveTo>
                <a:lnTo>
                  <a:pt x="9298430" y="0"/>
                </a:lnTo>
                <a:lnTo>
                  <a:pt x="9298430" y="2182688"/>
                </a:lnTo>
                <a:lnTo>
                  <a:pt x="0" y="2182688"/>
                </a:lnTo>
                <a:lnTo>
                  <a:pt x="0" y="0"/>
                </a:lnTo>
                <a:close/>
              </a:path>
            </a:pathLst>
          </a:custGeom>
          <a:blipFill>
            <a:blip r:embed="rId5"/>
            <a:stretch>
              <a:fillRect l="0" t="0" r="0" b="-5969"/>
            </a:stretch>
          </a:blipFill>
          <a:ln w="38100" cap="sq">
            <a:solidFill>
              <a:srgbClr val="000000"/>
            </a:solidFill>
            <a:prstDash val="solid"/>
            <a:miter/>
          </a:ln>
        </p:spPr>
      </p:sp>
      <p:sp>
        <p:nvSpPr>
          <p:cNvPr name="TextBox 16" id="16"/>
          <p:cNvSpPr txBox="true"/>
          <p:nvPr/>
        </p:nvSpPr>
        <p:spPr>
          <a:xfrm rot="0">
            <a:off x="646483" y="1585299"/>
            <a:ext cx="8917206" cy="3392170"/>
          </a:xfrm>
          <a:prstGeom prst="rect">
            <a:avLst/>
          </a:prstGeom>
        </p:spPr>
        <p:txBody>
          <a:bodyPr anchor="t" rtlCol="false" tIns="0" lIns="0" bIns="0" rIns="0">
            <a:spAutoFit/>
          </a:bodyPr>
          <a:lstStyle/>
          <a:p>
            <a:pPr algn="l">
              <a:lnSpc>
                <a:spcPts val="2100"/>
              </a:lnSpc>
            </a:pPr>
            <a:r>
              <a:rPr lang="en-US" sz="1500">
                <a:solidFill>
                  <a:srgbClr val="000000"/>
                </a:solidFill>
                <a:latin typeface="Glacial Indifference"/>
                <a:ea typeface="Glacial Indifference"/>
                <a:cs typeface="Glacial Indifference"/>
                <a:sym typeface="Glacial Indifference"/>
              </a:rPr>
              <a:t>Navigate to:</a:t>
            </a:r>
          </a:p>
          <a:p>
            <a:pPr algn="l" marL="323850" indent="-161925" lvl="1">
              <a:lnSpc>
                <a:spcPts val="2100"/>
              </a:lnSpc>
              <a:buAutoNum type="arabicPeriod" startAt="1"/>
            </a:pPr>
            <a:r>
              <a:rPr lang="en-US" sz="1500">
                <a:solidFill>
                  <a:srgbClr val="000000"/>
                </a:solidFill>
                <a:latin typeface="Glacial Indifference"/>
                <a:ea typeface="Glacial Indifference"/>
                <a:cs typeface="Glacial Indifference"/>
                <a:sym typeface="Glacial Indifference"/>
              </a:rPr>
              <a:t>INTERIM &gt; VIEW RESULTS</a:t>
            </a:r>
          </a:p>
          <a:p>
            <a:pPr algn="l" marL="323850" indent="-161925" lvl="1">
              <a:lnSpc>
                <a:spcPts val="2100"/>
              </a:lnSpc>
              <a:buAutoNum type="arabicPeriod" startAt="1"/>
            </a:pPr>
            <a:r>
              <a:rPr lang="en-US" sz="1500" i="true">
                <a:solidFill>
                  <a:srgbClr val="000000"/>
                </a:solidFill>
                <a:latin typeface="Glacial Indifference Italics"/>
                <a:ea typeface="Glacial Indifference Italics"/>
                <a:cs typeface="Glacial Indifference Italics"/>
                <a:sym typeface="Glacial Indifference Italics"/>
              </a:rPr>
              <a:t>Testlet Report</a:t>
            </a:r>
            <a:r>
              <a:rPr lang="en-US" sz="1500">
                <a:solidFill>
                  <a:srgbClr val="000000"/>
                </a:solidFill>
                <a:latin typeface="Glacial Indifference"/>
                <a:ea typeface="Glacial Indifference"/>
                <a:cs typeface="Glacial Indifference"/>
                <a:sym typeface="Glacial Indifference"/>
              </a:rPr>
              <a:t> dropdown &gt; </a:t>
            </a:r>
            <a:r>
              <a:rPr lang="en-US" sz="1500" i="true">
                <a:solidFill>
                  <a:srgbClr val="000000"/>
                </a:solidFill>
                <a:latin typeface="Glacial Indifference Italics"/>
                <a:ea typeface="Glacial Indifference Italics"/>
                <a:cs typeface="Glacial Indifference Italics"/>
                <a:sym typeface="Glacial Indifference Italics"/>
              </a:rPr>
              <a:t>Test Status Report</a:t>
            </a:r>
          </a:p>
          <a:p>
            <a:pPr algn="l" marL="323850" indent="-161925" lvl="1">
              <a:lnSpc>
                <a:spcPts val="2100"/>
              </a:lnSpc>
              <a:buAutoNum type="arabicPeriod" startAt="1"/>
            </a:pPr>
            <a:r>
              <a:rPr lang="en-US" sz="1500">
                <a:solidFill>
                  <a:srgbClr val="000000"/>
                </a:solidFill>
                <a:latin typeface="Glacial Indifference"/>
                <a:ea typeface="Glacial Indifference"/>
                <a:cs typeface="Glacial Indifference"/>
                <a:sym typeface="Glacial Indifference"/>
              </a:rPr>
              <a:t>Fill out the organizational information for the individual student.</a:t>
            </a:r>
          </a:p>
          <a:p>
            <a:pPr algn="l" marL="323850" indent="-161925" lvl="1">
              <a:lnSpc>
                <a:spcPts val="2100"/>
              </a:lnSpc>
              <a:buAutoNum type="arabicPeriod" startAt="1"/>
            </a:pPr>
            <a:r>
              <a:rPr lang="en-US" sz="1500">
                <a:solidFill>
                  <a:srgbClr val="000000"/>
                </a:solidFill>
                <a:latin typeface="Glacial Indifference"/>
                <a:ea typeface="Glacial Indifference"/>
                <a:cs typeface="Glacial Indifference"/>
                <a:sym typeface="Glacial Indifference"/>
              </a:rPr>
              <a:t>Click </a:t>
            </a:r>
            <a:r>
              <a:rPr lang="en-US" sz="1500" i="true">
                <a:solidFill>
                  <a:srgbClr val="000000"/>
                </a:solidFill>
                <a:latin typeface="Glacial Indifference Italics"/>
                <a:ea typeface="Glacial Indifference Italics"/>
                <a:cs typeface="Glacial Indifference Italics"/>
                <a:sym typeface="Glacial Indifference Italics"/>
              </a:rPr>
              <a:t>Search</a:t>
            </a:r>
            <a:r>
              <a:rPr lang="en-US" sz="1500">
                <a:solidFill>
                  <a:srgbClr val="000000"/>
                </a:solidFill>
                <a:latin typeface="Glacial Indifference"/>
                <a:ea typeface="Glacial Indifference"/>
                <a:cs typeface="Glacial Indifference"/>
                <a:sym typeface="Glacial Indifference"/>
              </a:rPr>
              <a:t>.</a:t>
            </a:r>
          </a:p>
          <a:p>
            <a:pPr algn="l" marL="323850" indent="-161925" lvl="1">
              <a:lnSpc>
                <a:spcPts val="2100"/>
              </a:lnSpc>
              <a:buAutoNum type="arabicPeriod" startAt="1"/>
            </a:pPr>
            <a:r>
              <a:rPr lang="en-US" sz="1500">
                <a:solidFill>
                  <a:srgbClr val="000000"/>
                </a:solidFill>
                <a:latin typeface="Glacial Indifference"/>
                <a:ea typeface="Glacial Indifference"/>
                <a:cs typeface="Glacial Indifference"/>
                <a:sym typeface="Glacial Indifference"/>
              </a:rPr>
              <a:t>Select the three dots in one of the student identifier columns (state ID, last name, or first name). Hover over </a:t>
            </a:r>
            <a:r>
              <a:rPr lang="en-US" sz="1500" i="true">
                <a:solidFill>
                  <a:srgbClr val="000000"/>
                </a:solidFill>
                <a:latin typeface="Glacial Indifference Italics"/>
                <a:ea typeface="Glacial Indifference Italics"/>
                <a:cs typeface="Glacial Indifference Italics"/>
                <a:sym typeface="Glacial Indifference Italics"/>
              </a:rPr>
              <a:t>Filter </a:t>
            </a:r>
            <a:r>
              <a:rPr lang="en-US" sz="1500">
                <a:solidFill>
                  <a:srgbClr val="000000"/>
                </a:solidFill>
                <a:latin typeface="Glacial Indifference"/>
                <a:ea typeface="Glacial Indifference"/>
                <a:cs typeface="Glacial Indifference"/>
                <a:sym typeface="Glacial Indifference"/>
              </a:rPr>
              <a:t>then click in the empty box under </a:t>
            </a:r>
            <a:r>
              <a:rPr lang="en-US" sz="1500" i="true">
                <a:solidFill>
                  <a:srgbClr val="000000"/>
                </a:solidFill>
                <a:latin typeface="Glacial Indifference Italics"/>
                <a:ea typeface="Glacial Indifference Italics"/>
                <a:cs typeface="Glacial Indifference Italics"/>
                <a:sym typeface="Glacial Indifference Italics"/>
              </a:rPr>
              <a:t>Show items with value that:</a:t>
            </a:r>
            <a:r>
              <a:rPr lang="en-US" sz="1500" i="true">
                <a:solidFill>
                  <a:srgbClr val="000000"/>
                </a:solidFill>
                <a:latin typeface="Glacial Indifference Italics"/>
                <a:ea typeface="Glacial Indifference Italics"/>
                <a:cs typeface="Glacial Indifference Italics"/>
                <a:sym typeface="Glacial Indifference Italics"/>
              </a:rPr>
              <a:t> contains</a:t>
            </a:r>
            <a:r>
              <a:rPr lang="en-US" sz="1500">
                <a:solidFill>
                  <a:srgbClr val="000000"/>
                </a:solidFill>
                <a:latin typeface="Glacial Indifference"/>
                <a:ea typeface="Glacial Indifference"/>
                <a:cs typeface="Glacial Indifference"/>
                <a:sym typeface="Glacial Indifference"/>
              </a:rPr>
              <a:t> </a:t>
            </a:r>
            <a:r>
              <a:rPr lang="en-US" b="true" sz="1500">
                <a:solidFill>
                  <a:srgbClr val="000000"/>
                </a:solidFill>
                <a:latin typeface="Glacial Indifference Bold"/>
                <a:ea typeface="Glacial Indifference Bold"/>
                <a:cs typeface="Glacial Indifference Bold"/>
                <a:sym typeface="Glacial Indifference Bold"/>
              </a:rPr>
              <a:t>[enter student's info]</a:t>
            </a:r>
            <a:r>
              <a:rPr lang="en-US" sz="1500">
                <a:solidFill>
                  <a:srgbClr val="000000"/>
                </a:solidFill>
                <a:latin typeface="Glacial Indifference"/>
                <a:ea typeface="Glacial Indifference"/>
                <a:cs typeface="Glacial Indifference"/>
                <a:sym typeface="Glacial Indifference"/>
              </a:rPr>
              <a:t>. Click on Filter.</a:t>
            </a:r>
          </a:p>
          <a:p>
            <a:pPr algn="l" marL="323850" indent="-161925" lvl="1">
              <a:lnSpc>
                <a:spcPts val="2100"/>
              </a:lnSpc>
              <a:buAutoNum type="arabicPeriod" startAt="1"/>
            </a:pPr>
            <a:r>
              <a:rPr lang="en-US" sz="1500">
                <a:solidFill>
                  <a:srgbClr val="000000"/>
                </a:solidFill>
                <a:latin typeface="Glacial Indifference"/>
                <a:ea typeface="Glacial Indifference"/>
                <a:cs typeface="Glacial Indifference"/>
                <a:sym typeface="Glacial Indifference"/>
              </a:rPr>
              <a:t>This will display ELA or math testlets for the student. If the cell under the testlet name says:</a:t>
            </a:r>
          </a:p>
          <a:p>
            <a:pPr algn="l" marL="604521" indent="-201507" lvl="2">
              <a:lnSpc>
                <a:spcPts val="1960"/>
              </a:lnSpc>
              <a:buAutoNum type="alphaLcPeriod" startAt="1"/>
            </a:pPr>
            <a:r>
              <a:rPr lang="en-US" sz="1400" i="true">
                <a:solidFill>
                  <a:srgbClr val="000000"/>
                </a:solidFill>
                <a:latin typeface="Glacial Indifference Italics"/>
                <a:ea typeface="Glacial Indifference Italics"/>
                <a:cs typeface="Glacial Indifference Italics"/>
                <a:sym typeface="Glacial Indifference Italics"/>
              </a:rPr>
              <a:t>Report Available:</a:t>
            </a:r>
            <a:r>
              <a:rPr lang="en-US" sz="1400">
                <a:solidFill>
                  <a:srgbClr val="000000"/>
                </a:solidFill>
                <a:latin typeface="Glacial Indifference"/>
                <a:ea typeface="Glacial Indifference"/>
                <a:cs typeface="Glacial Indifference"/>
                <a:sym typeface="Glacial Indifference"/>
              </a:rPr>
              <a:t> the student has completed the testlet, and a report is available.</a:t>
            </a:r>
          </a:p>
          <a:p>
            <a:pPr algn="l" marL="604521" indent="-201507" lvl="2">
              <a:lnSpc>
                <a:spcPts val="1960"/>
              </a:lnSpc>
              <a:buAutoNum type="alphaLcPeriod" startAt="1"/>
            </a:pPr>
            <a:r>
              <a:rPr lang="en-US" sz="1400" i="true">
                <a:solidFill>
                  <a:srgbClr val="000000"/>
                </a:solidFill>
                <a:latin typeface="Glacial Indifference Italics"/>
                <a:ea typeface="Glacial Indifference Italics"/>
                <a:cs typeface="Glacial Indifference Italics"/>
                <a:sym typeface="Glacial Indifference Italics"/>
              </a:rPr>
              <a:t>Unused</a:t>
            </a:r>
            <a:r>
              <a:rPr lang="en-US" sz="1400">
                <a:solidFill>
                  <a:srgbClr val="000000"/>
                </a:solidFill>
                <a:latin typeface="Glacial Indifference"/>
                <a:ea typeface="Glacial Indifference"/>
                <a:cs typeface="Glacial Indifference"/>
                <a:sym typeface="Glacial Indifference"/>
              </a:rPr>
              <a:t>: the student has not yet taken this testlet and should complete the assigned testlet at your district.</a:t>
            </a:r>
          </a:p>
          <a:p>
            <a:pPr algn="l" marL="604521" indent="-201507" lvl="2">
              <a:lnSpc>
                <a:spcPts val="1960"/>
              </a:lnSpc>
              <a:buAutoNum type="alphaLcPeriod" startAt="1"/>
            </a:pPr>
            <a:r>
              <a:rPr lang="en-US" sz="1400" i="true">
                <a:solidFill>
                  <a:srgbClr val="000000"/>
                </a:solidFill>
                <a:latin typeface="Glacial Indifference Italics"/>
                <a:ea typeface="Glacial Indifference Italics"/>
                <a:cs typeface="Glacial Indifference Italics"/>
                <a:sym typeface="Glacial Indifference Italics"/>
              </a:rPr>
              <a:t>N/A</a:t>
            </a:r>
            <a:r>
              <a:rPr lang="en-US" sz="1400">
                <a:solidFill>
                  <a:srgbClr val="000000"/>
                </a:solidFill>
                <a:latin typeface="Glacial Indifference"/>
                <a:ea typeface="Glacial Indifference"/>
                <a:cs typeface="Glacial Indifference"/>
                <a:sym typeface="Glacial Indifference"/>
              </a:rPr>
              <a:t>: the student took that specific testlet in a previous testing window in their previous district. Their score report is available.</a:t>
            </a:r>
          </a:p>
        </p:txBody>
      </p:sp>
    </p:spTree>
  </p:cSld>
  <p:clrMapOvr>
    <a:masterClrMapping/>
  </p:clrMapOvr>
</p:sld>
</file>

<file path=ppt/slides/slide1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97291" cy="673942"/>
            <a:chOff x="0" y="0"/>
            <a:chExt cx="2258256" cy="249608"/>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0" id="10"/>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Freeform 11" id="11" descr="general and completion outreach image"/>
          <p:cNvSpPr/>
          <p:nvPr/>
        </p:nvSpPr>
        <p:spPr>
          <a:xfrm flipH="false" flipV="false" rot="0">
            <a:off x="2768601" y="2836050"/>
            <a:ext cx="4843043" cy="4348855"/>
          </a:xfrm>
          <a:custGeom>
            <a:avLst/>
            <a:gdLst/>
            <a:ahLst/>
            <a:cxnLst/>
            <a:rect r="r" b="b" t="t" l="l"/>
            <a:pathLst>
              <a:path h="4348855" w="4843043">
                <a:moveTo>
                  <a:pt x="0" y="0"/>
                </a:moveTo>
                <a:lnTo>
                  <a:pt x="4843043" y="0"/>
                </a:lnTo>
                <a:lnTo>
                  <a:pt x="4843043" y="4348854"/>
                </a:lnTo>
                <a:lnTo>
                  <a:pt x="0" y="4348854"/>
                </a:lnTo>
                <a:lnTo>
                  <a:pt x="0" y="0"/>
                </a:lnTo>
                <a:close/>
              </a:path>
            </a:pathLst>
          </a:custGeom>
          <a:blipFill>
            <a:blip r:embed="rId4"/>
            <a:stretch>
              <a:fillRect l="0" t="0" r="0" b="0"/>
            </a:stretch>
          </a:blipFill>
        </p:spPr>
      </p:sp>
      <p:sp>
        <p:nvSpPr>
          <p:cNvPr name="TextBox 12" id="12"/>
          <p:cNvSpPr txBox="true"/>
          <p:nvPr/>
        </p:nvSpPr>
        <p:spPr>
          <a:xfrm rot="0">
            <a:off x="1248517" y="1638439"/>
            <a:ext cx="7883211" cy="1102360"/>
          </a:xfrm>
          <a:prstGeom prst="rect">
            <a:avLst/>
          </a:prstGeom>
        </p:spPr>
        <p:txBody>
          <a:bodyPr anchor="t" rtlCol="false" tIns="0" lIns="0" bIns="0" rIns="0">
            <a:spAutoFit/>
          </a:bodyPr>
          <a:lstStyle/>
          <a:p>
            <a:pPr algn="ctr">
              <a:lnSpc>
                <a:spcPts val="2239"/>
              </a:lnSpc>
            </a:pPr>
            <a:r>
              <a:rPr lang="en-US" sz="1599">
                <a:solidFill>
                  <a:srgbClr val="000000"/>
                </a:solidFill>
                <a:latin typeface="Glacial Indifference"/>
                <a:ea typeface="Glacial Indifference"/>
                <a:cs typeface="Glacial Indifference"/>
                <a:sym typeface="Glacial Indifference"/>
              </a:rPr>
              <a:t>General and Completion Outreach are ways the OPI helps to support districts in meeting federally-mandated standardized testing completion guidelines. Districts are expected to assess all eligible students at a participation rate of at least 95% in accordance with section 1111(c)(4)(E)(iii).</a:t>
            </a:r>
          </a:p>
        </p:txBody>
      </p:sp>
      <p:sp>
        <p:nvSpPr>
          <p:cNvPr name="TextBox 13" id="13"/>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119</a:t>
            </a:r>
          </a:p>
        </p:txBody>
      </p:sp>
      <p:sp>
        <p:nvSpPr>
          <p:cNvPr name="TextBox 14" id="14"/>
          <p:cNvSpPr txBox="true"/>
          <p:nvPr/>
        </p:nvSpPr>
        <p:spPr>
          <a:xfrm rot="0">
            <a:off x="362994" y="341507"/>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MONITORING TESTLET COMPLETION</a:t>
            </a:r>
          </a:p>
        </p:txBody>
      </p:sp>
      <p:sp>
        <p:nvSpPr>
          <p:cNvPr name="TextBox 15" id="15"/>
          <p:cNvSpPr txBox="true"/>
          <p:nvPr/>
        </p:nvSpPr>
        <p:spPr>
          <a:xfrm rot="0">
            <a:off x="930891"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General &amp; Completion Outreach</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7018957" cy="721883"/>
            <a:chOff x="0" y="0"/>
            <a:chExt cx="2599614"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99614" cy="267364"/>
            </a:xfrm>
            <a:custGeom>
              <a:avLst/>
              <a:gdLst/>
              <a:ahLst/>
              <a:cxnLst/>
              <a:rect r="r" b="b" t="t" l="l"/>
              <a:pathLst>
                <a:path h="267364" w="2599614">
                  <a:moveTo>
                    <a:pt x="0" y="0"/>
                  </a:moveTo>
                  <a:lnTo>
                    <a:pt x="2599614" y="0"/>
                  </a:lnTo>
                  <a:lnTo>
                    <a:pt x="2599614" y="267364"/>
                  </a:lnTo>
                  <a:lnTo>
                    <a:pt x="0" y="267364"/>
                  </a:lnTo>
                  <a:close/>
                </a:path>
              </a:pathLst>
            </a:custGeom>
            <a:solidFill>
              <a:srgbClr val="253439"/>
            </a:solidFill>
          </p:spPr>
        </p:sp>
        <p:sp>
          <p:nvSpPr>
            <p:cNvPr name="TextBox 10" id="10"/>
            <p:cNvSpPr txBox="true"/>
            <p:nvPr/>
          </p:nvSpPr>
          <p:spPr>
            <a:xfrm>
              <a:off x="0" y="-28575"/>
              <a:ext cx="2599614"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7247848"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ELA PERFORMANCE TASK DESIGN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a:t>
            </a:r>
          </a:p>
        </p:txBody>
      </p:sp>
      <p:sp>
        <p:nvSpPr>
          <p:cNvPr name="TextBox 17" id="17"/>
          <p:cNvSpPr txBox="true"/>
          <p:nvPr/>
        </p:nvSpPr>
        <p:spPr>
          <a:xfrm rot="0">
            <a:off x="816974" y="1308055"/>
            <a:ext cx="8363708" cy="4217670"/>
          </a:xfrm>
          <a:prstGeom prst="rect">
            <a:avLst/>
          </a:prstGeom>
        </p:spPr>
        <p:txBody>
          <a:bodyPr anchor="t" rtlCol="false" tIns="0" lIns="0" bIns="0" rIns="0">
            <a:spAutoFit/>
          </a:bodyPr>
          <a:lstStyle/>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Administered as the last ELA task in Window 2</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Includes 5 non-scored reading questions from a previous testlet to elicit ideas for writing</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Constructed response performance task in the areas of written expression and knowledge of language and conventions</a:t>
            </a:r>
          </a:p>
        </p:txBody>
      </p:sp>
    </p:spTree>
  </p:cSld>
  <p:clrMapOvr>
    <a:masterClrMapping/>
  </p:clrMapOvr>
</p:sld>
</file>

<file path=ppt/slides/slide1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NINE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120</a:t>
            </a:r>
          </a:p>
        </p:txBody>
      </p:sp>
      <p:sp>
        <p:nvSpPr>
          <p:cNvPr name="TextBox 17" id="17"/>
          <p:cNvSpPr txBox="true"/>
          <p:nvPr/>
        </p:nvSpPr>
        <p:spPr>
          <a:xfrm rot="0">
            <a:off x="658372" y="1593687"/>
            <a:ext cx="8363708" cy="3129915"/>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educator-testlet.kiteaai.org/AART/logIn.htm"/>
              </a:rPr>
              <a:t>Kite Educator Portal</a:t>
            </a:r>
            <a:r>
              <a:rPr lang="en-US" sz="3200">
                <a:solidFill>
                  <a:srgbClr val="253439"/>
                </a:solidFill>
                <a:latin typeface="Glacial Indifference"/>
                <a:ea typeface="Glacial Indifference"/>
                <a:cs typeface="Glacial Indifference"/>
                <a:sym typeface="Glacial Indifference"/>
              </a:rPr>
              <a:t> (unique MT login)</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files.kiteaai.org/documentation/testlets/MT/Testlet_Kite_Educator_Portal_Manual_MAST.pdf"/>
              </a:rPr>
              <a:t>Kite Educator Portal Manual</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7" tooltip="https://youtu.be/7_BDhjap7rc"/>
              </a:rPr>
              <a:t>Monitoring Testlet Completion Focused Support Video</a:t>
            </a:r>
          </a:p>
          <a:p>
            <a:pPr algn="l">
              <a:lnSpc>
                <a:spcPts val="3200"/>
              </a:lnSpc>
            </a:pPr>
          </a:p>
          <a:p>
            <a:pPr algn="ctr">
              <a:lnSpc>
                <a:spcPts val="2499"/>
              </a:lnSpc>
            </a:pP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8" tooltip="https://newmeridiancorp.org/montana-aligned-to-standards-through-year-program-portal/"/>
              </a:rPr>
              <a:t>MAST Portal</a:t>
            </a:r>
          </a:p>
        </p:txBody>
      </p:sp>
    </p:spTree>
  </p:cSld>
  <p:clrMapOvr>
    <a:masterClrMapping/>
  </p:clrMapOvr>
</p:sld>
</file>

<file path=ppt/slides/slide1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464180"/>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313061" y="2786380"/>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121</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2868672" y="3832465"/>
            <a:ext cx="6803108" cy="1395730"/>
          </a:xfrm>
          <a:prstGeom prst="rect">
            <a:avLst/>
          </a:prstGeom>
        </p:spPr>
        <p:txBody>
          <a:bodyPr anchor="t" rtlCol="false" tIns="0" lIns="0" bIns="0" rIns="0">
            <a:spAutoFit/>
          </a:bodyPr>
          <a:lstStyle/>
          <a:p>
            <a:pPr algn="r">
              <a:lnSpc>
                <a:spcPts val="4900"/>
              </a:lnSpc>
            </a:pPr>
            <a:r>
              <a:rPr lang="en-US" sz="4900">
                <a:solidFill>
                  <a:srgbClr val="FFFFFF"/>
                </a:solidFill>
                <a:latin typeface="Glacial Indifference"/>
                <a:ea typeface="Glacial Indifference"/>
                <a:cs typeface="Glacial Indifference"/>
                <a:sym typeface="Glacial Indifference"/>
              </a:rPr>
              <a:t>MODULE TEN:</a:t>
            </a:r>
          </a:p>
          <a:p>
            <a:pPr algn="r">
              <a:lnSpc>
                <a:spcPts val="3000"/>
              </a:lnSpc>
            </a:pPr>
            <a:r>
              <a:rPr lang="en-US" sz="3000">
                <a:solidFill>
                  <a:srgbClr val="FFFFFF"/>
                </a:solidFill>
                <a:latin typeface="Glacial Indifference"/>
                <a:ea typeface="Glacial Indifference"/>
                <a:cs typeface="Glacial Indifference"/>
                <a:sym typeface="Glacial Indifference"/>
              </a:rPr>
              <a:t>SCORE REPORT TYPES &amp; </a:t>
            </a:r>
          </a:p>
          <a:p>
            <a:pPr algn="r">
              <a:lnSpc>
                <a:spcPts val="3000"/>
              </a:lnSpc>
            </a:pPr>
            <a:r>
              <a:rPr lang="en-US" sz="3000">
                <a:solidFill>
                  <a:srgbClr val="FFFFFF"/>
                </a:solidFill>
                <a:latin typeface="Glacial Indifference"/>
                <a:ea typeface="Glacial Indifference"/>
                <a:cs typeface="Glacial Indifference"/>
                <a:sym typeface="Glacial Indifference"/>
              </a:rPr>
              <a:t>HOW TO ACCESS</a:t>
            </a:r>
          </a:p>
        </p:txBody>
      </p:sp>
    </p:spTree>
  </p:cSld>
  <p:clrMapOvr>
    <a:masterClrMapping/>
  </p:clrMapOvr>
</p:sld>
</file>

<file path=ppt/slides/slide1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122</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sz="2294" b="true">
                <a:solidFill>
                  <a:srgbClr val="222222"/>
                </a:solidFill>
                <a:latin typeface="Roboto Condensed Bold"/>
                <a:ea typeface="Roboto Condensed Bold"/>
                <a:cs typeface="Roboto Condensed Bold"/>
                <a:sym typeface="Roboto Condensed Bold"/>
              </a:rPr>
              <a:t>Parents/</a:t>
            </a:r>
          </a:p>
          <a:p>
            <a:pPr algn="ctr">
              <a:lnSpc>
                <a:spcPts val="2294"/>
              </a:lnSpc>
            </a:pPr>
            <a:r>
              <a:rPr lang="en-US" b="true" sz="2294">
                <a:solidFill>
                  <a:srgbClr val="222222"/>
                </a:solidFill>
                <a:latin typeface="Roboto Condensed Bold"/>
                <a:ea typeface="Roboto Condensed Bold"/>
                <a:cs typeface="Roboto Condensed Bold"/>
                <a:sym typeface="Roboto Condensed Bold"/>
              </a:rPr>
              <a:t>Guardians</a:t>
            </a:r>
          </a:p>
        </p:txBody>
      </p:sp>
      <p:sp>
        <p:nvSpPr>
          <p:cNvPr name="TextBox 19" id="19"/>
          <p:cNvSpPr txBox="true"/>
          <p:nvPr/>
        </p:nvSpPr>
        <p:spPr>
          <a:xfrm rot="0">
            <a:off x="411681" y="3971894"/>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Student Portal</a:t>
            </a:r>
          </a:p>
        </p:txBody>
      </p:sp>
      <p:sp>
        <p:nvSpPr>
          <p:cNvPr name="TextBox 20" id="20"/>
          <p:cNvSpPr txBox="true"/>
          <p:nvPr/>
        </p:nvSpPr>
        <p:spPr>
          <a:xfrm rot="0">
            <a:off x="430963" y="2068248"/>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Educator Portal</a:t>
            </a:r>
          </a:p>
        </p:txBody>
      </p:sp>
      <p:sp>
        <p:nvSpPr>
          <p:cNvPr name="TextBox 21" id="21"/>
          <p:cNvSpPr txBox="true"/>
          <p:nvPr/>
        </p:nvSpPr>
        <p:spPr>
          <a:xfrm rot="0">
            <a:off x="1643963" y="5561262"/>
            <a:ext cx="4072947" cy="77476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Notify Families of Testing</a:t>
            </a:r>
          </a:p>
          <a:p>
            <a:pPr algn="l">
              <a:lnSpc>
                <a:spcPts val="2002"/>
              </a:lnSpc>
            </a:pPr>
          </a:p>
        </p:txBody>
      </p:sp>
      <p:grpSp>
        <p:nvGrpSpPr>
          <p:cNvPr name="Group 22" id="22"/>
          <p:cNvGrpSpPr/>
          <p:nvPr/>
        </p:nvGrpSpPr>
        <p:grpSpPr>
          <a:xfrm rot="0">
            <a:off x="1585592" y="1764474"/>
            <a:ext cx="8081519" cy="1551874"/>
            <a:chOff x="0" y="0"/>
            <a:chExt cx="10775358" cy="2069165"/>
          </a:xfrm>
        </p:grpSpPr>
        <p:sp>
          <p:nvSpPr>
            <p:cNvPr name="TextBox 23" id="23"/>
            <p:cNvSpPr txBox="true"/>
            <p:nvPr/>
          </p:nvSpPr>
          <p:spPr>
            <a:xfrm rot="0">
              <a:off x="0" y="19050"/>
              <a:ext cx="6049611" cy="2050115"/>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Before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Train &amp; Prepare Staff</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User Management</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Roster Students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Enter PNPs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p:txBody>
        </p:sp>
        <p:sp>
          <p:nvSpPr>
            <p:cNvPr name="TextBox 24" id="24"/>
            <p:cNvSpPr txBox="true"/>
            <p:nvPr/>
          </p:nvSpPr>
          <p:spPr>
            <a:xfrm rot="0">
              <a:off x="5642162" y="19050"/>
              <a:ext cx="5133197" cy="2035771"/>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During/After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Administer Testlets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Monitor Completion</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Make-Up Testing</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Access &amp; Sharing Score Reports </a:t>
              </a:r>
            </a:p>
          </p:txBody>
        </p:sp>
      </p:grpSp>
      <p:sp>
        <p:nvSpPr>
          <p:cNvPr name="TextBox 25" id="25"/>
          <p:cNvSpPr txBox="true"/>
          <p:nvPr/>
        </p:nvSpPr>
        <p:spPr>
          <a:xfrm rot="0">
            <a:off x="1610923" y="3761772"/>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Prepare Student Testing Devices</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Student Practice Test</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6"/>
            <a:stretch>
              <a:fillRect l="0" t="0" r="0" b="0"/>
            </a:stretch>
          </a:blipFill>
        </p:spPr>
      </p:sp>
      <p:sp>
        <p:nvSpPr>
          <p:cNvPr name="TextBox 27" id="27"/>
          <p:cNvSpPr txBox="true"/>
          <p:nvPr/>
        </p:nvSpPr>
        <p:spPr>
          <a:xfrm rot="0">
            <a:off x="5300307" y="5561262"/>
            <a:ext cx="4072947" cy="102241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After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Provide guidance to parents/guardians on score report access &amp; interpretation</a:t>
            </a:r>
          </a:p>
        </p:txBody>
      </p:sp>
      <p:sp>
        <p:nvSpPr>
          <p:cNvPr name="Freeform 28" id="28">
            <a:extLst>
              <a:ext uri="{C183D7F6-B498-43B3-948B-1728B52AA6E4}">
                <adec:decorative xmlns:adec="http://schemas.microsoft.com/office/drawing/2017/decorative" val="1"/>
              </a:ext>
            </a:extLst>
          </p:cNvPr>
          <p:cNvSpPr/>
          <p:nvPr/>
        </p:nvSpPr>
        <p:spPr>
          <a:xfrm flipH="false" flipV="false" rot="0">
            <a:off x="6041457" y="2740848"/>
            <a:ext cx="3424929" cy="575500"/>
          </a:xfrm>
          <a:custGeom>
            <a:avLst/>
            <a:gdLst/>
            <a:ahLst/>
            <a:cxnLst/>
            <a:rect r="r" b="b" t="t" l="l"/>
            <a:pathLst>
              <a:path h="575500" w="3424929">
                <a:moveTo>
                  <a:pt x="0" y="0"/>
                </a:moveTo>
                <a:lnTo>
                  <a:pt x="3424929" y="0"/>
                </a:lnTo>
                <a:lnTo>
                  <a:pt x="3424929" y="575500"/>
                </a:lnTo>
                <a:lnTo>
                  <a:pt x="0" y="575500"/>
                </a:lnTo>
                <a:lnTo>
                  <a:pt x="0" y="0"/>
                </a:lnTo>
                <a:close/>
              </a:path>
            </a:pathLst>
          </a:custGeom>
          <a:blipFill>
            <a:blip r:embed="rId7"/>
            <a:stretch>
              <a:fillRect l="-54210" t="-127854" r="-73152" b="-88429"/>
            </a:stretch>
          </a:blipFill>
          <a:ln w="28575" cap="sq">
            <a:solidFill>
              <a:srgbClr val="C12A2F"/>
            </a:solidFill>
            <a:prstDash val="solid"/>
            <a:miter/>
          </a:ln>
        </p:spPr>
      </p:sp>
    </p:spTree>
  </p:cSld>
  <p:clrMapOvr>
    <a:masterClrMapping/>
  </p:clrMapOvr>
</p:sld>
</file>

<file path=ppt/slides/slide1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6" id="16"/>
          <p:cNvSpPr txBox="true"/>
          <p:nvPr/>
        </p:nvSpPr>
        <p:spPr>
          <a:xfrm rot="0">
            <a:off x="1154917" y="1872004"/>
            <a:ext cx="8363708" cy="564120"/>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Understand how to access score reports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123</a:t>
            </a:r>
          </a:p>
        </p:txBody>
      </p:sp>
      <p:sp>
        <p:nvSpPr>
          <p:cNvPr name="TextBox 18" id="18"/>
          <p:cNvSpPr txBox="true"/>
          <p:nvPr/>
        </p:nvSpPr>
        <p:spPr>
          <a:xfrm rot="0">
            <a:off x="1154917" y="3051690"/>
            <a:ext cx="8363708" cy="1145145"/>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Understand the different types of score reports available</a:t>
            </a:r>
          </a:p>
        </p:txBody>
      </p:sp>
      <p:sp>
        <p:nvSpPr>
          <p:cNvPr name="TextBox 19" id="19"/>
          <p:cNvSpPr txBox="true"/>
          <p:nvPr/>
        </p:nvSpPr>
        <p:spPr>
          <a:xfrm rot="0">
            <a:off x="1154917" y="4815960"/>
            <a:ext cx="8363708" cy="1145145"/>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Interpreting &amp; utilizing student score reports</a:t>
            </a:r>
          </a:p>
        </p:txBody>
      </p:sp>
    </p:spTree>
  </p:cSld>
  <p:clrMapOvr>
    <a:masterClrMapping/>
  </p:clrMapOvr>
</p:sld>
</file>

<file path=ppt/slides/slide1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672425" cy="721883"/>
            <a:chOff x="0" y="0"/>
            <a:chExt cx="2100898"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100898" cy="267364"/>
            </a:xfrm>
            <a:custGeom>
              <a:avLst/>
              <a:gdLst/>
              <a:ahLst/>
              <a:cxnLst/>
              <a:rect r="r" b="b" t="t" l="l"/>
              <a:pathLst>
                <a:path h="267364" w="2100898">
                  <a:moveTo>
                    <a:pt x="0" y="0"/>
                  </a:moveTo>
                  <a:lnTo>
                    <a:pt x="2100898" y="0"/>
                  </a:lnTo>
                  <a:lnTo>
                    <a:pt x="2100898" y="267364"/>
                  </a:lnTo>
                  <a:lnTo>
                    <a:pt x="0" y="267364"/>
                  </a:lnTo>
                  <a:close/>
                </a:path>
              </a:pathLst>
            </a:custGeom>
            <a:solidFill>
              <a:srgbClr val="253439"/>
            </a:solidFill>
          </p:spPr>
        </p:sp>
        <p:sp>
          <p:nvSpPr>
            <p:cNvPr name="TextBox 10" id="10"/>
            <p:cNvSpPr txBox="true"/>
            <p:nvPr/>
          </p:nvSpPr>
          <p:spPr>
            <a:xfrm>
              <a:off x="0" y="-28575"/>
              <a:ext cx="2100898" cy="295939"/>
            </a:xfrm>
            <a:prstGeom prst="rect">
              <a:avLst/>
            </a:prstGeom>
          </p:spPr>
          <p:txBody>
            <a:bodyPr anchor="ctr" rtlCol="false" tIns="50800" lIns="50800" bIns="50800" rIns="50800"/>
            <a:lstStyle/>
            <a:p>
              <a:pPr algn="ctr">
                <a:lnSpc>
                  <a:spcPts val="2366"/>
                </a:lnSpc>
              </a:pPr>
            </a:p>
          </p:txBody>
        </p:sp>
      </p:grpSp>
      <p:sp>
        <p:nvSpPr>
          <p:cNvPr name="Freeform 11" id="11" descr="accessing score reports image"/>
          <p:cNvSpPr/>
          <p:nvPr/>
        </p:nvSpPr>
        <p:spPr>
          <a:xfrm flipH="false" flipV="false" rot="0">
            <a:off x="5103267" y="1451481"/>
            <a:ext cx="4460421" cy="3817106"/>
          </a:xfrm>
          <a:custGeom>
            <a:avLst/>
            <a:gdLst/>
            <a:ahLst/>
            <a:cxnLst/>
            <a:rect r="r" b="b" t="t" l="l"/>
            <a:pathLst>
              <a:path h="3817106" w="4460421">
                <a:moveTo>
                  <a:pt x="0" y="0"/>
                </a:moveTo>
                <a:lnTo>
                  <a:pt x="4460422" y="0"/>
                </a:lnTo>
                <a:lnTo>
                  <a:pt x="4460422" y="3817106"/>
                </a:lnTo>
                <a:lnTo>
                  <a:pt x="0" y="3817106"/>
                </a:lnTo>
                <a:lnTo>
                  <a:pt x="0" y="0"/>
                </a:lnTo>
                <a:close/>
              </a:path>
            </a:pathLst>
          </a:custGeom>
          <a:blipFill>
            <a:blip r:embed="rId4"/>
            <a:stretch>
              <a:fillRect l="0" t="0" r="-169534" b="0"/>
            </a:stretch>
          </a:blipFill>
        </p:spPr>
      </p:sp>
      <p:sp>
        <p:nvSpPr>
          <p:cNvPr name="TextBox 12" id="12"/>
          <p:cNvSpPr txBox="true"/>
          <p:nvPr/>
        </p:nvSpPr>
        <p:spPr>
          <a:xfrm rot="0">
            <a:off x="731520" y="1413381"/>
            <a:ext cx="4337477" cy="5335905"/>
          </a:xfrm>
          <a:prstGeom prst="rect">
            <a:avLst/>
          </a:prstGeom>
        </p:spPr>
        <p:txBody>
          <a:bodyPr anchor="t" rtlCol="false" tIns="0" lIns="0" bIns="0" rIns="0">
            <a:spAutoFit/>
          </a:bodyPr>
          <a:lstStyle/>
          <a:p>
            <a:pPr algn="l">
              <a:lnSpc>
                <a:spcPts val="2520"/>
              </a:lnSpc>
              <a:spcBef>
                <a:spcPct val="0"/>
              </a:spcBef>
            </a:pPr>
            <a:r>
              <a:rPr lang="en-US" sz="1800">
                <a:solidFill>
                  <a:srgbClr val="000000"/>
                </a:solidFill>
                <a:latin typeface="Glacial Indifference"/>
                <a:ea typeface="Glacial Indifference"/>
                <a:cs typeface="Glacial Indifference"/>
                <a:sym typeface="Glacial Indifference"/>
              </a:rPr>
              <a:t>Navigate to:</a:t>
            </a:r>
          </a:p>
          <a:p>
            <a:pPr algn="l" marL="388620" indent="-194310" lvl="1">
              <a:lnSpc>
                <a:spcPts val="2520"/>
              </a:lnSpc>
              <a:spcBef>
                <a:spcPct val="0"/>
              </a:spcBef>
              <a:buAutoNum type="arabicPeriod" startAt="1"/>
            </a:pPr>
            <a:r>
              <a:rPr lang="en-US" sz="1800">
                <a:solidFill>
                  <a:srgbClr val="000000"/>
                </a:solidFill>
                <a:latin typeface="Glacial Indifference"/>
                <a:ea typeface="Glacial Indifference"/>
                <a:cs typeface="Glacial Indifference"/>
                <a:sym typeface="Glacial Indifference"/>
              </a:rPr>
              <a:t>INTERIM &gt; VIEW RESULTS. </a:t>
            </a:r>
          </a:p>
          <a:p>
            <a:pPr algn="l" marL="388620" indent="-194310" lvl="1">
              <a:lnSpc>
                <a:spcPts val="2520"/>
              </a:lnSpc>
              <a:spcBef>
                <a:spcPct val="0"/>
              </a:spcBef>
              <a:buAutoNum type="arabicPeriod" startAt="1"/>
            </a:pPr>
            <a:r>
              <a:rPr lang="en-US" sz="1800">
                <a:solidFill>
                  <a:srgbClr val="000000"/>
                </a:solidFill>
                <a:latin typeface="Glacial Indifference"/>
                <a:ea typeface="Glacial Indifference"/>
                <a:cs typeface="Glacial Indifference"/>
                <a:sym typeface="Glacial Indifference"/>
              </a:rPr>
              <a:t>Click on the dropdown menu for </a:t>
            </a:r>
            <a:r>
              <a:rPr lang="en-US" sz="1800" i="true">
                <a:solidFill>
                  <a:srgbClr val="000000"/>
                </a:solidFill>
                <a:latin typeface="Glacial Indifference Italics"/>
                <a:ea typeface="Glacial Indifference Italics"/>
                <a:cs typeface="Glacial Indifference Italics"/>
                <a:sym typeface="Glacial Indifference Italics"/>
              </a:rPr>
              <a:t>Testlet Report.</a:t>
            </a:r>
          </a:p>
          <a:p>
            <a:pPr algn="l" marL="388620" indent="-194310" lvl="1">
              <a:lnSpc>
                <a:spcPts val="2520"/>
              </a:lnSpc>
              <a:spcBef>
                <a:spcPct val="0"/>
              </a:spcBef>
              <a:buAutoNum type="arabicPeriod" startAt="1"/>
            </a:pPr>
            <a:r>
              <a:rPr lang="en-US" sz="1800" i="true">
                <a:solidFill>
                  <a:srgbClr val="000000"/>
                </a:solidFill>
                <a:latin typeface="Glacial Indifference Italics"/>
                <a:ea typeface="Glacial Indifference Italics"/>
                <a:cs typeface="Glacial Indifference Italics"/>
                <a:sym typeface="Glacial Indifference Italics"/>
              </a:rPr>
              <a:t>Classroom Reports</a:t>
            </a:r>
            <a:r>
              <a:rPr lang="en-US" sz="1800">
                <a:solidFill>
                  <a:srgbClr val="000000"/>
                </a:solidFill>
                <a:latin typeface="Glacial Indifference"/>
                <a:ea typeface="Glacial Indifference"/>
                <a:cs typeface="Glacial Indifference"/>
                <a:sym typeface="Glacial Indifference"/>
              </a:rPr>
              <a:t> is the default. Individual student reports and bundling options are available in the menu. F</a:t>
            </a:r>
            <a:r>
              <a:rPr lang="en-US" sz="1800">
                <a:solidFill>
                  <a:srgbClr val="000000"/>
                </a:solidFill>
                <a:latin typeface="Glacial Indifference"/>
                <a:ea typeface="Glacial Indifference"/>
                <a:cs typeface="Glacial Indifference"/>
                <a:sym typeface="Glacial Indifference"/>
              </a:rPr>
              <a:t>ill organization drop-downs then select </a:t>
            </a:r>
            <a:r>
              <a:rPr lang="en-US" sz="1800" i="true">
                <a:solidFill>
                  <a:srgbClr val="000000"/>
                </a:solidFill>
                <a:latin typeface="Glacial Indifference Italics"/>
                <a:ea typeface="Glacial Indifference Italics"/>
                <a:cs typeface="Glacial Indifference Italics"/>
                <a:sym typeface="Glacial Indifference Italics"/>
              </a:rPr>
              <a:t>Search</a:t>
            </a:r>
            <a:r>
              <a:rPr lang="en-US" sz="1800">
                <a:solidFill>
                  <a:srgbClr val="000000"/>
                </a:solidFill>
                <a:latin typeface="Glacial Indifference"/>
                <a:ea typeface="Glacial Indifference"/>
                <a:cs typeface="Glacial Indifference"/>
                <a:sym typeface="Glacial Indifference"/>
              </a:rPr>
              <a:t>. </a:t>
            </a:r>
          </a:p>
          <a:p>
            <a:pPr algn="l">
              <a:lnSpc>
                <a:spcPts val="2520"/>
              </a:lnSpc>
              <a:spcBef>
                <a:spcPct val="0"/>
              </a:spcBef>
            </a:pPr>
          </a:p>
          <a:p>
            <a:pPr algn="l" marL="388620" indent="-194310" lvl="1">
              <a:lnSpc>
                <a:spcPts val="2520"/>
              </a:lnSpc>
              <a:buFont typeface="Arial"/>
              <a:buChar char="•"/>
            </a:pPr>
            <a:r>
              <a:rPr lang="en-US" sz="1800">
                <a:solidFill>
                  <a:srgbClr val="000000"/>
                </a:solidFill>
                <a:latin typeface="Glacial Indifference"/>
                <a:ea typeface="Glacial Indifference"/>
                <a:cs typeface="Glacial Indifference"/>
                <a:sym typeface="Glacial Indifference"/>
              </a:rPr>
              <a:t>Available weekly during testing windows.</a:t>
            </a:r>
          </a:p>
          <a:p>
            <a:pPr algn="l" marL="388620" indent="-194310" lvl="1">
              <a:lnSpc>
                <a:spcPts val="2520"/>
              </a:lnSpc>
              <a:buFont typeface="Arial"/>
              <a:buChar char="•"/>
            </a:pPr>
            <a:r>
              <a:rPr lang="en-US" sz="1800">
                <a:solidFill>
                  <a:srgbClr val="000000"/>
                </a:solidFill>
                <a:latin typeface="Glacial Indifference"/>
                <a:ea typeface="Glacial Indifference"/>
                <a:cs typeface="Glacial Indifference"/>
                <a:sym typeface="Glacial Indifference"/>
              </a:rPr>
              <a:t>Classroom Report location may be impacted by student mobility.</a:t>
            </a:r>
          </a:p>
          <a:p>
            <a:pPr algn="l" marL="388620" indent="-194310" lvl="1">
              <a:lnSpc>
                <a:spcPts val="2520"/>
              </a:lnSpc>
              <a:buFont typeface="Arial"/>
              <a:buChar char="•"/>
            </a:pPr>
            <a:r>
              <a:rPr lang="en-US" sz="1800">
                <a:solidFill>
                  <a:srgbClr val="000000"/>
                </a:solidFill>
                <a:latin typeface="Glacial Indifference"/>
                <a:ea typeface="Glacial Indifference"/>
                <a:cs typeface="Glacial Indifference"/>
                <a:sym typeface="Glacial Indifference"/>
              </a:rPr>
              <a:t>ELA performance task score reports are hand-scored and will be released after the close of the window.</a:t>
            </a:r>
          </a:p>
        </p:txBody>
      </p:sp>
      <p:sp>
        <p:nvSpPr>
          <p:cNvPr name="TextBox 13" id="13"/>
          <p:cNvSpPr txBox="true"/>
          <p:nvPr/>
        </p:nvSpPr>
        <p:spPr>
          <a:xfrm rot="0">
            <a:off x="5323358" y="5405979"/>
            <a:ext cx="4145280" cy="1195309"/>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Poppins"/>
                <a:ea typeface="Poppins"/>
                <a:cs typeface="Poppins"/>
                <a:sym typeface="Poppins"/>
              </a:rPr>
              <a:t>Reminder: </a:t>
            </a:r>
            <a:r>
              <a:rPr lang="en-US" sz="1690">
                <a:solidFill>
                  <a:srgbClr val="000000"/>
                </a:solidFill>
                <a:latin typeface="Poppins"/>
                <a:ea typeface="Poppins"/>
                <a:cs typeface="Poppins"/>
                <a:sym typeface="Poppins"/>
              </a:rPr>
              <a:t>District &amp; School reports were available at the end of the school year for 24-25 and will be available after each window in 25-26</a:t>
            </a:r>
          </a:p>
        </p:txBody>
      </p:sp>
      <p:sp>
        <p:nvSpPr>
          <p:cNvPr name="TextBox 14" id="14"/>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124</a:t>
            </a:r>
          </a:p>
        </p:txBody>
      </p:sp>
      <p:sp>
        <p:nvSpPr>
          <p:cNvPr name="TextBox 15" id="15"/>
          <p:cNvSpPr txBox="true"/>
          <p:nvPr/>
        </p:nvSpPr>
        <p:spPr>
          <a:xfrm rot="0">
            <a:off x="195004" y="285626"/>
            <a:ext cx="5565263" cy="563881"/>
          </a:xfrm>
          <a:prstGeom prst="rect">
            <a:avLst/>
          </a:prstGeom>
        </p:spPr>
        <p:txBody>
          <a:bodyPr anchor="t" rtlCol="false" tIns="0" lIns="0" bIns="0" rIns="0">
            <a:spAutoFit/>
          </a:bodyPr>
          <a:lstStyle/>
          <a:p>
            <a:pPr algn="ctr">
              <a:lnSpc>
                <a:spcPts val="4619"/>
              </a:lnSpc>
            </a:pPr>
            <a:r>
              <a:rPr lang="en-US" sz="3299">
                <a:solidFill>
                  <a:srgbClr val="FFFFFF"/>
                </a:solidFill>
                <a:latin typeface="Glacial Indifference"/>
                <a:ea typeface="Glacial Indifference"/>
                <a:cs typeface="Glacial Indifference"/>
                <a:sym typeface="Glacial Indifference"/>
              </a:rPr>
              <a:t>ACCESSING SCORE REPORTS</a:t>
            </a:r>
          </a:p>
        </p:txBody>
      </p:sp>
    </p:spTree>
  </p:cSld>
  <p:clrMapOvr>
    <a:masterClrMapping/>
  </p:clrMapOvr>
</p:sld>
</file>

<file path=ppt/slides/slide1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125</a:t>
            </a:r>
          </a:p>
        </p:txBody>
      </p:sp>
      <p:grpSp>
        <p:nvGrpSpPr>
          <p:cNvPr name="Group 9" id="9"/>
          <p:cNvGrpSpPr/>
          <p:nvPr/>
        </p:nvGrpSpPr>
        <p:grpSpPr>
          <a:xfrm rot="0">
            <a:off x="167300" y="242239"/>
            <a:ext cx="5169471" cy="721883"/>
            <a:chOff x="0" y="0"/>
            <a:chExt cx="1914619" cy="267364"/>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1" id="11"/>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2" id="12"/>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graphicFrame>
        <p:nvGraphicFramePr>
          <p:cNvPr name="Table 13" id="13"/>
          <p:cNvGraphicFramePr>
            <a:graphicFrameLocks noGrp="true"/>
          </p:cNvGraphicFramePr>
          <p:nvPr/>
        </p:nvGraphicFramePr>
        <p:xfrm>
          <a:off x="840012" y="1191139"/>
          <a:ext cx="8462710" cy="5781675"/>
        </p:xfrm>
        <a:graphic>
          <a:graphicData uri="http://schemas.openxmlformats.org/drawingml/2006/table">
            <a:tbl>
              <a:tblPr/>
              <a:tblGrid>
                <a:gridCol w="4422306"/>
                <a:gridCol w="4040405"/>
              </a:tblGrid>
              <a:tr h="746640">
                <a:tc>
                  <a:txBody>
                    <a:bodyPr anchor="t" rtlCol="false"/>
                    <a:lstStyle/>
                    <a:p>
                      <a:pPr algn="ctr">
                        <a:lnSpc>
                          <a:spcPts val="3219"/>
                        </a:lnSpc>
                        <a:defRPr/>
                      </a:pPr>
                      <a:r>
                        <a:rPr lang="en-US" sz="2299" b="true">
                          <a:solidFill>
                            <a:srgbClr val="000000"/>
                          </a:solidFill>
                          <a:latin typeface="Glacial Indifference Bold"/>
                          <a:ea typeface="Glacial Indifference Bold"/>
                          <a:cs typeface="Glacial Indifference Bold"/>
                          <a:sym typeface="Glacial Indifference Bold"/>
                        </a:rPr>
                        <a:t>Testlet Reports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solidFill>
                      <a:srgbClr val="B29E84"/>
                    </a:solidFill>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Summative Reports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solidFill>
                      <a:srgbClr val="B29E84"/>
                    </a:solidFill>
                  </a:tcPr>
                </a:tc>
              </a:tr>
              <a:tr h="1895317">
                <a:tc>
                  <a:txBody>
                    <a:bodyPr anchor="t" rtlCol="false"/>
                    <a:lstStyle/>
                    <a:p>
                      <a:pPr algn="l">
                        <a:lnSpc>
                          <a:spcPts val="2239"/>
                        </a:lnSpc>
                        <a:defRPr/>
                      </a:pPr>
                      <a:r>
                        <a:rPr lang="en-US" sz="1599" b="true">
                          <a:solidFill>
                            <a:srgbClr val="000000"/>
                          </a:solidFill>
                          <a:latin typeface="Glacial Indifference Bold"/>
                          <a:ea typeface="Glacial Indifference Bold"/>
                          <a:cs typeface="Glacial Indifference Bold"/>
                          <a:sym typeface="Glacial Indifference Bold"/>
                        </a:rPr>
                        <a:t>Student Testlet Report</a:t>
                      </a:r>
                      <a:endParaRPr lang="en-US" sz="1100"/>
                    </a:p>
                    <a:p>
                      <a:pPr algn="l" marL="302259" indent="-151129" lvl="1">
                        <a:lnSpc>
                          <a:spcPts val="1959"/>
                        </a:lnSpc>
                        <a:buFont typeface="Arial"/>
                        <a:buChar char="•"/>
                      </a:pPr>
                      <a:r>
                        <a:rPr lang="en-US" sz="1399" i="true">
                          <a:solidFill>
                            <a:srgbClr val="000000"/>
                          </a:solidFill>
                          <a:latin typeface="Glacial Indifference Italics"/>
                          <a:ea typeface="Glacial Indifference Italics"/>
                          <a:cs typeface="Glacial Indifference Italics"/>
                          <a:sym typeface="Glacial Indifference Italics"/>
                        </a:rPr>
                        <a:t>Available weekly</a:t>
                      </a:r>
                    </a:p>
                    <a:p>
                      <a:pPr algn="l" marL="302259" indent="-151129" lvl="1">
                        <a:lnSpc>
                          <a:spcPts val="1959"/>
                        </a:lnSpc>
                        <a:buFont typeface="Arial"/>
                        <a:buChar char="•"/>
                      </a:pPr>
                      <a:r>
                        <a:rPr lang="en-US" sz="1399" i="true">
                          <a:solidFill>
                            <a:srgbClr val="000000"/>
                          </a:solidFill>
                          <a:latin typeface="Glacial Indifference Italics"/>
                          <a:ea typeface="Glacial Indifference Italics"/>
                          <a:cs typeface="Glacial Indifference Italics"/>
                          <a:sym typeface="Glacial Indifference Italics"/>
                        </a:rPr>
                        <a:t>Shared in Kite Parent Portal with connected parents/guardians.</a:t>
                      </a:r>
                    </a:p>
                    <a:p>
                      <a:pPr algn="l">
                        <a:lnSpc>
                          <a:spcPts val="2239"/>
                        </a:lnSpc>
                      </a:pPr>
                      <a:r>
                        <a:rPr lang="en-US" sz="1599" b="true">
                          <a:solidFill>
                            <a:srgbClr val="000000"/>
                          </a:solidFill>
                          <a:latin typeface="Glacial Indifference Bold"/>
                          <a:ea typeface="Glacial Indifference Bold"/>
                          <a:cs typeface="Glacial Indifference Bold"/>
                          <a:sym typeface="Glacial Indifference Bold"/>
                        </a:rPr>
                        <a:t>Student Performance Task Testlet Report</a:t>
                      </a:r>
                    </a:p>
                    <a:p>
                      <a:pPr algn="l" marL="302259" indent="-151129" lvl="1">
                        <a:lnSpc>
                          <a:spcPts val="1959"/>
                        </a:lnSpc>
                        <a:buFont typeface="Arial"/>
                        <a:buChar char="•"/>
                      </a:pPr>
                      <a:r>
                        <a:rPr lang="en-US" sz="1399" i="true">
                          <a:solidFill>
                            <a:srgbClr val="000000"/>
                          </a:solidFill>
                          <a:latin typeface="Glacial Indifference Italics"/>
                          <a:ea typeface="Glacial Indifference Italics"/>
                          <a:cs typeface="Glacial Indifference Italics"/>
                          <a:sym typeface="Glacial Indifference Italics"/>
                        </a:rPr>
                        <a:t>Two weeks after the close of Window 2</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2239"/>
                        </a:lnSpc>
                        <a:defRPr/>
                      </a:pPr>
                      <a:r>
                        <a:rPr lang="en-US" sz="1599" b="true">
                          <a:solidFill>
                            <a:srgbClr val="000000"/>
                          </a:solidFill>
                          <a:latin typeface="Glacial Indifference Bold"/>
                          <a:ea typeface="Glacial Indifference Bold"/>
                          <a:cs typeface="Glacial Indifference Bold"/>
                          <a:sym typeface="Glacial Indifference Bold"/>
                        </a:rPr>
                        <a:t>Student Summative Report</a:t>
                      </a:r>
                      <a:endParaRPr lang="en-US" sz="1100"/>
                    </a:p>
                    <a:p>
                      <a:pPr algn="l" marL="302259" indent="-151129" lvl="1">
                        <a:lnSpc>
                          <a:spcPts val="1959"/>
                        </a:lnSpc>
                        <a:buFont typeface="Arial"/>
                        <a:buChar char="•"/>
                      </a:pPr>
                      <a:r>
                        <a:rPr lang="en-US" sz="1399" i="true">
                          <a:solidFill>
                            <a:srgbClr val="000000"/>
                          </a:solidFill>
                          <a:latin typeface="Glacial Indifference Italics"/>
                          <a:ea typeface="Glacial Indifference Italics"/>
                          <a:cs typeface="Glacial Indifference Italics"/>
                          <a:sym typeface="Glacial Indifference Italics"/>
                        </a:rPr>
                        <a:t>2024-2025 available October 2025</a:t>
                      </a:r>
                    </a:p>
                    <a:p>
                      <a:pPr algn="l" marL="302259" indent="-151129" lvl="1">
                        <a:lnSpc>
                          <a:spcPts val="1959"/>
                        </a:lnSpc>
                        <a:buFont typeface="Arial"/>
                        <a:buChar char="•"/>
                      </a:pPr>
                      <a:r>
                        <a:rPr lang="en-US" sz="1399" i="true">
                          <a:solidFill>
                            <a:srgbClr val="000000"/>
                          </a:solidFill>
                          <a:latin typeface="Glacial Indifference Italics"/>
                          <a:ea typeface="Glacial Indifference Italics"/>
                          <a:cs typeface="Glacial Indifference Italics"/>
                          <a:sym typeface="Glacial Indifference Italics"/>
                        </a:rPr>
                        <a:t>2025-2026 available TBD</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014665">
                <a:tc>
                  <a:txBody>
                    <a:bodyPr anchor="t" rtlCol="false"/>
                    <a:lstStyle/>
                    <a:p>
                      <a:pPr algn="l">
                        <a:lnSpc>
                          <a:spcPts val="2239"/>
                        </a:lnSpc>
                        <a:defRPr/>
                      </a:pPr>
                      <a:r>
                        <a:rPr lang="en-US" sz="1599" b="true">
                          <a:solidFill>
                            <a:srgbClr val="000000"/>
                          </a:solidFill>
                          <a:latin typeface="Glacial Indifference Bold"/>
                          <a:ea typeface="Glacial Indifference Bold"/>
                          <a:cs typeface="Glacial Indifference Bold"/>
                          <a:sym typeface="Glacial Indifference Bold"/>
                        </a:rPr>
                        <a:t>Classroom Testlet Report</a:t>
                      </a:r>
                      <a:endParaRPr lang="en-US" sz="1100"/>
                    </a:p>
                    <a:p>
                      <a:pPr algn="l" marL="302259" indent="-151129" lvl="1">
                        <a:lnSpc>
                          <a:spcPts val="1959"/>
                        </a:lnSpc>
                        <a:buFont typeface="Arial"/>
                        <a:buChar char="•"/>
                      </a:pPr>
                      <a:r>
                        <a:rPr lang="en-US" sz="1399" i="true">
                          <a:solidFill>
                            <a:srgbClr val="000000"/>
                          </a:solidFill>
                          <a:latin typeface="Glacial Indifference Italics"/>
                          <a:ea typeface="Glacial Indifference Italics"/>
                          <a:cs typeface="Glacial Indifference Italics"/>
                          <a:sym typeface="Glacial Indifference Italics"/>
                        </a:rPr>
                        <a:t>Available Weekly</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1959"/>
                        </a:lnSpc>
                        <a:defRPr/>
                      </a:pPr>
                      <a:r>
                        <a:rPr lang="en-US" sz="1399" b="true">
                          <a:solidFill>
                            <a:srgbClr val="000000"/>
                          </a:solidFill>
                          <a:latin typeface="Glacial Indifference Bold"/>
                          <a:ea typeface="Glacial Indifference Bold"/>
                          <a:cs typeface="Glacial Indifference Bold"/>
                          <a:sym typeface="Glacial Indifference Bold"/>
                        </a:rPr>
                        <a:t>Classroom Summative Report</a:t>
                      </a:r>
                      <a:endParaRPr lang="en-US" sz="1100"/>
                    </a:p>
                    <a:p>
                      <a:pPr algn="l" marL="259080" indent="-129540" lvl="1">
                        <a:lnSpc>
                          <a:spcPts val="1679"/>
                        </a:lnSpc>
                        <a:buFont typeface="Arial"/>
                        <a:buChar char="•"/>
                      </a:pPr>
                      <a:r>
                        <a:rPr lang="en-US" sz="1200" i="true">
                          <a:solidFill>
                            <a:srgbClr val="000000"/>
                          </a:solidFill>
                          <a:latin typeface="Glacial Indifference Italics"/>
                          <a:ea typeface="Glacial Indifference Italics"/>
                          <a:cs typeface="Glacial Indifference Italics"/>
                          <a:sym typeface="Glacial Indifference Italics"/>
                        </a:rPr>
                        <a:t>2024-2025 a</a:t>
                      </a:r>
                      <a:r>
                        <a:rPr lang="en-US" sz="1200" i="true">
                          <a:solidFill>
                            <a:srgbClr val="000000"/>
                          </a:solidFill>
                          <a:latin typeface="Glacial Indifference Italics"/>
                          <a:ea typeface="Glacial Indifference Italics"/>
                          <a:cs typeface="Glacial Indifference Italics"/>
                          <a:sym typeface="Glacial Indifference Italics"/>
                        </a:rPr>
                        <a:t>vailable October 2025</a:t>
                      </a:r>
                    </a:p>
                    <a:p>
                      <a:pPr algn="l" marL="259080" indent="-129540" lvl="1">
                        <a:lnSpc>
                          <a:spcPts val="1679"/>
                        </a:lnSpc>
                        <a:buFont typeface="Arial"/>
                        <a:buChar char="•"/>
                      </a:pPr>
                      <a:r>
                        <a:rPr lang="en-US" sz="1200" i="true">
                          <a:solidFill>
                            <a:srgbClr val="000000"/>
                          </a:solidFill>
                          <a:latin typeface="Glacial Indifference Italics"/>
                          <a:ea typeface="Glacial Indifference Italics"/>
                          <a:cs typeface="Glacial Indifference Italics"/>
                          <a:sym typeface="Glacial Indifference Italics"/>
                        </a:rPr>
                        <a:t>2025-2026 available TBD</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062526">
                <a:tc>
                  <a:txBody>
                    <a:bodyPr anchor="t" rtlCol="false"/>
                    <a:lstStyle/>
                    <a:p>
                      <a:pPr algn="l">
                        <a:lnSpc>
                          <a:spcPts val="2099"/>
                        </a:lnSpc>
                        <a:defRPr/>
                      </a:pPr>
                      <a:r>
                        <a:rPr lang="en-US" sz="1499" b="true">
                          <a:solidFill>
                            <a:srgbClr val="000000"/>
                          </a:solidFill>
                          <a:latin typeface="Glacial Indifference Bold"/>
                          <a:ea typeface="Glacial Indifference Bold"/>
                          <a:cs typeface="Glacial Indifference Bold"/>
                          <a:sym typeface="Glacial Indifference Bold"/>
                        </a:rPr>
                        <a:t>School Testlet Report</a:t>
                      </a:r>
                      <a:endParaRPr lang="en-US" sz="1100"/>
                    </a:p>
                    <a:p>
                      <a:pPr algn="l" marL="280669" indent="-140335" lvl="1">
                        <a:lnSpc>
                          <a:spcPts val="1819"/>
                        </a:lnSpc>
                        <a:buFont typeface="Arial"/>
                        <a:buChar char="•"/>
                      </a:pPr>
                      <a:r>
                        <a:rPr lang="en-US" sz="1299" i="true">
                          <a:solidFill>
                            <a:srgbClr val="000000"/>
                          </a:solidFill>
                          <a:latin typeface="Glacial Indifference Italics"/>
                          <a:ea typeface="Glacial Indifference Italics"/>
                          <a:cs typeface="Glacial Indifference Italics"/>
                          <a:sym typeface="Glacial Indifference Italics"/>
                        </a:rPr>
                        <a:t>Available after each window</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2099"/>
                        </a:lnSpc>
                        <a:defRPr/>
                      </a:pPr>
                      <a:r>
                        <a:rPr lang="en-US" sz="1499" b="true">
                          <a:solidFill>
                            <a:srgbClr val="000000"/>
                          </a:solidFill>
                          <a:latin typeface="Glacial Indifference Bold"/>
                          <a:ea typeface="Glacial Indifference Bold"/>
                          <a:cs typeface="Glacial Indifference Bold"/>
                          <a:sym typeface="Glacial Indifference Bold"/>
                        </a:rPr>
                        <a:t>School Summative Report</a:t>
                      </a:r>
                      <a:endParaRPr lang="en-US" sz="1100"/>
                    </a:p>
                    <a:p>
                      <a:pPr algn="l" marL="280669" indent="-140335" lvl="1">
                        <a:lnSpc>
                          <a:spcPts val="1819"/>
                        </a:lnSpc>
                        <a:buFont typeface="Arial"/>
                        <a:buChar char="•"/>
                      </a:pPr>
                      <a:r>
                        <a:rPr lang="en-US" sz="1299" i="true">
                          <a:solidFill>
                            <a:srgbClr val="000000"/>
                          </a:solidFill>
                          <a:latin typeface="Glacial Indifference Italics"/>
                          <a:ea typeface="Glacial Indifference Italics"/>
                          <a:cs typeface="Glacial Indifference Italics"/>
                          <a:sym typeface="Glacial Indifference Italics"/>
                        </a:rPr>
                        <a:t>2024-2025 a</a:t>
                      </a:r>
                      <a:r>
                        <a:rPr lang="en-US" sz="1299" i="true">
                          <a:solidFill>
                            <a:srgbClr val="000000"/>
                          </a:solidFill>
                          <a:latin typeface="Glacial Indifference Italics"/>
                          <a:ea typeface="Glacial Indifference Italics"/>
                          <a:cs typeface="Glacial Indifference Italics"/>
                          <a:sym typeface="Glacial Indifference Italics"/>
                        </a:rPr>
                        <a:t>vailable October 2025</a:t>
                      </a:r>
                    </a:p>
                    <a:p>
                      <a:pPr algn="l" marL="280669" indent="-140335" lvl="1">
                        <a:lnSpc>
                          <a:spcPts val="1819"/>
                        </a:lnSpc>
                        <a:buFont typeface="Arial"/>
                        <a:buChar char="•"/>
                      </a:pPr>
                      <a:r>
                        <a:rPr lang="en-US" sz="1299" i="true">
                          <a:solidFill>
                            <a:srgbClr val="000000"/>
                          </a:solidFill>
                          <a:latin typeface="Glacial Indifference Italics"/>
                          <a:ea typeface="Glacial Indifference Italics"/>
                          <a:cs typeface="Glacial Indifference Italics"/>
                          <a:sym typeface="Glacial Indifference Italics"/>
                        </a:rPr>
                        <a:t>2025-2026 available TBD</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062526">
                <a:tc>
                  <a:txBody>
                    <a:bodyPr anchor="t" rtlCol="false"/>
                    <a:lstStyle/>
                    <a:p>
                      <a:pPr algn="l">
                        <a:lnSpc>
                          <a:spcPts val="2099"/>
                        </a:lnSpc>
                        <a:defRPr/>
                      </a:pPr>
                      <a:r>
                        <a:rPr lang="en-US" sz="1499" b="true">
                          <a:solidFill>
                            <a:srgbClr val="000000"/>
                          </a:solidFill>
                          <a:latin typeface="Glacial Indifference Bold"/>
                          <a:ea typeface="Glacial Indifference Bold"/>
                          <a:cs typeface="Glacial Indifference Bold"/>
                          <a:sym typeface="Glacial Indifference Bold"/>
                        </a:rPr>
                        <a:t>District Testlet Report</a:t>
                      </a:r>
                      <a:endParaRPr lang="en-US" sz="1100"/>
                    </a:p>
                    <a:p>
                      <a:pPr algn="l" marL="280669" indent="-140335" lvl="1">
                        <a:lnSpc>
                          <a:spcPts val="1819"/>
                        </a:lnSpc>
                        <a:buFont typeface="Arial"/>
                        <a:buChar char="•"/>
                      </a:pPr>
                      <a:r>
                        <a:rPr lang="en-US" sz="1299" i="true">
                          <a:solidFill>
                            <a:srgbClr val="000000"/>
                          </a:solidFill>
                          <a:latin typeface="Glacial Indifference Italics"/>
                          <a:ea typeface="Glacial Indifference Italics"/>
                          <a:cs typeface="Glacial Indifference Italics"/>
                          <a:sym typeface="Glacial Indifference Italics"/>
                        </a:rPr>
                        <a:t>Available after each window</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2099"/>
                        </a:lnSpc>
                        <a:defRPr/>
                      </a:pPr>
                      <a:r>
                        <a:rPr lang="en-US" sz="1499" b="true">
                          <a:solidFill>
                            <a:srgbClr val="000000"/>
                          </a:solidFill>
                          <a:latin typeface="Glacial Indifference Bold"/>
                          <a:ea typeface="Glacial Indifference Bold"/>
                          <a:cs typeface="Glacial Indifference Bold"/>
                          <a:sym typeface="Glacial Indifference Bold"/>
                        </a:rPr>
                        <a:t>District Summative Report</a:t>
                      </a:r>
                      <a:endParaRPr lang="en-US" sz="1100"/>
                    </a:p>
                    <a:p>
                      <a:pPr algn="l" marL="280669" indent="-140335" lvl="1">
                        <a:lnSpc>
                          <a:spcPts val="1819"/>
                        </a:lnSpc>
                        <a:buFont typeface="Arial"/>
                        <a:buChar char="•"/>
                      </a:pPr>
                      <a:r>
                        <a:rPr lang="en-US" sz="1299" i="true">
                          <a:solidFill>
                            <a:srgbClr val="000000"/>
                          </a:solidFill>
                          <a:latin typeface="Glacial Indifference Italics"/>
                          <a:ea typeface="Glacial Indifference Italics"/>
                          <a:cs typeface="Glacial Indifference Italics"/>
                          <a:sym typeface="Glacial Indifference Italics"/>
                        </a:rPr>
                        <a:t>2024-2025 available October 2025</a:t>
                      </a:r>
                    </a:p>
                    <a:p>
                      <a:pPr algn="l" marL="280669" indent="-140335" lvl="1">
                        <a:lnSpc>
                          <a:spcPts val="1819"/>
                        </a:lnSpc>
                        <a:buFont typeface="Arial"/>
                        <a:buChar char="•"/>
                      </a:pPr>
                      <a:r>
                        <a:rPr lang="en-US" sz="1299" i="true">
                          <a:solidFill>
                            <a:srgbClr val="000000"/>
                          </a:solidFill>
                          <a:latin typeface="Glacial Indifference Italics"/>
                          <a:ea typeface="Glacial Indifference Italics"/>
                          <a:cs typeface="Glacial Indifference Italics"/>
                          <a:sym typeface="Glacial Indifference Italics"/>
                        </a:rPr>
                        <a:t>2025-2026 available TBD</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bl>
          </a:graphicData>
        </a:graphic>
      </p:graphicFrame>
    </p:spTree>
  </p:cSld>
  <p:clrMapOvr>
    <a:masterClrMapping/>
  </p:clrMapOvr>
</p:sld>
</file>

<file path=ppt/slides/slide1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126</a:t>
            </a:r>
          </a:p>
        </p:txBody>
      </p:sp>
      <p:grpSp>
        <p:nvGrpSpPr>
          <p:cNvPr name="Group 9" id="9"/>
          <p:cNvGrpSpPr/>
          <p:nvPr/>
        </p:nvGrpSpPr>
        <p:grpSpPr>
          <a:xfrm rot="0">
            <a:off x="167300" y="242239"/>
            <a:ext cx="5169471" cy="721883"/>
            <a:chOff x="0" y="0"/>
            <a:chExt cx="1914619" cy="267364"/>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1" id="11"/>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2" id="12"/>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grpSp>
        <p:nvGrpSpPr>
          <p:cNvPr name="Group 13" id="13"/>
          <p:cNvGrpSpPr/>
          <p:nvPr/>
        </p:nvGrpSpPr>
        <p:grpSpPr>
          <a:xfrm rot="0">
            <a:off x="167300" y="1690836"/>
            <a:ext cx="9473296" cy="6072799"/>
            <a:chOff x="0" y="0"/>
            <a:chExt cx="12631061" cy="8097065"/>
          </a:xfrm>
        </p:grpSpPr>
        <p:sp>
          <p:nvSpPr>
            <p:cNvPr name="Freeform 14" id="14"/>
            <p:cNvSpPr/>
            <p:nvPr/>
          </p:nvSpPr>
          <p:spPr>
            <a:xfrm flipH="false" flipV="false" rot="0">
              <a:off x="0" y="0"/>
              <a:ext cx="6771171" cy="8097065"/>
            </a:xfrm>
            <a:custGeom>
              <a:avLst/>
              <a:gdLst/>
              <a:ahLst/>
              <a:cxnLst/>
              <a:rect r="r" b="b" t="t" l="l"/>
              <a:pathLst>
                <a:path h="8097065" w="6771171">
                  <a:moveTo>
                    <a:pt x="0" y="0"/>
                  </a:moveTo>
                  <a:lnTo>
                    <a:pt x="6771171" y="0"/>
                  </a:lnTo>
                  <a:lnTo>
                    <a:pt x="6771171" y="8097065"/>
                  </a:lnTo>
                  <a:lnTo>
                    <a:pt x="0" y="8097065"/>
                  </a:lnTo>
                  <a:lnTo>
                    <a:pt x="0" y="0"/>
                  </a:lnTo>
                  <a:close/>
                </a:path>
              </a:pathLst>
            </a:custGeom>
            <a:blipFill>
              <a:blip r:embed="rId4"/>
              <a:stretch>
                <a:fillRect l="0" t="0" r="0" b="0"/>
              </a:stretch>
            </a:blipFill>
            <a:ln w="38100" cap="sq">
              <a:solidFill>
                <a:srgbClr val="000000"/>
              </a:solidFill>
              <a:prstDash val="solid"/>
              <a:miter/>
            </a:ln>
          </p:spPr>
        </p:sp>
        <p:sp>
          <p:nvSpPr>
            <p:cNvPr name="Freeform 15" id="15"/>
            <p:cNvSpPr/>
            <p:nvPr/>
          </p:nvSpPr>
          <p:spPr>
            <a:xfrm flipH="false" flipV="false" rot="0">
              <a:off x="6705105" y="0"/>
              <a:ext cx="5925956" cy="5825383"/>
            </a:xfrm>
            <a:custGeom>
              <a:avLst/>
              <a:gdLst/>
              <a:ahLst/>
              <a:cxnLst/>
              <a:rect r="r" b="b" t="t" l="l"/>
              <a:pathLst>
                <a:path h="5825383" w="5925956">
                  <a:moveTo>
                    <a:pt x="0" y="0"/>
                  </a:moveTo>
                  <a:lnTo>
                    <a:pt x="5925956" y="0"/>
                  </a:lnTo>
                  <a:lnTo>
                    <a:pt x="5925956" y="5825383"/>
                  </a:lnTo>
                  <a:lnTo>
                    <a:pt x="0" y="5825383"/>
                  </a:lnTo>
                  <a:lnTo>
                    <a:pt x="0" y="0"/>
                  </a:lnTo>
                  <a:close/>
                </a:path>
              </a:pathLst>
            </a:custGeom>
            <a:blipFill>
              <a:blip r:embed="rId5"/>
              <a:stretch>
                <a:fillRect l="0" t="-35861" r="0" b="0"/>
              </a:stretch>
            </a:blipFill>
            <a:ln w="38100" cap="sq">
              <a:solidFill>
                <a:srgbClr val="000000"/>
              </a:solidFill>
              <a:prstDash val="solid"/>
              <a:miter/>
            </a:ln>
          </p:spPr>
        </p:sp>
      </p:grpSp>
      <p:sp>
        <p:nvSpPr>
          <p:cNvPr name="TextBox 16" id="16"/>
          <p:cNvSpPr txBox="true"/>
          <p:nvPr/>
        </p:nvSpPr>
        <p:spPr>
          <a:xfrm rot="0">
            <a:off x="882099"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Student Testlet Report: Math</a:t>
            </a:r>
          </a:p>
        </p:txBody>
      </p:sp>
    </p:spTree>
  </p:cSld>
  <p:clrMapOvr>
    <a:masterClrMapping/>
  </p:clrMapOvr>
</p:sld>
</file>

<file path=ppt/slides/slide1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127</a:t>
            </a:r>
          </a:p>
        </p:txBody>
      </p:sp>
      <p:grpSp>
        <p:nvGrpSpPr>
          <p:cNvPr name="Group 9" id="9"/>
          <p:cNvGrpSpPr/>
          <p:nvPr/>
        </p:nvGrpSpPr>
        <p:grpSpPr>
          <a:xfrm rot="0">
            <a:off x="167300" y="242239"/>
            <a:ext cx="5169471" cy="721883"/>
            <a:chOff x="0" y="0"/>
            <a:chExt cx="1914619" cy="267364"/>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1" id="11"/>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2" id="12"/>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sp>
        <p:nvSpPr>
          <p:cNvPr name="TextBox 13" id="13"/>
          <p:cNvSpPr txBox="true"/>
          <p:nvPr/>
        </p:nvSpPr>
        <p:spPr>
          <a:xfrm rot="0">
            <a:off x="882099"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Student Testlet Report: ELA</a:t>
            </a:r>
          </a:p>
        </p:txBody>
      </p:sp>
      <p:grpSp>
        <p:nvGrpSpPr>
          <p:cNvPr name="Group 14" id="14"/>
          <p:cNvGrpSpPr/>
          <p:nvPr/>
        </p:nvGrpSpPr>
        <p:grpSpPr>
          <a:xfrm rot="0">
            <a:off x="0" y="1687869"/>
            <a:ext cx="9753600" cy="5852160"/>
            <a:chOff x="0" y="0"/>
            <a:chExt cx="13004800" cy="7802880"/>
          </a:xfrm>
        </p:grpSpPr>
        <p:sp>
          <p:nvSpPr>
            <p:cNvPr name="Freeform 15" id="15"/>
            <p:cNvSpPr/>
            <p:nvPr/>
          </p:nvSpPr>
          <p:spPr>
            <a:xfrm flipH="false" flipV="false" rot="0">
              <a:off x="0" y="0"/>
              <a:ext cx="6679528" cy="7802880"/>
            </a:xfrm>
            <a:custGeom>
              <a:avLst/>
              <a:gdLst/>
              <a:ahLst/>
              <a:cxnLst/>
              <a:rect r="r" b="b" t="t" l="l"/>
              <a:pathLst>
                <a:path h="7802880" w="6679528">
                  <a:moveTo>
                    <a:pt x="0" y="0"/>
                  </a:moveTo>
                  <a:lnTo>
                    <a:pt x="6679528" y="0"/>
                  </a:lnTo>
                  <a:lnTo>
                    <a:pt x="6679528" y="7802880"/>
                  </a:lnTo>
                  <a:lnTo>
                    <a:pt x="0" y="7802880"/>
                  </a:lnTo>
                  <a:lnTo>
                    <a:pt x="0" y="0"/>
                  </a:lnTo>
                  <a:close/>
                </a:path>
              </a:pathLst>
            </a:custGeom>
            <a:blipFill>
              <a:blip r:embed="rId4"/>
              <a:stretch>
                <a:fillRect l="-2036" t="-1992" r="0" b="-1992"/>
              </a:stretch>
            </a:blipFill>
            <a:ln w="38100" cap="sq">
              <a:solidFill>
                <a:srgbClr val="000000"/>
              </a:solidFill>
              <a:prstDash val="solid"/>
              <a:miter/>
            </a:ln>
          </p:spPr>
        </p:sp>
        <p:sp>
          <p:nvSpPr>
            <p:cNvPr name="Freeform 16" id="16"/>
            <p:cNvSpPr/>
            <p:nvPr/>
          </p:nvSpPr>
          <p:spPr>
            <a:xfrm flipH="false" flipV="false" rot="0">
              <a:off x="6646017" y="0"/>
              <a:ext cx="6358783" cy="7802880"/>
            </a:xfrm>
            <a:custGeom>
              <a:avLst/>
              <a:gdLst/>
              <a:ahLst/>
              <a:cxnLst/>
              <a:rect r="r" b="b" t="t" l="l"/>
              <a:pathLst>
                <a:path h="7802880" w="6358783">
                  <a:moveTo>
                    <a:pt x="0" y="0"/>
                  </a:moveTo>
                  <a:lnTo>
                    <a:pt x="6358783" y="0"/>
                  </a:lnTo>
                  <a:lnTo>
                    <a:pt x="6358783" y="7802880"/>
                  </a:lnTo>
                  <a:lnTo>
                    <a:pt x="0" y="7802880"/>
                  </a:lnTo>
                  <a:lnTo>
                    <a:pt x="0" y="0"/>
                  </a:lnTo>
                  <a:close/>
                </a:path>
              </a:pathLst>
            </a:custGeom>
            <a:blipFill>
              <a:blip r:embed="rId5"/>
              <a:stretch>
                <a:fillRect l="-3993" t="-1992" r="0" b="-1992"/>
              </a:stretch>
            </a:blipFill>
            <a:ln w="38100" cap="sq">
              <a:solidFill>
                <a:srgbClr val="000000"/>
              </a:solidFill>
              <a:prstDash val="solid"/>
              <a:miter/>
            </a:ln>
          </p:spPr>
        </p:sp>
      </p:grpSp>
    </p:spTree>
  </p:cSld>
  <p:clrMapOvr>
    <a:masterClrMapping/>
  </p:clrMapOvr>
</p:sld>
</file>

<file path=ppt/slides/slide1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128</a:t>
            </a:r>
          </a:p>
        </p:txBody>
      </p:sp>
      <p:grpSp>
        <p:nvGrpSpPr>
          <p:cNvPr name="Group 9" id="9"/>
          <p:cNvGrpSpPr/>
          <p:nvPr/>
        </p:nvGrpSpPr>
        <p:grpSpPr>
          <a:xfrm rot="0">
            <a:off x="167300" y="242239"/>
            <a:ext cx="5169471" cy="721883"/>
            <a:chOff x="0" y="0"/>
            <a:chExt cx="1914619" cy="267364"/>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1" id="11"/>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2" id="12"/>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sp>
        <p:nvSpPr>
          <p:cNvPr name="TextBox 13" id="13"/>
          <p:cNvSpPr txBox="true"/>
          <p:nvPr/>
        </p:nvSpPr>
        <p:spPr>
          <a:xfrm rot="0">
            <a:off x="882099"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Classroom Testlet Report: Math</a:t>
            </a:r>
          </a:p>
        </p:txBody>
      </p:sp>
      <p:sp>
        <p:nvSpPr>
          <p:cNvPr name="Freeform 14" id="14" descr="math classroom report image"/>
          <p:cNvSpPr/>
          <p:nvPr/>
        </p:nvSpPr>
        <p:spPr>
          <a:xfrm flipH="false" flipV="false" rot="0">
            <a:off x="303040" y="1573050"/>
            <a:ext cx="9147521" cy="5865848"/>
          </a:xfrm>
          <a:custGeom>
            <a:avLst/>
            <a:gdLst/>
            <a:ahLst/>
            <a:cxnLst/>
            <a:rect r="r" b="b" t="t" l="l"/>
            <a:pathLst>
              <a:path h="5865848" w="9147521">
                <a:moveTo>
                  <a:pt x="0" y="0"/>
                </a:moveTo>
                <a:lnTo>
                  <a:pt x="9147520" y="0"/>
                </a:lnTo>
                <a:lnTo>
                  <a:pt x="9147520" y="5865847"/>
                </a:lnTo>
                <a:lnTo>
                  <a:pt x="0" y="5865847"/>
                </a:lnTo>
                <a:lnTo>
                  <a:pt x="0" y="0"/>
                </a:lnTo>
                <a:close/>
              </a:path>
            </a:pathLst>
          </a:custGeom>
          <a:blipFill>
            <a:blip r:embed="rId4"/>
            <a:stretch>
              <a:fillRect l="0" t="0" r="0" b="0"/>
            </a:stretch>
          </a:blipFill>
          <a:ln w="38100" cap="sq">
            <a:solidFill>
              <a:srgbClr val="000000"/>
            </a:solidFill>
            <a:prstDash val="solid"/>
            <a:miter/>
          </a:ln>
        </p:spPr>
      </p:sp>
    </p:spTree>
  </p:cSld>
  <p:clrMapOvr>
    <a:masterClrMapping/>
  </p:clrMapOvr>
</p:sld>
</file>

<file path=ppt/slides/slide1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129</a:t>
            </a:r>
          </a:p>
        </p:txBody>
      </p:sp>
      <p:grpSp>
        <p:nvGrpSpPr>
          <p:cNvPr name="Group 9" id="9"/>
          <p:cNvGrpSpPr/>
          <p:nvPr/>
        </p:nvGrpSpPr>
        <p:grpSpPr>
          <a:xfrm rot="0">
            <a:off x="167300" y="242239"/>
            <a:ext cx="5169471" cy="721883"/>
            <a:chOff x="0" y="0"/>
            <a:chExt cx="1914619" cy="267364"/>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1" id="11"/>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2" id="12"/>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sp>
        <p:nvSpPr>
          <p:cNvPr name="TextBox 13" id="13"/>
          <p:cNvSpPr txBox="true"/>
          <p:nvPr/>
        </p:nvSpPr>
        <p:spPr>
          <a:xfrm rot="0">
            <a:off x="882099"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Classroom Testlet Report: ELA</a:t>
            </a:r>
          </a:p>
        </p:txBody>
      </p:sp>
      <p:sp>
        <p:nvSpPr>
          <p:cNvPr name="Freeform 14" id="14" descr="ELA classroom report image"/>
          <p:cNvSpPr/>
          <p:nvPr/>
        </p:nvSpPr>
        <p:spPr>
          <a:xfrm flipH="false" flipV="false" rot="0">
            <a:off x="1727122" y="1600600"/>
            <a:ext cx="6828418" cy="5838297"/>
          </a:xfrm>
          <a:custGeom>
            <a:avLst/>
            <a:gdLst/>
            <a:ahLst/>
            <a:cxnLst/>
            <a:rect r="r" b="b" t="t" l="l"/>
            <a:pathLst>
              <a:path h="5838297" w="6828418">
                <a:moveTo>
                  <a:pt x="0" y="0"/>
                </a:moveTo>
                <a:lnTo>
                  <a:pt x="6828418" y="0"/>
                </a:lnTo>
                <a:lnTo>
                  <a:pt x="6828418" y="5838297"/>
                </a:lnTo>
                <a:lnTo>
                  <a:pt x="0" y="5838297"/>
                </a:lnTo>
                <a:lnTo>
                  <a:pt x="0" y="0"/>
                </a:lnTo>
                <a:close/>
              </a:path>
            </a:pathLst>
          </a:custGeom>
          <a:blipFill>
            <a:blip r:embed="rId4"/>
            <a:stretch>
              <a:fillRect l="0" t="0" r="0" b="0"/>
            </a:stretch>
          </a:blipFill>
          <a:ln w="38100" cap="sq">
            <a:solidFill>
              <a:srgbClr val="000000"/>
            </a:solidFill>
            <a:prstDash val="solid"/>
            <a:miter/>
          </a:ln>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3682846" cy="721883"/>
            <a:chOff x="0" y="0"/>
            <a:chExt cx="136401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364017" cy="267364"/>
            </a:xfrm>
            <a:custGeom>
              <a:avLst/>
              <a:gdLst/>
              <a:ahLst/>
              <a:cxnLst/>
              <a:rect r="r" b="b" t="t" l="l"/>
              <a:pathLst>
                <a:path h="267364" w="1364017">
                  <a:moveTo>
                    <a:pt x="0" y="0"/>
                  </a:moveTo>
                  <a:lnTo>
                    <a:pt x="1364017" y="0"/>
                  </a:lnTo>
                  <a:lnTo>
                    <a:pt x="1364017" y="267364"/>
                  </a:lnTo>
                  <a:lnTo>
                    <a:pt x="0" y="267364"/>
                  </a:lnTo>
                  <a:close/>
                </a:path>
              </a:pathLst>
            </a:custGeom>
            <a:solidFill>
              <a:srgbClr val="253439"/>
            </a:solidFill>
          </p:spPr>
        </p:sp>
        <p:sp>
          <p:nvSpPr>
            <p:cNvPr name="TextBox 10" id="10"/>
            <p:cNvSpPr txBox="true"/>
            <p:nvPr/>
          </p:nvSpPr>
          <p:spPr>
            <a:xfrm>
              <a:off x="0" y="-28575"/>
              <a:ext cx="136401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3584155"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ANCHOR TESTLET</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a:t>
            </a:r>
          </a:p>
        </p:txBody>
      </p:sp>
      <p:sp>
        <p:nvSpPr>
          <p:cNvPr name="TextBox 17" id="17"/>
          <p:cNvSpPr txBox="true"/>
          <p:nvPr/>
        </p:nvSpPr>
        <p:spPr>
          <a:xfrm rot="0">
            <a:off x="731520" y="1136241"/>
            <a:ext cx="8363708" cy="5879465"/>
          </a:xfrm>
          <a:prstGeom prst="rect">
            <a:avLst/>
          </a:prstGeom>
        </p:spPr>
        <p:txBody>
          <a:bodyPr anchor="t" rtlCol="false" tIns="0" lIns="0" bIns="0" rIns="0">
            <a:spAutoFit/>
          </a:bodyPr>
          <a:lstStyle/>
          <a:p>
            <a:pPr algn="l" marL="669289" indent="-334645" lvl="1">
              <a:lnSpc>
                <a:spcPts val="3099"/>
              </a:lnSpc>
              <a:buFont typeface="Arial"/>
              <a:buChar char="•"/>
            </a:pPr>
            <a:r>
              <a:rPr lang="en-US" sz="3099">
                <a:solidFill>
                  <a:srgbClr val="253439"/>
                </a:solidFill>
                <a:latin typeface="Glacial Indifference"/>
                <a:ea typeface="Glacial Indifference"/>
                <a:cs typeface="Glacial Indifference"/>
                <a:sym typeface="Glacial Indifference"/>
              </a:rPr>
              <a:t>Administered as the last testlet in Window 3</a:t>
            </a:r>
          </a:p>
          <a:p>
            <a:pPr algn="l">
              <a:lnSpc>
                <a:spcPts val="3099"/>
              </a:lnSpc>
            </a:pPr>
          </a:p>
          <a:p>
            <a:pPr algn="l" marL="669289" indent="-334645" lvl="1">
              <a:lnSpc>
                <a:spcPts val="3099"/>
              </a:lnSpc>
              <a:buFont typeface="Arial"/>
              <a:buChar char="•"/>
            </a:pPr>
            <a:r>
              <a:rPr lang="en-US" sz="3099">
                <a:solidFill>
                  <a:srgbClr val="253439"/>
                </a:solidFill>
                <a:latin typeface="Glacial Indifference"/>
                <a:ea typeface="Glacial Indifference"/>
                <a:cs typeface="Glacial Indifference"/>
                <a:sym typeface="Glacial Indifference"/>
              </a:rPr>
              <a:t>Each student receives a pre-assigned math OR ELA testlet</a:t>
            </a:r>
          </a:p>
          <a:p>
            <a:pPr algn="l" marL="1338579" indent="-446193" lvl="2">
              <a:lnSpc>
                <a:spcPts val="3099"/>
              </a:lnSpc>
              <a:buFont typeface="Arial"/>
              <a:buChar char="⚬"/>
            </a:pPr>
            <a:r>
              <a:rPr lang="en-US" sz="3099">
                <a:solidFill>
                  <a:srgbClr val="253439"/>
                </a:solidFill>
                <a:latin typeface="Glacial Indifference"/>
                <a:ea typeface="Glacial Indifference"/>
                <a:cs typeface="Glacial Indifference"/>
                <a:sym typeface="Glacial Indifference"/>
              </a:rPr>
              <a:t>The ELA form will consist of 16 questions, including standalone and passage-based items.</a:t>
            </a:r>
          </a:p>
          <a:p>
            <a:pPr algn="l" marL="1338579" indent="-446193" lvl="2">
              <a:lnSpc>
                <a:spcPts val="3099"/>
              </a:lnSpc>
              <a:buFont typeface="Arial"/>
              <a:buChar char="⚬"/>
            </a:pPr>
            <a:r>
              <a:rPr lang="en-US" sz="3099">
                <a:solidFill>
                  <a:srgbClr val="253439"/>
                </a:solidFill>
                <a:latin typeface="Glacial Indifference"/>
                <a:ea typeface="Glacial Indifference"/>
                <a:cs typeface="Glacial Indifference"/>
                <a:sym typeface="Glacial Indifference"/>
              </a:rPr>
              <a:t>The math form will consist of 25 questions. Forms in grades 6-8 are divided into a calculator and non-calculator section.</a:t>
            </a:r>
          </a:p>
          <a:p>
            <a:pPr algn="l">
              <a:lnSpc>
                <a:spcPts val="3099"/>
              </a:lnSpc>
            </a:pPr>
          </a:p>
          <a:p>
            <a:pPr algn="l" marL="669289" indent="-334645" lvl="1">
              <a:lnSpc>
                <a:spcPts val="3099"/>
              </a:lnSpc>
              <a:buFont typeface="Arial"/>
              <a:buChar char="•"/>
            </a:pPr>
            <a:r>
              <a:rPr lang="en-US" sz="3099">
                <a:solidFill>
                  <a:srgbClr val="253439"/>
                </a:solidFill>
                <a:latin typeface="Glacial Indifference"/>
                <a:ea typeface="Glacial Indifference"/>
                <a:cs typeface="Glacial Indifference"/>
                <a:sym typeface="Glacial Indifference"/>
              </a:rPr>
              <a:t> The Anchor Testlet plays a critical role in test development, including field testing and psychometric research.</a:t>
            </a:r>
          </a:p>
        </p:txBody>
      </p:sp>
    </p:spTree>
  </p:cSld>
  <p:clrMapOvr>
    <a:masterClrMapping/>
  </p:clrMapOvr>
</p:sld>
</file>

<file path=ppt/slides/slide1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Freeform 11" id="11" descr="math student testlets report"/>
          <p:cNvSpPr/>
          <p:nvPr/>
        </p:nvSpPr>
        <p:spPr>
          <a:xfrm flipH="false" flipV="false" rot="0">
            <a:off x="2184312" y="1576536"/>
            <a:ext cx="5601039" cy="6258144"/>
          </a:xfrm>
          <a:custGeom>
            <a:avLst/>
            <a:gdLst/>
            <a:ahLst/>
            <a:cxnLst/>
            <a:rect r="r" b="b" t="t" l="l"/>
            <a:pathLst>
              <a:path h="6258144" w="5601039">
                <a:moveTo>
                  <a:pt x="0" y="0"/>
                </a:moveTo>
                <a:lnTo>
                  <a:pt x="5601040" y="0"/>
                </a:lnTo>
                <a:lnTo>
                  <a:pt x="5601040" y="6258144"/>
                </a:lnTo>
                <a:lnTo>
                  <a:pt x="0" y="6258144"/>
                </a:lnTo>
                <a:lnTo>
                  <a:pt x="0" y="0"/>
                </a:lnTo>
                <a:close/>
              </a:path>
            </a:pathLst>
          </a:custGeom>
          <a:blipFill>
            <a:blip r:embed="rId4"/>
            <a:stretch>
              <a:fillRect l="0" t="0" r="0" b="0"/>
            </a:stretch>
          </a:blipFill>
        </p:spPr>
      </p:sp>
      <p:sp>
        <p:nvSpPr>
          <p:cNvPr name="TextBox 12" id="12"/>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130</a:t>
            </a:r>
          </a:p>
        </p:txBody>
      </p:sp>
      <p:sp>
        <p:nvSpPr>
          <p:cNvPr name="TextBox 13" id="13"/>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sp>
        <p:nvSpPr>
          <p:cNvPr name="TextBox 14" id="14"/>
          <p:cNvSpPr txBox="true"/>
          <p:nvPr/>
        </p:nvSpPr>
        <p:spPr>
          <a:xfrm rot="0">
            <a:off x="617568"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School Testlet Report: Math</a:t>
            </a:r>
          </a:p>
        </p:txBody>
      </p:sp>
    </p:spTree>
  </p:cSld>
  <p:clrMapOvr>
    <a:masterClrMapping/>
  </p:clrMapOvr>
</p:sld>
</file>

<file path=ppt/slides/slide1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Freeform 11" id="11" descr="ELA student testlet report"/>
          <p:cNvSpPr/>
          <p:nvPr/>
        </p:nvSpPr>
        <p:spPr>
          <a:xfrm flipH="false" flipV="false" rot="0">
            <a:off x="1810862" y="1576536"/>
            <a:ext cx="6131875" cy="6784924"/>
          </a:xfrm>
          <a:custGeom>
            <a:avLst/>
            <a:gdLst/>
            <a:ahLst/>
            <a:cxnLst/>
            <a:rect r="r" b="b" t="t" l="l"/>
            <a:pathLst>
              <a:path h="6784924" w="6131875">
                <a:moveTo>
                  <a:pt x="0" y="0"/>
                </a:moveTo>
                <a:lnTo>
                  <a:pt x="6131876" y="0"/>
                </a:lnTo>
                <a:lnTo>
                  <a:pt x="6131876" y="6784924"/>
                </a:lnTo>
                <a:lnTo>
                  <a:pt x="0" y="6784924"/>
                </a:lnTo>
                <a:lnTo>
                  <a:pt x="0" y="0"/>
                </a:lnTo>
                <a:close/>
              </a:path>
            </a:pathLst>
          </a:custGeom>
          <a:blipFill>
            <a:blip r:embed="rId4"/>
            <a:stretch>
              <a:fillRect l="0" t="0" r="0" b="0"/>
            </a:stretch>
          </a:blipFill>
        </p:spPr>
      </p:sp>
      <p:sp>
        <p:nvSpPr>
          <p:cNvPr name="TextBox 12" id="12"/>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131</a:t>
            </a:r>
          </a:p>
        </p:txBody>
      </p:sp>
      <p:sp>
        <p:nvSpPr>
          <p:cNvPr name="TextBox 13" id="13"/>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sp>
        <p:nvSpPr>
          <p:cNvPr name="TextBox 14" id="14"/>
          <p:cNvSpPr txBox="true"/>
          <p:nvPr/>
        </p:nvSpPr>
        <p:spPr>
          <a:xfrm rot="0">
            <a:off x="617568"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School Testlet Report: ELA</a:t>
            </a:r>
          </a:p>
        </p:txBody>
      </p:sp>
    </p:spTree>
  </p:cSld>
  <p:clrMapOvr>
    <a:masterClrMapping/>
  </p:clrMapOvr>
</p:sld>
</file>

<file path=ppt/slides/slide1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Freeform 11" id="11" descr="district report"/>
          <p:cNvSpPr/>
          <p:nvPr/>
        </p:nvSpPr>
        <p:spPr>
          <a:xfrm flipH="false" flipV="false" rot="0">
            <a:off x="1892755" y="1576536"/>
            <a:ext cx="5968091" cy="6563097"/>
          </a:xfrm>
          <a:custGeom>
            <a:avLst/>
            <a:gdLst/>
            <a:ahLst/>
            <a:cxnLst/>
            <a:rect r="r" b="b" t="t" l="l"/>
            <a:pathLst>
              <a:path h="6563097" w="5968091">
                <a:moveTo>
                  <a:pt x="0" y="0"/>
                </a:moveTo>
                <a:lnTo>
                  <a:pt x="5968090" y="0"/>
                </a:lnTo>
                <a:lnTo>
                  <a:pt x="5968090" y="6563096"/>
                </a:lnTo>
                <a:lnTo>
                  <a:pt x="0" y="6563096"/>
                </a:lnTo>
                <a:lnTo>
                  <a:pt x="0" y="0"/>
                </a:lnTo>
                <a:close/>
              </a:path>
            </a:pathLst>
          </a:custGeom>
          <a:blipFill>
            <a:blip r:embed="rId4"/>
            <a:stretch>
              <a:fillRect l="0" t="0" r="0" b="0"/>
            </a:stretch>
          </a:blipFill>
        </p:spPr>
      </p:sp>
      <p:sp>
        <p:nvSpPr>
          <p:cNvPr name="TextBox 12" id="12"/>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132</a:t>
            </a:r>
          </a:p>
        </p:txBody>
      </p:sp>
      <p:sp>
        <p:nvSpPr>
          <p:cNvPr name="TextBox 13" id="13"/>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sp>
        <p:nvSpPr>
          <p:cNvPr name="TextBox 14" id="14"/>
          <p:cNvSpPr txBox="true"/>
          <p:nvPr/>
        </p:nvSpPr>
        <p:spPr>
          <a:xfrm rot="0">
            <a:off x="617568"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District Testlet Report: Math</a:t>
            </a:r>
          </a:p>
        </p:txBody>
      </p:sp>
    </p:spTree>
  </p:cSld>
  <p:clrMapOvr>
    <a:masterClrMapping/>
  </p:clrMapOvr>
</p:sld>
</file>

<file path=ppt/slides/slide1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Freeform 11" id="11" descr="district report ELA"/>
          <p:cNvSpPr/>
          <p:nvPr/>
        </p:nvSpPr>
        <p:spPr>
          <a:xfrm flipH="false" flipV="false" rot="0">
            <a:off x="1637750" y="1576536"/>
            <a:ext cx="6478099" cy="6478099"/>
          </a:xfrm>
          <a:custGeom>
            <a:avLst/>
            <a:gdLst/>
            <a:ahLst/>
            <a:cxnLst/>
            <a:rect r="r" b="b" t="t" l="l"/>
            <a:pathLst>
              <a:path h="6478099" w="6478099">
                <a:moveTo>
                  <a:pt x="0" y="0"/>
                </a:moveTo>
                <a:lnTo>
                  <a:pt x="6478100" y="0"/>
                </a:lnTo>
                <a:lnTo>
                  <a:pt x="6478100" y="6478099"/>
                </a:lnTo>
                <a:lnTo>
                  <a:pt x="0" y="6478099"/>
                </a:lnTo>
                <a:lnTo>
                  <a:pt x="0" y="0"/>
                </a:lnTo>
                <a:close/>
              </a:path>
            </a:pathLst>
          </a:custGeom>
          <a:blipFill>
            <a:blip r:embed="rId4"/>
            <a:stretch>
              <a:fillRect l="0" t="0" r="0" b="0"/>
            </a:stretch>
          </a:blipFill>
        </p:spPr>
      </p:sp>
      <p:sp>
        <p:nvSpPr>
          <p:cNvPr name="TextBox 12" id="12"/>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133</a:t>
            </a:r>
          </a:p>
        </p:txBody>
      </p:sp>
      <p:sp>
        <p:nvSpPr>
          <p:cNvPr name="TextBox 13" id="13"/>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sp>
        <p:nvSpPr>
          <p:cNvPr name="TextBox 14" id="14"/>
          <p:cNvSpPr txBox="true"/>
          <p:nvPr/>
        </p:nvSpPr>
        <p:spPr>
          <a:xfrm rot="0">
            <a:off x="617568"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District Testlet Report: ELA</a:t>
            </a:r>
          </a:p>
        </p:txBody>
      </p:sp>
    </p:spTree>
  </p:cSld>
  <p:clrMapOvr>
    <a:masterClrMapping/>
  </p:clrMapOvr>
</p:sld>
</file>

<file path=ppt/slides/slide1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1" id="11"/>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134</a:t>
            </a:r>
          </a:p>
        </p:txBody>
      </p:sp>
      <p:sp>
        <p:nvSpPr>
          <p:cNvPr name="TextBox 12" id="12"/>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sp>
        <p:nvSpPr>
          <p:cNvPr name="TextBox 13" id="13"/>
          <p:cNvSpPr txBox="true"/>
          <p:nvPr/>
        </p:nvSpPr>
        <p:spPr>
          <a:xfrm rot="0">
            <a:off x="617568"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Summative Report: Math</a:t>
            </a:r>
          </a:p>
        </p:txBody>
      </p:sp>
      <p:sp>
        <p:nvSpPr>
          <p:cNvPr name="TextBox 14" id="14"/>
          <p:cNvSpPr txBox="true"/>
          <p:nvPr/>
        </p:nvSpPr>
        <p:spPr>
          <a:xfrm rot="0">
            <a:off x="2708062" y="1904787"/>
            <a:ext cx="4337477" cy="306705"/>
          </a:xfrm>
          <a:prstGeom prst="rect">
            <a:avLst/>
          </a:prstGeom>
        </p:spPr>
        <p:txBody>
          <a:bodyPr anchor="t" rtlCol="false" tIns="0" lIns="0" bIns="0" rIns="0">
            <a:spAutoFit/>
          </a:bodyPr>
          <a:lstStyle/>
          <a:p>
            <a:pPr algn="ctr">
              <a:lnSpc>
                <a:spcPts val="2520"/>
              </a:lnSpc>
            </a:pPr>
            <a:r>
              <a:rPr lang="en-US" sz="1800" i="true">
                <a:solidFill>
                  <a:srgbClr val="000000"/>
                </a:solidFill>
                <a:latin typeface="Glacial Indifference Italics"/>
                <a:ea typeface="Glacial Indifference Italics"/>
                <a:cs typeface="Glacial Indifference Italics"/>
                <a:sym typeface="Glacial Indifference Italics"/>
              </a:rPr>
              <a:t>Images available Fall 2025.</a:t>
            </a:r>
          </a:p>
        </p:txBody>
      </p:sp>
    </p:spTree>
  </p:cSld>
  <p:clrMapOvr>
    <a:masterClrMapping/>
  </p:clrMapOvr>
</p:sld>
</file>

<file path=ppt/slides/slide1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1" id="11"/>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135</a:t>
            </a:r>
          </a:p>
        </p:txBody>
      </p:sp>
      <p:sp>
        <p:nvSpPr>
          <p:cNvPr name="TextBox 12" id="12"/>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REPORTS</a:t>
            </a:r>
          </a:p>
        </p:txBody>
      </p:sp>
      <p:sp>
        <p:nvSpPr>
          <p:cNvPr name="TextBox 13" id="13"/>
          <p:cNvSpPr txBox="true"/>
          <p:nvPr/>
        </p:nvSpPr>
        <p:spPr>
          <a:xfrm rot="0">
            <a:off x="617568" y="1012416"/>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Summative Report: ELA</a:t>
            </a:r>
          </a:p>
        </p:txBody>
      </p:sp>
      <p:sp>
        <p:nvSpPr>
          <p:cNvPr name="TextBox 14" id="14"/>
          <p:cNvSpPr txBox="true"/>
          <p:nvPr/>
        </p:nvSpPr>
        <p:spPr>
          <a:xfrm rot="0">
            <a:off x="2708062" y="1904787"/>
            <a:ext cx="4337477" cy="306705"/>
          </a:xfrm>
          <a:prstGeom prst="rect">
            <a:avLst/>
          </a:prstGeom>
        </p:spPr>
        <p:txBody>
          <a:bodyPr anchor="t" rtlCol="false" tIns="0" lIns="0" bIns="0" rIns="0">
            <a:spAutoFit/>
          </a:bodyPr>
          <a:lstStyle/>
          <a:p>
            <a:pPr algn="ctr">
              <a:lnSpc>
                <a:spcPts val="2520"/>
              </a:lnSpc>
            </a:pPr>
            <a:r>
              <a:rPr lang="en-US" sz="1800" i="true">
                <a:solidFill>
                  <a:srgbClr val="000000"/>
                </a:solidFill>
                <a:latin typeface="Glacial Indifference Italics"/>
                <a:ea typeface="Glacial Indifference Italics"/>
                <a:cs typeface="Glacial Indifference Italics"/>
                <a:sym typeface="Glacial Indifference Italics"/>
              </a:rPr>
              <a:t>Images available Fall 2025.</a:t>
            </a:r>
          </a:p>
        </p:txBody>
      </p:sp>
    </p:spTree>
  </p:cSld>
  <p:clrMapOvr>
    <a:masterClrMapping/>
  </p:clrMapOvr>
</p:sld>
</file>

<file path=ppt/slides/slide1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A59586"/>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285538" cy="979808"/>
            <a:chOff x="0" y="0"/>
            <a:chExt cx="1957607" cy="362892"/>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57606" cy="362892"/>
            </a:xfrm>
            <a:custGeom>
              <a:avLst/>
              <a:gdLst/>
              <a:ahLst/>
              <a:cxnLst/>
              <a:rect r="r" b="b" t="t" l="l"/>
              <a:pathLst>
                <a:path h="362892" w="1957606">
                  <a:moveTo>
                    <a:pt x="0" y="0"/>
                  </a:moveTo>
                  <a:lnTo>
                    <a:pt x="1957606" y="0"/>
                  </a:lnTo>
                  <a:lnTo>
                    <a:pt x="1957606" y="362892"/>
                  </a:lnTo>
                  <a:lnTo>
                    <a:pt x="0" y="362892"/>
                  </a:lnTo>
                  <a:close/>
                </a:path>
              </a:pathLst>
            </a:custGeom>
            <a:solidFill>
              <a:srgbClr val="253439"/>
            </a:solidFill>
          </p:spPr>
        </p:sp>
        <p:sp>
          <p:nvSpPr>
            <p:cNvPr name="TextBox 10" id="10"/>
            <p:cNvSpPr txBox="true"/>
            <p:nvPr/>
          </p:nvSpPr>
          <p:spPr>
            <a:xfrm>
              <a:off x="0" y="-28575"/>
              <a:ext cx="1957607" cy="391467"/>
            </a:xfrm>
            <a:prstGeom prst="rect">
              <a:avLst/>
            </a:prstGeom>
          </p:spPr>
          <p:txBody>
            <a:bodyPr anchor="ctr" rtlCol="false" tIns="50800" lIns="50800" bIns="50800" rIns="50800"/>
            <a:lstStyle/>
            <a:p>
              <a:pPr algn="ctr">
                <a:lnSpc>
                  <a:spcPts val="2366"/>
                </a:lnSpc>
              </a:pPr>
            </a:p>
          </p:txBody>
        </p:sp>
      </p:grpSp>
      <p:sp>
        <p:nvSpPr>
          <p:cNvPr name="TextBox 11" id="11"/>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136</a:t>
            </a:r>
          </a:p>
        </p:txBody>
      </p:sp>
      <p:sp>
        <p:nvSpPr>
          <p:cNvPr name="TextBox 12" id="12"/>
          <p:cNvSpPr txBox="true"/>
          <p:nvPr/>
        </p:nvSpPr>
        <p:spPr>
          <a:xfrm rot="0">
            <a:off x="362740" y="329813"/>
            <a:ext cx="4778591" cy="876300"/>
          </a:xfrm>
          <a:prstGeom prst="rect">
            <a:avLst/>
          </a:prstGeom>
        </p:spPr>
        <p:txBody>
          <a:bodyPr anchor="t" rtlCol="false" tIns="0" lIns="0" bIns="0" rIns="0">
            <a:spAutoFit/>
          </a:bodyPr>
          <a:lstStyle/>
          <a:p>
            <a:pPr algn="ctr">
              <a:lnSpc>
                <a:spcPts val="3479"/>
              </a:lnSpc>
            </a:pPr>
            <a:r>
              <a:rPr lang="en-US" sz="2899">
                <a:solidFill>
                  <a:srgbClr val="FFFFFF"/>
                </a:solidFill>
                <a:latin typeface="Glacial Indifference"/>
                <a:ea typeface="Glacial Indifference"/>
                <a:cs typeface="Glacial Indifference"/>
                <a:sym typeface="Glacial Indifference"/>
              </a:rPr>
              <a:t>INTERPRETING &amp; UTILIZING SCORE REPORTS</a:t>
            </a:r>
          </a:p>
        </p:txBody>
      </p:sp>
      <p:grpSp>
        <p:nvGrpSpPr>
          <p:cNvPr name="Group 13" id="13"/>
          <p:cNvGrpSpPr/>
          <p:nvPr/>
        </p:nvGrpSpPr>
        <p:grpSpPr>
          <a:xfrm rot="0">
            <a:off x="1131659" y="1975219"/>
            <a:ext cx="8410517" cy="848360"/>
            <a:chOff x="0" y="0"/>
            <a:chExt cx="11214023" cy="1131147"/>
          </a:xfrm>
        </p:grpSpPr>
        <p:grpSp>
          <p:nvGrpSpPr>
            <p:cNvPr name="Group 14" id="14"/>
            <p:cNvGrpSpPr/>
            <p:nvPr/>
          </p:nvGrpSpPr>
          <p:grpSpPr>
            <a:xfrm rot="0">
              <a:off x="0" y="163872"/>
              <a:ext cx="366059" cy="366059"/>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16" id="16"/>
              <p:cNvSpPr txBox="true"/>
              <p:nvPr/>
            </p:nvSpPr>
            <p:spPr>
              <a:xfrm>
                <a:off x="76200" y="19050"/>
                <a:ext cx="660400" cy="717550"/>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707432" y="-57150"/>
              <a:ext cx="10506591" cy="1188297"/>
            </a:xfrm>
            <a:prstGeom prst="rect">
              <a:avLst/>
            </a:prstGeom>
          </p:spPr>
          <p:txBody>
            <a:bodyPr anchor="t" rtlCol="false" tIns="0" lIns="0" bIns="0" rIns="0">
              <a:spAutoFit/>
            </a:bodyPr>
            <a:lstStyle/>
            <a:p>
              <a:pPr algn="l">
                <a:lnSpc>
                  <a:spcPts val="3639"/>
                </a:lnSpc>
              </a:pPr>
              <a:r>
                <a:rPr lang="en-US" sz="2599">
                  <a:solidFill>
                    <a:srgbClr val="222222"/>
                  </a:solidFill>
                  <a:latin typeface="Glacial Indifference"/>
                  <a:ea typeface="Glacial Indifference"/>
                  <a:cs typeface="Glacial Indifference"/>
                  <a:sym typeface="Glacial Indifference"/>
                </a:rPr>
                <a:t>Each score report provides a snapshot of academic performance on a small set of related standards. </a:t>
              </a:r>
            </a:p>
          </p:txBody>
        </p:sp>
      </p:grpSp>
      <p:sp>
        <p:nvSpPr>
          <p:cNvPr name="TextBox 18" id="18"/>
          <p:cNvSpPr txBox="true"/>
          <p:nvPr/>
        </p:nvSpPr>
        <p:spPr>
          <a:xfrm rot="0">
            <a:off x="1131659" y="1301117"/>
            <a:ext cx="6864015" cy="537845"/>
          </a:xfrm>
          <a:prstGeom prst="rect">
            <a:avLst/>
          </a:prstGeom>
        </p:spPr>
        <p:txBody>
          <a:bodyPr anchor="t" rtlCol="false" tIns="0" lIns="0" bIns="0" rIns="0">
            <a:spAutoFit/>
          </a:bodyPr>
          <a:lstStyle/>
          <a:p>
            <a:pPr algn="l">
              <a:lnSpc>
                <a:spcPts val="4480"/>
              </a:lnSpc>
            </a:pPr>
            <a:r>
              <a:rPr lang="en-US" sz="3200" b="true">
                <a:solidFill>
                  <a:srgbClr val="222222"/>
                </a:solidFill>
                <a:latin typeface="Glacial Indifference Bold"/>
                <a:ea typeface="Glacial Indifference Bold"/>
                <a:cs typeface="Glacial Indifference Bold"/>
                <a:sym typeface="Glacial Indifference Bold"/>
              </a:rPr>
              <a:t>General Guidelines</a:t>
            </a:r>
          </a:p>
        </p:txBody>
      </p:sp>
      <p:grpSp>
        <p:nvGrpSpPr>
          <p:cNvPr name="Group 19" id="19"/>
          <p:cNvGrpSpPr/>
          <p:nvPr/>
        </p:nvGrpSpPr>
        <p:grpSpPr>
          <a:xfrm rot="0">
            <a:off x="1131659" y="3133193"/>
            <a:ext cx="8276389" cy="848360"/>
            <a:chOff x="0" y="0"/>
            <a:chExt cx="11035186" cy="1131147"/>
          </a:xfrm>
        </p:grpSpPr>
        <p:grpSp>
          <p:nvGrpSpPr>
            <p:cNvPr name="Group 20" id="20"/>
            <p:cNvGrpSpPr/>
            <p:nvPr/>
          </p:nvGrpSpPr>
          <p:grpSpPr>
            <a:xfrm rot="0">
              <a:off x="0" y="159448"/>
              <a:ext cx="366059" cy="366059"/>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22" id="22"/>
              <p:cNvSpPr txBox="true"/>
              <p:nvPr/>
            </p:nvSpPr>
            <p:spPr>
              <a:xfrm>
                <a:off x="76200" y="19050"/>
                <a:ext cx="660400" cy="717550"/>
              </a:xfrm>
              <a:prstGeom prst="rect">
                <a:avLst/>
              </a:prstGeom>
            </p:spPr>
            <p:txBody>
              <a:bodyPr anchor="ctr" rtlCol="false" tIns="50800" lIns="50800" bIns="50800" rIns="50800"/>
              <a:lstStyle/>
              <a:p>
                <a:pPr algn="ctr">
                  <a:lnSpc>
                    <a:spcPts val="2366"/>
                  </a:lnSpc>
                </a:pPr>
              </a:p>
            </p:txBody>
          </p:sp>
        </p:grpSp>
        <p:sp>
          <p:nvSpPr>
            <p:cNvPr name="TextBox 23" id="23"/>
            <p:cNvSpPr txBox="true"/>
            <p:nvPr/>
          </p:nvSpPr>
          <p:spPr>
            <a:xfrm rot="0">
              <a:off x="707432" y="-57150"/>
              <a:ext cx="10327754" cy="1188297"/>
            </a:xfrm>
            <a:prstGeom prst="rect">
              <a:avLst/>
            </a:prstGeom>
          </p:spPr>
          <p:txBody>
            <a:bodyPr anchor="t" rtlCol="false" tIns="0" lIns="0" bIns="0" rIns="0">
              <a:spAutoFit/>
            </a:bodyPr>
            <a:lstStyle/>
            <a:p>
              <a:pPr algn="l">
                <a:lnSpc>
                  <a:spcPts val="3639"/>
                </a:lnSpc>
              </a:pPr>
              <a:r>
                <a:rPr lang="en-US" sz="2599">
                  <a:solidFill>
                    <a:srgbClr val="222222"/>
                  </a:solidFill>
                  <a:latin typeface="Glacial Indifference"/>
                  <a:ea typeface="Glacial Indifference"/>
                  <a:cs typeface="Glacial Indifference"/>
                  <a:sym typeface="Glacial Indifference"/>
                </a:rPr>
                <a:t>Score reports are meant to support professional judgment, not replace it. </a:t>
              </a:r>
            </a:p>
          </p:txBody>
        </p:sp>
      </p:grpSp>
      <p:grpSp>
        <p:nvGrpSpPr>
          <p:cNvPr name="Group 24" id="24"/>
          <p:cNvGrpSpPr/>
          <p:nvPr/>
        </p:nvGrpSpPr>
        <p:grpSpPr>
          <a:xfrm rot="0">
            <a:off x="1131659" y="5449140"/>
            <a:ext cx="8276389" cy="1689100"/>
            <a:chOff x="0" y="0"/>
            <a:chExt cx="11035186" cy="2252134"/>
          </a:xfrm>
        </p:grpSpPr>
        <p:grpSp>
          <p:nvGrpSpPr>
            <p:cNvPr name="Group 25" id="25"/>
            <p:cNvGrpSpPr/>
            <p:nvPr/>
          </p:nvGrpSpPr>
          <p:grpSpPr>
            <a:xfrm rot="0">
              <a:off x="0" y="159448"/>
              <a:ext cx="366059" cy="366059"/>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27" id="27"/>
              <p:cNvSpPr txBox="true"/>
              <p:nvPr/>
            </p:nvSpPr>
            <p:spPr>
              <a:xfrm>
                <a:off x="76200" y="19050"/>
                <a:ext cx="660400" cy="717550"/>
              </a:xfrm>
              <a:prstGeom prst="rect">
                <a:avLst/>
              </a:prstGeom>
            </p:spPr>
            <p:txBody>
              <a:bodyPr anchor="ctr" rtlCol="false" tIns="50800" lIns="50800" bIns="50800" rIns="50800"/>
              <a:lstStyle/>
              <a:p>
                <a:pPr algn="ctr">
                  <a:lnSpc>
                    <a:spcPts val="2366"/>
                  </a:lnSpc>
                </a:pPr>
              </a:p>
            </p:txBody>
          </p:sp>
        </p:grpSp>
        <p:sp>
          <p:nvSpPr>
            <p:cNvPr name="TextBox 28" id="28"/>
            <p:cNvSpPr txBox="true"/>
            <p:nvPr/>
          </p:nvSpPr>
          <p:spPr>
            <a:xfrm rot="0">
              <a:off x="707432" y="-47625"/>
              <a:ext cx="10327754" cy="2299759"/>
            </a:xfrm>
            <a:prstGeom prst="rect">
              <a:avLst/>
            </a:prstGeom>
          </p:spPr>
          <p:txBody>
            <a:bodyPr anchor="t" rtlCol="false" tIns="0" lIns="0" bIns="0" rIns="0">
              <a:spAutoFit/>
            </a:bodyPr>
            <a:lstStyle/>
            <a:p>
              <a:pPr algn="l">
                <a:lnSpc>
                  <a:spcPts val="3499"/>
                </a:lnSpc>
              </a:pPr>
              <a:r>
                <a:rPr lang="en-US" sz="2499">
                  <a:solidFill>
                    <a:srgbClr val="222222"/>
                  </a:solidFill>
                  <a:latin typeface="Glacial Indifference"/>
                  <a:ea typeface="Glacial Indifference"/>
                  <a:cs typeface="Glacial Indifference"/>
                  <a:sym typeface="Glacial Indifference"/>
                </a:rPr>
                <a:t>Individual test items assess different complexity levels and therefore are not designed to be averaged. </a:t>
              </a:r>
              <a:r>
                <a:rPr lang="en-US" sz="2499" i="true">
                  <a:solidFill>
                    <a:srgbClr val="222222"/>
                  </a:solidFill>
                  <a:latin typeface="Glacial Indifference Italics"/>
                  <a:ea typeface="Glacial Indifference Italics"/>
                  <a:cs typeface="Glacial Indifference Italics"/>
                  <a:sym typeface="Glacial Indifference Italics"/>
                </a:rPr>
                <a:t>Refer to Assessment Specifications documents for more information.</a:t>
              </a:r>
            </a:p>
          </p:txBody>
        </p:sp>
      </p:grpSp>
      <p:grpSp>
        <p:nvGrpSpPr>
          <p:cNvPr name="Group 29" id="29"/>
          <p:cNvGrpSpPr/>
          <p:nvPr/>
        </p:nvGrpSpPr>
        <p:grpSpPr>
          <a:xfrm rot="0">
            <a:off x="1131659" y="4291167"/>
            <a:ext cx="8276389" cy="848360"/>
            <a:chOff x="0" y="0"/>
            <a:chExt cx="11035186" cy="1131147"/>
          </a:xfrm>
        </p:grpSpPr>
        <p:grpSp>
          <p:nvGrpSpPr>
            <p:cNvPr name="Group 30" id="30"/>
            <p:cNvGrpSpPr/>
            <p:nvPr/>
          </p:nvGrpSpPr>
          <p:grpSpPr>
            <a:xfrm rot="0">
              <a:off x="0" y="159448"/>
              <a:ext cx="366059" cy="366059"/>
              <a:chOff x="0" y="0"/>
              <a:chExt cx="812800" cy="812800"/>
            </a:xfrm>
          </p:grpSpPr>
          <p:sp>
            <p:nvSpPr>
              <p:cNvPr name="Freeform 31" id="3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32" id="32"/>
              <p:cNvSpPr txBox="true"/>
              <p:nvPr/>
            </p:nvSpPr>
            <p:spPr>
              <a:xfrm>
                <a:off x="76200" y="19050"/>
                <a:ext cx="660400" cy="717550"/>
              </a:xfrm>
              <a:prstGeom prst="rect">
                <a:avLst/>
              </a:prstGeom>
            </p:spPr>
            <p:txBody>
              <a:bodyPr anchor="ctr" rtlCol="false" tIns="50800" lIns="50800" bIns="50800" rIns="50800"/>
              <a:lstStyle/>
              <a:p>
                <a:pPr algn="ctr">
                  <a:lnSpc>
                    <a:spcPts val="2366"/>
                  </a:lnSpc>
                </a:pPr>
              </a:p>
            </p:txBody>
          </p:sp>
        </p:grpSp>
        <p:sp>
          <p:nvSpPr>
            <p:cNvPr name="TextBox 33" id="33"/>
            <p:cNvSpPr txBox="true"/>
            <p:nvPr/>
          </p:nvSpPr>
          <p:spPr>
            <a:xfrm rot="0">
              <a:off x="707432" y="-57150"/>
              <a:ext cx="10327754" cy="1188297"/>
            </a:xfrm>
            <a:prstGeom prst="rect">
              <a:avLst/>
            </a:prstGeom>
          </p:spPr>
          <p:txBody>
            <a:bodyPr anchor="t" rtlCol="false" tIns="0" lIns="0" bIns="0" rIns="0">
              <a:spAutoFit/>
            </a:bodyPr>
            <a:lstStyle/>
            <a:p>
              <a:pPr algn="l">
                <a:lnSpc>
                  <a:spcPts val="3639"/>
                </a:lnSpc>
              </a:pPr>
              <a:r>
                <a:rPr lang="en-US" sz="2599">
                  <a:solidFill>
                    <a:srgbClr val="222222"/>
                  </a:solidFill>
                  <a:latin typeface="Glacial Indifference"/>
                  <a:ea typeface="Glacial Indifference"/>
                  <a:cs typeface="Glacial Indifference"/>
                  <a:sym typeface="Glacial Indifference"/>
                </a:rPr>
                <a:t>Score reports should be considered alongside other information. </a:t>
              </a:r>
            </a:p>
          </p:txBody>
        </p:sp>
      </p:grpSp>
    </p:spTree>
  </p:cSld>
  <p:clrMapOvr>
    <a:masterClrMapping/>
  </p:clrMapOvr>
</p:sld>
</file>

<file path=ppt/slides/slide1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TEN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137</a:t>
            </a:r>
          </a:p>
        </p:txBody>
      </p:sp>
      <p:sp>
        <p:nvSpPr>
          <p:cNvPr name="TextBox 17" id="17"/>
          <p:cNvSpPr txBox="true"/>
          <p:nvPr/>
        </p:nvSpPr>
        <p:spPr>
          <a:xfrm rot="0">
            <a:off x="658372" y="1033024"/>
            <a:ext cx="8363708" cy="5359400"/>
          </a:xfrm>
          <a:prstGeom prst="rect">
            <a:avLst/>
          </a:prstGeom>
        </p:spPr>
        <p:txBody>
          <a:bodyPr anchor="t" rtlCol="false" tIns="0" lIns="0" bIns="0" rIns="0">
            <a:spAutoFit/>
          </a:bodyPr>
          <a:lstStyle/>
          <a:p>
            <a:pPr algn="l" marL="539749" indent="-269875" lvl="1">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5" tooltip="https://educator-testlet.kiteaai.org/AART/logIn.htm"/>
              </a:rPr>
              <a:t>Kite Educator Portal</a:t>
            </a:r>
            <a:r>
              <a:rPr lang="en-US" sz="2499">
                <a:solidFill>
                  <a:srgbClr val="253439"/>
                </a:solidFill>
                <a:latin typeface="Glacial Indifference"/>
                <a:ea typeface="Glacial Indifference"/>
                <a:cs typeface="Glacial Indifference"/>
                <a:sym typeface="Glacial Indifference"/>
              </a:rPr>
              <a:t> (unique MT login)</a:t>
            </a:r>
          </a:p>
          <a:p>
            <a:pPr algn="l">
              <a:lnSpc>
                <a:spcPts val="2499"/>
              </a:lnSpc>
            </a:pPr>
          </a:p>
          <a:p>
            <a:pPr algn="l" marL="539749" indent="-269875" lvl="1">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6" tooltip="https://files.kiteaai.org/documentation/testlets/MT/Testlet_Kite_Educator_Portal_Manual_MAST.pdf"/>
              </a:rPr>
              <a:t>Kite Educator Portal Manual</a:t>
            </a:r>
          </a:p>
          <a:p>
            <a:pPr algn="l">
              <a:lnSpc>
                <a:spcPts val="2499"/>
              </a:lnSpc>
            </a:pPr>
          </a:p>
          <a:p>
            <a:pPr algn="l" marL="539749" indent="-269875" lvl="1">
              <a:lnSpc>
                <a:spcPts val="2499"/>
              </a:lnSpc>
              <a:buFont typeface="Arial"/>
              <a:buChar char="•"/>
            </a:pPr>
            <a:r>
              <a:rPr lang="en-US" sz="2499">
                <a:solidFill>
                  <a:srgbClr val="253439"/>
                </a:solidFill>
                <a:latin typeface="Glacial Indifference"/>
                <a:ea typeface="Glacial Indifference"/>
                <a:cs typeface="Glacial Indifference"/>
                <a:sym typeface="Glacial Indifference"/>
              </a:rPr>
              <a:t>Score Report Informational Videos</a:t>
            </a:r>
          </a:p>
          <a:p>
            <a:pPr algn="l" marL="1079499" indent="-359833" lvl="2">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7" tooltip="https://opi.mt.gov/Portals/182/Page%20Files/MAST/2024-2025%20Assets/Educator%20Resources/Student%20Testlet%20Video%20Overview.mp4?ver=2024-10-18-121901-783"/>
              </a:rPr>
              <a:t>Student-Level</a:t>
            </a:r>
          </a:p>
          <a:p>
            <a:pPr algn="l" marL="1079499" indent="-359833" lvl="2">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8" tooltip="https://opi.mt.gov/Portals/182/Page%20Files/MAST/2024-2025%20Assets/Educator%20Resources/Classroom%20Testlet%20Video%20Overview.mp4?ver=2024-10-18-124301-503"/>
              </a:rPr>
              <a:t>Classroom-Level</a:t>
            </a:r>
          </a:p>
          <a:p>
            <a:pPr algn="l">
              <a:lnSpc>
                <a:spcPts val="2499"/>
              </a:lnSpc>
            </a:pPr>
          </a:p>
          <a:p>
            <a:pPr algn="l" marL="539749" indent="-269875" lvl="1">
              <a:lnSpc>
                <a:spcPts val="2499"/>
              </a:lnSpc>
              <a:buFont typeface="Arial"/>
              <a:buChar char="•"/>
            </a:pPr>
            <a:r>
              <a:rPr lang="en-US" sz="2499">
                <a:solidFill>
                  <a:srgbClr val="253439"/>
                </a:solidFill>
                <a:latin typeface="Glacial Indifference"/>
                <a:ea typeface="Glacial Indifference"/>
                <a:cs typeface="Glacial Indifference"/>
                <a:sym typeface="Glacial Indifference"/>
              </a:rPr>
              <a:t>Score Report Interpretive Guides</a:t>
            </a:r>
          </a:p>
          <a:p>
            <a:pPr algn="l" marL="1079499" indent="-359833" lvl="2">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9" tooltip="https://opi.mt.gov/LinkClick.aspx?fileticket=2uvHF8t0kSc%3d&amp;portalid=182"/>
              </a:rPr>
              <a:t>Student-Level</a:t>
            </a:r>
          </a:p>
          <a:p>
            <a:pPr algn="l" marL="1079499" indent="-359833" lvl="2">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10" tooltip="https://opi.mt.gov/LinkClick.aspx?fileticket=Gv_hCF9FKz4%3d&amp;portalid=182"/>
              </a:rPr>
              <a:t>Classroom-Level</a:t>
            </a:r>
          </a:p>
          <a:p>
            <a:pPr algn="l" marL="1079499" indent="-359833" lvl="2">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11" tooltip="https://opi.mt.gov/LinkClick.aspx?fileticket=KpOSnZ4A5ag%3d&amp;portalid=182"/>
              </a:rPr>
              <a:t>School-Level</a:t>
            </a:r>
          </a:p>
          <a:p>
            <a:pPr algn="l" marL="1079499" indent="-359833" lvl="2">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12" tooltip="https://opi.mt.gov/LinkClick.aspx?fileticket=lqU4YGVZr20%3d&amp;portalid=182"/>
              </a:rPr>
              <a:t>District-Level</a:t>
            </a:r>
          </a:p>
          <a:p>
            <a:pPr algn="l" marL="1079499" indent="-359833" lvl="2">
              <a:lnSpc>
                <a:spcPts val="2499"/>
              </a:lnSpc>
              <a:buFont typeface="Arial"/>
              <a:buChar char="⚬"/>
            </a:pPr>
            <a:r>
              <a:rPr lang="en-US" sz="2499">
                <a:solidFill>
                  <a:srgbClr val="253439"/>
                </a:solidFill>
                <a:latin typeface="Glacial Indifference"/>
                <a:ea typeface="Glacial Indifference"/>
                <a:cs typeface="Glacial Indifference"/>
                <a:sym typeface="Glacial Indifference"/>
              </a:rPr>
              <a:t>Summative Report Guides </a:t>
            </a:r>
            <a:r>
              <a:rPr lang="en-US" sz="2499" i="true">
                <a:solidFill>
                  <a:srgbClr val="253439"/>
                </a:solidFill>
                <a:latin typeface="Glacial Indifference Italics"/>
                <a:ea typeface="Glacial Indifference Italics"/>
                <a:cs typeface="Glacial Indifference Italics"/>
                <a:sym typeface="Glacial Indifference Italics"/>
              </a:rPr>
              <a:t>available October 2025</a:t>
            </a:r>
          </a:p>
          <a:p>
            <a:pPr algn="l">
              <a:lnSpc>
                <a:spcPts val="2499"/>
              </a:lnSpc>
            </a:pPr>
          </a:p>
          <a:p>
            <a:pPr algn="l" marL="539749" indent="-269875" lvl="1">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13" tooltip="https://youtu.be/N10JlRskHCY"/>
              </a:rPr>
              <a:t>Accessing &amp; Utilizing MAST Score Reports Focused Support Video</a:t>
            </a: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4" tooltip="https://newmeridiancorp.org/montana-aligned-to-standards-through-year-program-portal/"/>
              </a:rPr>
              <a:t>MAST Portal</a:t>
            </a:r>
          </a:p>
        </p:txBody>
      </p:sp>
    </p:spTree>
  </p:cSld>
  <p:clrMapOvr>
    <a:masterClrMapping/>
  </p:clrMapOvr>
</p:sld>
</file>

<file path=ppt/slides/slide1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464180"/>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313061" y="2786380"/>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138</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2868672" y="3832465"/>
            <a:ext cx="6803108" cy="1395730"/>
          </a:xfrm>
          <a:prstGeom prst="rect">
            <a:avLst/>
          </a:prstGeom>
        </p:spPr>
        <p:txBody>
          <a:bodyPr anchor="t" rtlCol="false" tIns="0" lIns="0" bIns="0" rIns="0">
            <a:spAutoFit/>
          </a:bodyPr>
          <a:lstStyle/>
          <a:p>
            <a:pPr algn="r">
              <a:lnSpc>
                <a:spcPts val="4900"/>
              </a:lnSpc>
            </a:pPr>
            <a:r>
              <a:rPr lang="en-US" sz="4900">
                <a:solidFill>
                  <a:srgbClr val="FFFFFF"/>
                </a:solidFill>
                <a:latin typeface="Glacial Indifference"/>
                <a:ea typeface="Glacial Indifference"/>
                <a:cs typeface="Glacial Indifference"/>
                <a:sym typeface="Glacial Indifference"/>
              </a:rPr>
              <a:t>MODULE ELEVEN:</a:t>
            </a:r>
          </a:p>
          <a:p>
            <a:pPr algn="r">
              <a:lnSpc>
                <a:spcPts val="3000"/>
              </a:lnSpc>
            </a:pPr>
            <a:r>
              <a:rPr lang="en-US" sz="3000">
                <a:solidFill>
                  <a:srgbClr val="FFFFFF"/>
                </a:solidFill>
                <a:latin typeface="Glacial Indifference"/>
                <a:ea typeface="Glacial Indifference"/>
                <a:cs typeface="Glacial Indifference"/>
                <a:sym typeface="Glacial Indifference"/>
              </a:rPr>
              <a:t>SHARING </a:t>
            </a:r>
            <a:r>
              <a:rPr lang="en-US" sz="3000">
                <a:solidFill>
                  <a:srgbClr val="FFFFFF"/>
                </a:solidFill>
                <a:latin typeface="Glacial Indifference"/>
                <a:ea typeface="Glacial Indifference"/>
                <a:cs typeface="Glacial Indifference"/>
                <a:sym typeface="Glacial Indifference"/>
              </a:rPr>
              <a:t>SCORE REPORTS WITH FAMILIES</a:t>
            </a:r>
          </a:p>
        </p:txBody>
      </p:sp>
    </p:spTree>
  </p:cSld>
  <p:clrMapOvr>
    <a:masterClrMapping/>
  </p:clrMapOvr>
</p:sld>
</file>

<file path=ppt/slides/slide1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139</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sz="2294" b="true">
                <a:solidFill>
                  <a:srgbClr val="222222"/>
                </a:solidFill>
                <a:latin typeface="Roboto Condensed Bold"/>
                <a:ea typeface="Roboto Condensed Bold"/>
                <a:cs typeface="Roboto Condensed Bold"/>
                <a:sym typeface="Roboto Condensed Bold"/>
              </a:rPr>
              <a:t>Parents/</a:t>
            </a:r>
          </a:p>
          <a:p>
            <a:pPr algn="ctr">
              <a:lnSpc>
                <a:spcPts val="2294"/>
              </a:lnSpc>
            </a:pPr>
            <a:r>
              <a:rPr lang="en-US" b="true" sz="2294">
                <a:solidFill>
                  <a:srgbClr val="222222"/>
                </a:solidFill>
                <a:latin typeface="Roboto Condensed Bold"/>
                <a:ea typeface="Roboto Condensed Bold"/>
                <a:cs typeface="Roboto Condensed Bold"/>
                <a:sym typeface="Roboto Condensed Bold"/>
              </a:rPr>
              <a:t>Guardians</a:t>
            </a:r>
          </a:p>
        </p:txBody>
      </p:sp>
      <p:sp>
        <p:nvSpPr>
          <p:cNvPr name="TextBox 19" id="19"/>
          <p:cNvSpPr txBox="true"/>
          <p:nvPr/>
        </p:nvSpPr>
        <p:spPr>
          <a:xfrm rot="0">
            <a:off x="411681" y="3971894"/>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Student Portal</a:t>
            </a:r>
          </a:p>
        </p:txBody>
      </p:sp>
      <p:sp>
        <p:nvSpPr>
          <p:cNvPr name="TextBox 20" id="20"/>
          <p:cNvSpPr txBox="true"/>
          <p:nvPr/>
        </p:nvSpPr>
        <p:spPr>
          <a:xfrm rot="0">
            <a:off x="430963" y="2068248"/>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Educator Portal</a:t>
            </a:r>
          </a:p>
        </p:txBody>
      </p:sp>
      <p:sp>
        <p:nvSpPr>
          <p:cNvPr name="TextBox 21" id="21"/>
          <p:cNvSpPr txBox="true"/>
          <p:nvPr/>
        </p:nvSpPr>
        <p:spPr>
          <a:xfrm rot="0">
            <a:off x="1643963" y="5561262"/>
            <a:ext cx="4072947" cy="77476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Notify Families of Testing</a:t>
            </a:r>
          </a:p>
          <a:p>
            <a:pPr algn="l">
              <a:lnSpc>
                <a:spcPts val="2002"/>
              </a:lnSpc>
            </a:pPr>
          </a:p>
        </p:txBody>
      </p:sp>
      <p:grpSp>
        <p:nvGrpSpPr>
          <p:cNvPr name="Group 22" id="22"/>
          <p:cNvGrpSpPr/>
          <p:nvPr/>
        </p:nvGrpSpPr>
        <p:grpSpPr>
          <a:xfrm rot="0">
            <a:off x="1585592" y="1764474"/>
            <a:ext cx="8081519" cy="1551874"/>
            <a:chOff x="0" y="0"/>
            <a:chExt cx="10775358" cy="2069165"/>
          </a:xfrm>
        </p:grpSpPr>
        <p:sp>
          <p:nvSpPr>
            <p:cNvPr name="TextBox 23" id="23"/>
            <p:cNvSpPr txBox="true"/>
            <p:nvPr/>
          </p:nvSpPr>
          <p:spPr>
            <a:xfrm rot="0">
              <a:off x="0" y="19050"/>
              <a:ext cx="6049611" cy="2050115"/>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Before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Train &amp; Prepare Staff</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User Management</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Roster Students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Enter PNPs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p:txBody>
        </p:sp>
        <p:sp>
          <p:nvSpPr>
            <p:cNvPr name="TextBox 24" id="24"/>
            <p:cNvSpPr txBox="true"/>
            <p:nvPr/>
          </p:nvSpPr>
          <p:spPr>
            <a:xfrm rot="0">
              <a:off x="5642162" y="19050"/>
              <a:ext cx="5133197" cy="2035771"/>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During/After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Administer Testlets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Monitor Completion</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Make-Up Testing</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Access &amp; Sharing Score Reports </a:t>
              </a:r>
            </a:p>
          </p:txBody>
        </p:sp>
      </p:grpSp>
      <p:sp>
        <p:nvSpPr>
          <p:cNvPr name="TextBox 25" id="25"/>
          <p:cNvSpPr txBox="true"/>
          <p:nvPr/>
        </p:nvSpPr>
        <p:spPr>
          <a:xfrm rot="0">
            <a:off x="1610923" y="3761772"/>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Prepare Student Testing Devices</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Student Practice Test</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6"/>
            <a:stretch>
              <a:fillRect l="0" t="0" r="0" b="0"/>
            </a:stretch>
          </a:blipFill>
        </p:spPr>
      </p:sp>
      <p:sp>
        <p:nvSpPr>
          <p:cNvPr name="TextBox 27" id="27"/>
          <p:cNvSpPr txBox="true"/>
          <p:nvPr/>
        </p:nvSpPr>
        <p:spPr>
          <a:xfrm rot="0">
            <a:off x="5300307" y="5561262"/>
            <a:ext cx="4072947" cy="102241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After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Provide guidance to parents/guardians on score report access &amp; interpretation</a:t>
            </a:r>
          </a:p>
        </p:txBody>
      </p:sp>
      <p:sp>
        <p:nvSpPr>
          <p:cNvPr name="Freeform 28" id="28">
            <a:extLst>
              <a:ext uri="{C183D7F6-B498-43B3-948B-1728B52AA6E4}">
                <adec:decorative xmlns:adec="http://schemas.microsoft.com/office/drawing/2017/decorative" val="1"/>
              </a:ext>
            </a:extLst>
          </p:cNvPr>
          <p:cNvSpPr/>
          <p:nvPr/>
        </p:nvSpPr>
        <p:spPr>
          <a:xfrm flipH="false" flipV="false" rot="0">
            <a:off x="5769301" y="5782584"/>
            <a:ext cx="3424929" cy="900469"/>
          </a:xfrm>
          <a:custGeom>
            <a:avLst/>
            <a:gdLst/>
            <a:ahLst/>
            <a:cxnLst/>
            <a:rect r="r" b="b" t="t" l="l"/>
            <a:pathLst>
              <a:path h="900469" w="3424929">
                <a:moveTo>
                  <a:pt x="0" y="0"/>
                </a:moveTo>
                <a:lnTo>
                  <a:pt x="3424929" y="0"/>
                </a:lnTo>
                <a:lnTo>
                  <a:pt x="3424929" y="900469"/>
                </a:lnTo>
                <a:lnTo>
                  <a:pt x="0" y="900469"/>
                </a:lnTo>
                <a:lnTo>
                  <a:pt x="0" y="0"/>
                </a:lnTo>
                <a:close/>
              </a:path>
            </a:pathLst>
          </a:custGeom>
          <a:blipFill>
            <a:blip r:embed="rId7"/>
            <a:stretch>
              <a:fillRect l="-54210" t="-86753" r="-73152" b="-15387"/>
            </a:stretch>
          </a:blipFill>
          <a:ln w="28575" cap="sq">
            <a:solidFill>
              <a:srgbClr val="C12A2F"/>
            </a:solidFill>
            <a:prstDash val="solid"/>
            <a:miter/>
          </a:ln>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3090187" cy="721883"/>
            <a:chOff x="0" y="0"/>
            <a:chExt cx="1144514"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144514" cy="267364"/>
            </a:xfrm>
            <a:custGeom>
              <a:avLst/>
              <a:gdLst/>
              <a:ahLst/>
              <a:cxnLst/>
              <a:rect r="r" b="b" t="t" l="l"/>
              <a:pathLst>
                <a:path h="267364" w="1144514">
                  <a:moveTo>
                    <a:pt x="0" y="0"/>
                  </a:moveTo>
                  <a:lnTo>
                    <a:pt x="1144514" y="0"/>
                  </a:lnTo>
                  <a:lnTo>
                    <a:pt x="1144514" y="267364"/>
                  </a:lnTo>
                  <a:lnTo>
                    <a:pt x="0" y="267364"/>
                  </a:lnTo>
                  <a:close/>
                </a:path>
              </a:pathLst>
            </a:custGeom>
            <a:solidFill>
              <a:srgbClr val="253439"/>
            </a:solidFill>
          </p:spPr>
        </p:sp>
        <p:sp>
          <p:nvSpPr>
            <p:cNvPr name="TextBox 10" id="10"/>
            <p:cNvSpPr txBox="true"/>
            <p:nvPr/>
          </p:nvSpPr>
          <p:spPr>
            <a:xfrm>
              <a:off x="0" y="-28575"/>
              <a:ext cx="1144514"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MAST Portal webpage">
            <a:hlinkClick r:id="rId6" tooltip="https://newmeridiancorp.org/montana-aligned-to-standards-through-year-program-portal/"/>
          </p:cNvPr>
          <p:cNvSpPr/>
          <p:nvPr/>
        </p:nvSpPr>
        <p:spPr>
          <a:xfrm flipH="false" flipV="false" rot="0">
            <a:off x="1060499" y="1291303"/>
            <a:ext cx="5027939" cy="5787556"/>
          </a:xfrm>
          <a:custGeom>
            <a:avLst/>
            <a:gdLst/>
            <a:ahLst/>
            <a:cxnLst/>
            <a:rect r="r" b="b" t="t" l="l"/>
            <a:pathLst>
              <a:path h="5787556" w="5027939">
                <a:moveTo>
                  <a:pt x="0" y="0"/>
                </a:moveTo>
                <a:lnTo>
                  <a:pt x="5027939" y="0"/>
                </a:lnTo>
                <a:lnTo>
                  <a:pt x="5027939" y="5787556"/>
                </a:lnTo>
                <a:lnTo>
                  <a:pt x="0" y="5787556"/>
                </a:lnTo>
                <a:lnTo>
                  <a:pt x="0" y="0"/>
                </a:lnTo>
                <a:close/>
              </a:path>
            </a:pathLst>
          </a:custGeom>
          <a:blipFill>
            <a:blip r:embed="rId5"/>
            <a:stretch>
              <a:fillRect l="0" t="0" r="0" b="0"/>
            </a:stretch>
          </a:blipFill>
        </p:spPr>
      </p:sp>
      <p:sp>
        <p:nvSpPr>
          <p:cNvPr name="Freeform 16" id="16">
            <a:extLst>
              <a:ext uri="{C183D7F6-B498-43B3-948B-1728B52AA6E4}">
                <adec:decorative xmlns:adec="http://schemas.microsoft.com/office/drawing/2017/decorative" val="1"/>
              </a:ext>
            </a:extLst>
          </p:cNvPr>
          <p:cNvSpPr/>
          <p:nvPr/>
        </p:nvSpPr>
        <p:spPr>
          <a:xfrm flipH="false" flipV="false" rot="0">
            <a:off x="6893632" y="462235"/>
            <a:ext cx="1496469" cy="1658137"/>
          </a:xfrm>
          <a:custGeom>
            <a:avLst/>
            <a:gdLst/>
            <a:ahLst/>
            <a:cxnLst/>
            <a:rect r="r" b="b" t="t" l="l"/>
            <a:pathLst>
              <a:path h="1658137" w="1496469">
                <a:moveTo>
                  <a:pt x="0" y="0"/>
                </a:moveTo>
                <a:lnTo>
                  <a:pt x="1496468" y="0"/>
                </a:lnTo>
                <a:lnTo>
                  <a:pt x="1496468" y="1658137"/>
                </a:lnTo>
                <a:lnTo>
                  <a:pt x="0" y="165813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7" id="17"/>
          <p:cNvSpPr txBox="true"/>
          <p:nvPr/>
        </p:nvSpPr>
        <p:spPr>
          <a:xfrm rot="0">
            <a:off x="167300" y="253613"/>
            <a:ext cx="298136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PORTAL</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a:t>
            </a:r>
          </a:p>
        </p:txBody>
      </p:sp>
      <p:sp>
        <p:nvSpPr>
          <p:cNvPr name="TextBox 19" id="19"/>
          <p:cNvSpPr txBox="true"/>
          <p:nvPr/>
        </p:nvSpPr>
        <p:spPr>
          <a:xfrm rot="0">
            <a:off x="6088438" y="2669097"/>
            <a:ext cx="3372317" cy="2277984"/>
          </a:xfrm>
          <a:prstGeom prst="rect">
            <a:avLst/>
          </a:prstGeom>
        </p:spPr>
        <p:txBody>
          <a:bodyPr anchor="t" rtlCol="false" tIns="0" lIns="0" bIns="0" rIns="0">
            <a:spAutoFit/>
          </a:bodyPr>
          <a:lstStyle/>
          <a:p>
            <a:pPr algn="ctr">
              <a:lnSpc>
                <a:spcPts val="3066"/>
              </a:lnSpc>
            </a:pPr>
            <a:r>
              <a:rPr lang="en-US" sz="2190">
                <a:solidFill>
                  <a:srgbClr val="000000"/>
                </a:solidFill>
                <a:latin typeface="Glacial Indifference"/>
                <a:ea typeface="Glacial Indifference"/>
                <a:cs typeface="Glacial Indifference"/>
                <a:sym typeface="Glacial Indifference"/>
              </a:rPr>
              <a:t>Houses all available MAST resources, announcements, training schedule &amp; recordings</a:t>
            </a:r>
          </a:p>
          <a:p>
            <a:pPr algn="ctr">
              <a:lnSpc>
                <a:spcPts val="3066"/>
              </a:lnSpc>
            </a:pPr>
          </a:p>
          <a:p>
            <a:pPr algn="ctr">
              <a:lnSpc>
                <a:spcPts val="3066"/>
              </a:lnSpc>
              <a:spcBef>
                <a:spcPct val="0"/>
              </a:spcBef>
            </a:pPr>
            <a:r>
              <a:rPr lang="en-US" sz="2190">
                <a:solidFill>
                  <a:srgbClr val="000000"/>
                </a:solidFill>
                <a:latin typeface="Glacial Indifference"/>
                <a:ea typeface="Glacial Indifference"/>
                <a:cs typeface="Glacial Indifference"/>
                <a:sym typeface="Glacial Indifference"/>
              </a:rPr>
              <a:t>Open access  </a:t>
            </a:r>
          </a:p>
        </p:txBody>
      </p:sp>
    </p:spTree>
  </p:cSld>
  <p:clrMapOvr>
    <a:masterClrMapping/>
  </p:clrMapOvr>
</p:sld>
</file>

<file path=ppt/slides/slide1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55818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grpSp>
        <p:nvGrpSpPr>
          <p:cNvPr name="Group 16" id="16"/>
          <p:cNvGrpSpPr/>
          <p:nvPr/>
        </p:nvGrpSpPr>
        <p:grpSpPr>
          <a:xfrm rot="0">
            <a:off x="830522" y="1079091"/>
            <a:ext cx="8363708" cy="5868843"/>
            <a:chOff x="0" y="0"/>
            <a:chExt cx="11151611" cy="7825124"/>
          </a:xfrm>
        </p:grpSpPr>
        <p:sp>
          <p:nvSpPr>
            <p:cNvPr name="TextBox 17" id="17"/>
            <p:cNvSpPr txBox="true"/>
            <p:nvPr/>
          </p:nvSpPr>
          <p:spPr>
            <a:xfrm rot="0">
              <a:off x="617857" y="759733"/>
              <a:ext cx="9915896" cy="7065391"/>
            </a:xfrm>
            <a:prstGeom prst="rect">
              <a:avLst/>
            </a:prstGeom>
          </p:spPr>
          <p:txBody>
            <a:bodyPr anchor="t" rtlCol="false" tIns="0" lIns="0" bIns="0" rIns="0">
              <a:spAutoFit/>
            </a:bodyPr>
            <a:lstStyle/>
            <a:p>
              <a:pPr algn="l" marL="474979" indent="-237490" lvl="1">
                <a:lnSpc>
                  <a:spcPts val="3233"/>
                </a:lnSpc>
                <a:buFont typeface="Arial"/>
                <a:buChar char="•"/>
              </a:pPr>
              <a:r>
                <a:rPr lang="en-US" b="true" sz="2199">
                  <a:solidFill>
                    <a:srgbClr val="000000"/>
                  </a:solidFill>
                  <a:latin typeface="Glacial Indifference Bold"/>
                  <a:ea typeface="Glacial Indifference Bold"/>
                  <a:cs typeface="Glacial Indifference Bold"/>
                  <a:sym typeface="Glacial Indifference Bold"/>
                </a:rPr>
                <a:t>Federal Requirement</a:t>
              </a:r>
              <a:r>
                <a:rPr lang="en-US" sz="2199">
                  <a:solidFill>
                    <a:srgbClr val="000000"/>
                  </a:solidFill>
                  <a:latin typeface="Glacial Indifference"/>
                  <a:ea typeface="Glacial Indifference"/>
                  <a:cs typeface="Glacial Indifference"/>
                  <a:sym typeface="Glacial Indifference"/>
                </a:rPr>
                <a:t>: Provide timely individual student reports to parents, teachers, and principals and include the results on local report cards (</a:t>
              </a:r>
              <a:r>
                <a:rPr lang="en-US" sz="2199" u="sng">
                  <a:solidFill>
                    <a:srgbClr val="000000"/>
                  </a:solidFill>
                  <a:latin typeface="Glacial Indifference"/>
                  <a:ea typeface="Glacial Indifference"/>
                  <a:cs typeface="Glacial Indifference"/>
                  <a:sym typeface="Glacial Indifference"/>
                  <a:hlinkClick r:id="rId5" tooltip="http://legcounsel.house.gov/Comps/Elementary%20And%20Secondary%20Education%20Act%20Of%201965.pdf"/>
                </a:rPr>
                <a:t>ESSA Section 1111</a:t>
              </a:r>
              <a:r>
                <a:rPr lang="en-US" sz="2199">
                  <a:solidFill>
                    <a:srgbClr val="000000"/>
                  </a:solidFill>
                  <a:latin typeface="Glacial Indifference"/>
                  <a:ea typeface="Glacial Indifference"/>
                  <a:cs typeface="Glacial Indifference"/>
                  <a:sym typeface="Glacial Indifference"/>
                </a:rPr>
                <a:t>).</a:t>
              </a:r>
            </a:p>
            <a:p>
              <a:pPr algn="l" marL="474979" indent="-237490" lvl="1">
                <a:lnSpc>
                  <a:spcPts val="3233"/>
                </a:lnSpc>
                <a:buFont typeface="Arial"/>
                <a:buChar char="•"/>
              </a:pPr>
              <a:r>
                <a:rPr lang="en-US" b="true" sz="2199">
                  <a:solidFill>
                    <a:srgbClr val="000000"/>
                  </a:solidFill>
                  <a:latin typeface="Glacial Indifference Bold"/>
                  <a:ea typeface="Glacial Indifference Bold"/>
                  <a:cs typeface="Glacial Indifference Bold"/>
                  <a:sym typeface="Glacial Indifference Bold"/>
                </a:rPr>
                <a:t>State Requirement:</a:t>
              </a:r>
              <a:r>
                <a:rPr lang="en-US" sz="2199">
                  <a:solidFill>
                    <a:srgbClr val="000000"/>
                  </a:solidFill>
                  <a:latin typeface="Glacial Indifference"/>
                  <a:ea typeface="Glacial Indifference"/>
                  <a:cs typeface="Glacial Indifference"/>
                  <a:sym typeface="Glacial Indifference"/>
                </a:rPr>
                <a:t> statewide assessment public results must include a clear statement of the purpose, subject areas assessed, description of proficiency levels, and the percentage of students who participated in the assessments (</a:t>
              </a:r>
              <a:r>
                <a:rPr lang="en-US" sz="2199" u="sng">
                  <a:solidFill>
                    <a:srgbClr val="000000"/>
                  </a:solidFill>
                  <a:latin typeface="Glacial Indifference"/>
                  <a:ea typeface="Glacial Indifference"/>
                  <a:cs typeface="Glacial Indifference"/>
                  <a:sym typeface="Glacial Indifference"/>
                  <a:hlinkClick r:id="rId6" tooltip="https://rules.mt.gov/browse/collections/aec52c46-128e-4279-9068-8af5d5432d74/policies/94ca32e0-3376-445f-92f1-7636cc8525bd"/>
                </a:rPr>
                <a:t>ARM 10.56.105(2)</a:t>
              </a:r>
              <a:r>
                <a:rPr lang="en-US" sz="2199">
                  <a:solidFill>
                    <a:srgbClr val="000000"/>
                  </a:solidFill>
                  <a:latin typeface="Glacial Indifference"/>
                  <a:ea typeface="Glacial Indifference"/>
                  <a:cs typeface="Glacial Indifference"/>
                  <a:sym typeface="Glacial Indifference"/>
                </a:rPr>
                <a:t>) and (</a:t>
              </a:r>
              <a:r>
                <a:rPr lang="en-US" sz="2199" u="sng">
                  <a:solidFill>
                    <a:srgbClr val="000000"/>
                  </a:solidFill>
                  <a:latin typeface="Glacial Indifference"/>
                  <a:ea typeface="Glacial Indifference"/>
                  <a:cs typeface="Glacial Indifference"/>
                  <a:sym typeface="Glacial Indifference"/>
                  <a:hlinkClick r:id="rId7" tooltip="http://leg.mt.gov/bills/mca/title_0200/chapter_0070/part_0010/section_0040/0200-0070-0010-0040.html"/>
                </a:rPr>
                <a:t>§20-7-104, MCA</a:t>
              </a:r>
              <a:r>
                <a:rPr lang="en-US" sz="2199">
                  <a:solidFill>
                    <a:srgbClr val="000000"/>
                  </a:solidFill>
                  <a:latin typeface="Glacial Indifference"/>
                  <a:ea typeface="Glacial Indifference"/>
                  <a:cs typeface="Glacial Indifference"/>
                  <a:sym typeface="Glacial Indifference"/>
                </a:rPr>
                <a:t>). School districts must also place students’ summative through-year reports in the student’s cumulative file per </a:t>
              </a:r>
              <a:r>
                <a:rPr lang="en-US" sz="2199" u="sng">
                  <a:solidFill>
                    <a:srgbClr val="000000"/>
                  </a:solidFill>
                  <a:latin typeface="Glacial Indifference"/>
                  <a:ea typeface="Glacial Indifference"/>
                  <a:cs typeface="Glacial Indifference"/>
                  <a:sym typeface="Glacial Indifference"/>
                  <a:hlinkClick r:id="rId8" tooltip="https://rules.mt.gov/browse/collections/aec52c46-128e-4279-9068-8af5d5432d74/policies/71f81682-b3df-4253-b131-6fbdf357731e"/>
                </a:rPr>
                <a:t>ARM 10.55.909</a:t>
              </a:r>
              <a:r>
                <a:rPr lang="en-US" sz="2199">
                  <a:solidFill>
                    <a:srgbClr val="000000"/>
                  </a:solidFill>
                  <a:latin typeface="Glacial Indifference"/>
                  <a:ea typeface="Glacial Indifference"/>
                  <a:cs typeface="Glacial Indifference"/>
                  <a:sym typeface="Glacial Indifference"/>
                </a:rPr>
                <a:t>. </a:t>
              </a:r>
            </a:p>
            <a:p>
              <a:pPr algn="l" marL="474979" indent="-237490" lvl="1">
                <a:lnSpc>
                  <a:spcPts val="3233"/>
                </a:lnSpc>
                <a:buFont typeface="Arial"/>
                <a:buChar char="•"/>
              </a:pPr>
              <a:r>
                <a:rPr lang="en-US" sz="2199">
                  <a:solidFill>
                    <a:srgbClr val="000000"/>
                  </a:solidFill>
                  <a:latin typeface="Glacial Indifference"/>
                  <a:ea typeface="Glacial Indifference"/>
                  <a:cs typeface="Glacial Indifference"/>
                  <a:sym typeface="Glacial Indifference"/>
                </a:rPr>
                <a:t>Share individual</a:t>
              </a:r>
              <a:r>
                <a:rPr lang="en-US" b="true" sz="2199">
                  <a:solidFill>
                    <a:srgbClr val="000000"/>
                  </a:solidFill>
                  <a:latin typeface="Glacial Indifference Bold"/>
                  <a:ea typeface="Glacial Indifference Bold"/>
                  <a:cs typeface="Glacial Indifference Bold"/>
                  <a:sym typeface="Glacial Indifference Bold"/>
                </a:rPr>
                <a:t> student testlet </a:t>
              </a:r>
              <a:r>
                <a:rPr lang="en-US" sz="2199">
                  <a:solidFill>
                    <a:srgbClr val="000000"/>
                  </a:solidFill>
                  <a:latin typeface="Glacial Indifference"/>
                  <a:ea typeface="Glacial Indifference"/>
                  <a:cs typeface="Glacial Indifference"/>
                  <a:sym typeface="Glacial Indifference"/>
                </a:rPr>
                <a:t>and </a:t>
              </a:r>
              <a:r>
                <a:rPr lang="en-US" b="true" sz="2199">
                  <a:solidFill>
                    <a:srgbClr val="000000"/>
                  </a:solidFill>
                  <a:latin typeface="Glacial Indifference Bold"/>
                  <a:ea typeface="Glacial Indifference Bold"/>
                  <a:cs typeface="Glacial Indifference Bold"/>
                  <a:sym typeface="Glacial Indifference Bold"/>
                </a:rPr>
                <a:t>summative through-year score reports </a:t>
              </a:r>
              <a:r>
                <a:rPr lang="en-US" sz="2199">
                  <a:solidFill>
                    <a:srgbClr val="000000"/>
                  </a:solidFill>
                  <a:latin typeface="Glacial Indifference"/>
                  <a:ea typeface="Glacial Indifference"/>
                  <a:cs typeface="Glacial Indifference"/>
                  <a:sym typeface="Glacial Indifference"/>
                </a:rPr>
                <a:t>with parents/guardians</a:t>
              </a:r>
            </a:p>
          </p:txBody>
        </p:sp>
        <p:sp>
          <p:nvSpPr>
            <p:cNvPr name="TextBox 18" id="18"/>
            <p:cNvSpPr txBox="true"/>
            <p:nvPr/>
          </p:nvSpPr>
          <p:spPr>
            <a:xfrm rot="0">
              <a:off x="0" y="-66675"/>
              <a:ext cx="11151611" cy="729935"/>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Distribute Score Reports to Families</a:t>
              </a:r>
            </a:p>
          </p:txBody>
        </p:sp>
      </p:gr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140</a:t>
            </a:r>
          </a:p>
        </p:txBody>
      </p:sp>
    </p:spTree>
  </p:cSld>
  <p:clrMapOvr>
    <a:masterClrMapping/>
  </p:clrMapOvr>
</p:sld>
</file>

<file path=ppt/slides/slide1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97291" cy="916497"/>
            <a:chOff x="0" y="0"/>
            <a:chExt cx="2258256" cy="339443"/>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0" id="10"/>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5" id="15"/>
          <p:cNvGrpSpPr/>
          <p:nvPr/>
        </p:nvGrpSpPr>
        <p:grpSpPr>
          <a:xfrm rot="0">
            <a:off x="819074" y="1537324"/>
            <a:ext cx="8774998" cy="2856561"/>
            <a:chOff x="0" y="0"/>
            <a:chExt cx="11699997" cy="3808748"/>
          </a:xfrm>
        </p:grpSpPr>
        <p:sp>
          <p:nvSpPr>
            <p:cNvPr name="TextBox 16" id="16"/>
            <p:cNvSpPr txBox="true"/>
            <p:nvPr/>
          </p:nvSpPr>
          <p:spPr>
            <a:xfrm rot="0">
              <a:off x="0" y="-66675"/>
              <a:ext cx="11151611" cy="12929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Why do individual student score reports need to be distributed to families?</a:t>
              </a:r>
            </a:p>
          </p:txBody>
        </p:sp>
        <p:sp>
          <p:nvSpPr>
            <p:cNvPr name="TextBox 17" id="17"/>
            <p:cNvSpPr txBox="true"/>
            <p:nvPr/>
          </p:nvSpPr>
          <p:spPr>
            <a:xfrm rot="0">
              <a:off x="437089" y="1484643"/>
              <a:ext cx="11262908" cy="2324104"/>
            </a:xfrm>
            <a:prstGeom prst="rect">
              <a:avLst/>
            </a:prstGeom>
          </p:spPr>
          <p:txBody>
            <a:bodyPr anchor="t" rtlCol="false" tIns="0" lIns="0" bIns="0" rIns="0">
              <a:spAutoFit/>
            </a:bodyPr>
            <a:lstStyle/>
            <a:p>
              <a:pPr algn="l" marL="566773" indent="-283387" lvl="1">
                <a:lnSpc>
                  <a:spcPts val="2756"/>
                </a:lnSpc>
                <a:buFont typeface="Arial"/>
                <a:buChar char="•"/>
              </a:pPr>
              <a:r>
                <a:rPr lang="en-US" sz="2625">
                  <a:solidFill>
                    <a:srgbClr val="000000"/>
                  </a:solidFill>
                  <a:latin typeface="Glacial Indifference"/>
                  <a:ea typeface="Glacial Indifference"/>
                  <a:cs typeface="Glacial Indifference"/>
                  <a:sym typeface="Glacial Indifference"/>
                </a:rPr>
                <a:t>Sharing student score reports with parents/guardians helps support student learning and success in the classroom. It’s important to help parents and families understand data and encourage them to talk with their student about strengths and areas of growth.</a:t>
              </a:r>
            </a:p>
          </p:txBody>
        </p:sp>
      </p:grpSp>
      <p:sp>
        <p:nvSpPr>
          <p:cNvPr name="TextBox 18" id="18"/>
          <p:cNvSpPr txBox="true"/>
          <p:nvPr/>
        </p:nvSpPr>
        <p:spPr>
          <a:xfrm rot="0">
            <a:off x="367640" y="218666"/>
            <a:ext cx="5705903" cy="86042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DISTRIBUTE SCORE REPORTS TO FAMILIES OVERVIEW</a:t>
            </a:r>
          </a:p>
        </p:txBody>
      </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141</a:t>
            </a:r>
          </a:p>
        </p:txBody>
      </p:sp>
    </p:spTree>
  </p:cSld>
  <p:clrMapOvr>
    <a:masterClrMapping/>
  </p:clrMapOvr>
</p:sld>
</file>

<file path=ppt/slides/slide1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206521" y="2431694"/>
            <a:ext cx="8447181" cy="1483995"/>
          </a:xfrm>
          <a:prstGeom prst="rect">
            <a:avLst/>
          </a:prstGeom>
        </p:spPr>
        <p:txBody>
          <a:bodyPr anchor="t" rtlCol="false" tIns="0" lIns="0" bIns="0" rIns="0">
            <a:spAutoFit/>
          </a:bodyPr>
          <a:lstStyle/>
          <a:p>
            <a:pPr algn="l" marL="431801" indent="-215900" lvl="1">
              <a:lnSpc>
                <a:spcPts val="2940"/>
              </a:lnSpc>
              <a:buFont typeface="Arial"/>
              <a:buChar char="•"/>
            </a:pPr>
            <a:r>
              <a:rPr lang="en-US" sz="2000">
                <a:solidFill>
                  <a:srgbClr val="000000"/>
                </a:solidFill>
                <a:latin typeface="Glacial Indifference"/>
                <a:ea typeface="Glacial Indifference"/>
                <a:cs typeface="Glacial Indifference"/>
                <a:sym typeface="Glacial Indifference"/>
              </a:rPr>
              <a:t>Schools may notify parents through a variety of means of communication, such as a newsletter, e-mail, or by postal service as long as they are confident the communication will reach parents/guardians prior to testing &amp; in a timely manner.</a:t>
            </a:r>
          </a:p>
        </p:txBody>
      </p:sp>
      <p:sp>
        <p:nvSpPr>
          <p:cNvPr name="TextBox 13" id="13"/>
          <p:cNvSpPr txBox="true"/>
          <p:nvPr/>
        </p:nvSpPr>
        <p:spPr>
          <a:xfrm rot="0">
            <a:off x="865156" y="1894221"/>
            <a:ext cx="8363708" cy="491095"/>
          </a:xfrm>
          <a:prstGeom prst="rect">
            <a:avLst/>
          </a:prstGeom>
        </p:spPr>
        <p:txBody>
          <a:bodyPr anchor="t" rtlCol="false" tIns="0" lIns="0" bIns="0" rIns="0">
            <a:spAutoFit/>
          </a:bodyPr>
          <a:lstStyle/>
          <a:p>
            <a:pPr algn="l">
              <a:lnSpc>
                <a:spcPts val="3906"/>
              </a:lnSpc>
            </a:pPr>
            <a:r>
              <a:rPr lang="en-US" b="true" sz="2790" u="sng">
                <a:solidFill>
                  <a:srgbClr val="253439"/>
                </a:solidFill>
                <a:latin typeface="Glacial Indifference Bold"/>
                <a:ea typeface="Glacial Indifference Bold"/>
                <a:cs typeface="Glacial Indifference Bold"/>
                <a:sym typeface="Glacial Indifference Bold"/>
                <a:hlinkClick r:id="rId5" tooltip="https://opi.mt.gov/Portals/182/Page%20Files/Statewide%20Testing/Parents%20Corner/MAST_Parent_Score_Report_Letter.docx?ver=2024-10-16-083726-470"/>
              </a:rPr>
              <a:t>OPI MAST Parent Score Report Letter Template</a:t>
            </a:r>
          </a:p>
        </p:txBody>
      </p:sp>
      <p:sp>
        <p:nvSpPr>
          <p:cNvPr name="TextBox 14" id="1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142</a:t>
            </a:r>
          </a:p>
        </p:txBody>
      </p:sp>
      <p:grpSp>
        <p:nvGrpSpPr>
          <p:cNvPr name="Group 15" id="15"/>
          <p:cNvGrpSpPr/>
          <p:nvPr/>
        </p:nvGrpSpPr>
        <p:grpSpPr>
          <a:xfrm rot="0">
            <a:off x="167300" y="242239"/>
            <a:ext cx="6097291" cy="916497"/>
            <a:chOff x="0" y="0"/>
            <a:chExt cx="2258256" cy="339443"/>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7" id="17"/>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4341" y="465538"/>
            <a:ext cx="608368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DISTRIBUTE SCORE REPORTS TO FAMILIES</a:t>
            </a:r>
          </a:p>
        </p:txBody>
      </p:sp>
    </p:spTree>
  </p:cSld>
  <p:clrMapOvr>
    <a:masterClrMapping/>
  </p:clrMapOvr>
</p:sld>
</file>

<file path=ppt/slides/slide1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143</a:t>
            </a:r>
          </a:p>
        </p:txBody>
      </p:sp>
      <p:sp>
        <p:nvSpPr>
          <p:cNvPr name="Freeform 13" id="13">
            <a:extLst>
              <a:ext uri="{C183D7F6-B498-43B3-948B-1728B52AA6E4}">
                <adec:decorative xmlns:adec="http://schemas.microsoft.com/office/drawing/2017/decorative" val="1"/>
              </a:ext>
            </a:extLst>
          </p:cNvPr>
          <p:cNvSpPr/>
          <p:nvPr/>
        </p:nvSpPr>
        <p:spPr>
          <a:xfrm flipH="false" flipV="false" rot="0">
            <a:off x="610978" y="4964234"/>
            <a:ext cx="2001922" cy="1884309"/>
          </a:xfrm>
          <a:custGeom>
            <a:avLst/>
            <a:gdLst/>
            <a:ahLst/>
            <a:cxnLst/>
            <a:rect r="r" b="b" t="t" l="l"/>
            <a:pathLst>
              <a:path h="1884309" w="2001922">
                <a:moveTo>
                  <a:pt x="0" y="0"/>
                </a:moveTo>
                <a:lnTo>
                  <a:pt x="2001922" y="0"/>
                </a:lnTo>
                <a:lnTo>
                  <a:pt x="2001922" y="1884308"/>
                </a:lnTo>
                <a:lnTo>
                  <a:pt x="0" y="188430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2405328" y="5082971"/>
            <a:ext cx="6465591" cy="2101934"/>
          </a:xfrm>
          <a:prstGeom prst="rect">
            <a:avLst/>
          </a:prstGeom>
        </p:spPr>
        <p:txBody>
          <a:bodyPr anchor="t" rtlCol="false" tIns="0" lIns="0" bIns="0" rIns="0">
            <a:spAutoFit/>
          </a:bodyPr>
          <a:lstStyle/>
          <a:p>
            <a:pPr algn="l" marL="431090" indent="-215545" lvl="1">
              <a:lnSpc>
                <a:spcPts val="2795"/>
              </a:lnSpc>
              <a:buFont typeface="Arial"/>
              <a:buChar char="•"/>
            </a:pPr>
            <a:r>
              <a:rPr lang="en-US" sz="1996">
                <a:solidFill>
                  <a:srgbClr val="000000"/>
                </a:solidFill>
                <a:latin typeface="Arimo"/>
                <a:ea typeface="Arimo"/>
                <a:cs typeface="Arimo"/>
                <a:sym typeface="Arimo"/>
              </a:rPr>
              <a:t>Individual student </a:t>
            </a:r>
            <a:r>
              <a:rPr lang="en-US" b="true" sz="1996" i="true">
                <a:solidFill>
                  <a:srgbClr val="000000"/>
                </a:solidFill>
                <a:latin typeface="Arimo Bold Italics"/>
                <a:ea typeface="Arimo Bold Italics"/>
                <a:cs typeface="Arimo Bold Italics"/>
                <a:sym typeface="Arimo Bold Italics"/>
              </a:rPr>
              <a:t>testlet</a:t>
            </a:r>
            <a:r>
              <a:rPr lang="en-US" sz="1996">
                <a:solidFill>
                  <a:srgbClr val="000000"/>
                </a:solidFill>
                <a:latin typeface="Arimo"/>
                <a:ea typeface="Arimo"/>
                <a:cs typeface="Arimo"/>
                <a:sym typeface="Arimo"/>
              </a:rPr>
              <a:t> results should be shared with parents/guardians in a timely manner. </a:t>
            </a:r>
          </a:p>
          <a:p>
            <a:pPr algn="l" marL="431090" indent="-215545" lvl="1">
              <a:lnSpc>
                <a:spcPts val="2795"/>
              </a:lnSpc>
              <a:buFont typeface="Arial"/>
              <a:buChar char="•"/>
            </a:pPr>
            <a:r>
              <a:rPr lang="en-US" sz="1996">
                <a:solidFill>
                  <a:srgbClr val="000000"/>
                </a:solidFill>
                <a:latin typeface="Arimo"/>
                <a:ea typeface="Arimo"/>
                <a:cs typeface="Arimo"/>
                <a:sym typeface="Arimo"/>
              </a:rPr>
              <a:t>The individual student </a:t>
            </a:r>
            <a:r>
              <a:rPr lang="en-US" b="true" sz="1996" i="true">
                <a:solidFill>
                  <a:srgbClr val="000000"/>
                </a:solidFill>
                <a:latin typeface="Arimo Bold Italics"/>
                <a:ea typeface="Arimo Bold Italics"/>
                <a:cs typeface="Arimo Bold Italics"/>
                <a:sym typeface="Arimo Bold Italics"/>
              </a:rPr>
              <a:t>summative through-year </a:t>
            </a:r>
            <a:r>
              <a:rPr lang="en-US" sz="1996">
                <a:solidFill>
                  <a:srgbClr val="000000"/>
                </a:solidFill>
                <a:latin typeface="Arimo"/>
                <a:ea typeface="Arimo"/>
                <a:cs typeface="Arimo"/>
                <a:sym typeface="Arimo"/>
              </a:rPr>
              <a:t>report should be placed in student permanent files and shared with parents/guardians in a timely manner.</a:t>
            </a:r>
          </a:p>
        </p:txBody>
      </p:sp>
      <p:sp>
        <p:nvSpPr>
          <p:cNvPr name="TextBox 15" id="15"/>
          <p:cNvSpPr txBox="true"/>
          <p:nvPr/>
        </p:nvSpPr>
        <p:spPr>
          <a:xfrm rot="0">
            <a:off x="797166" y="2244928"/>
            <a:ext cx="8757634" cy="2938384"/>
          </a:xfrm>
          <a:prstGeom prst="rect">
            <a:avLst/>
          </a:prstGeom>
        </p:spPr>
        <p:txBody>
          <a:bodyPr anchor="t" rtlCol="false" tIns="0" lIns="0" bIns="0" rIns="0">
            <a:spAutoFit/>
          </a:bodyPr>
          <a:lstStyle/>
          <a:p>
            <a:pPr algn="l" marL="365000" indent="-182500" lvl="1">
              <a:lnSpc>
                <a:spcPts val="2366"/>
              </a:lnSpc>
              <a:spcBef>
                <a:spcPct val="0"/>
              </a:spcBef>
              <a:buAutoNum type="arabicPeriod" startAt="1"/>
            </a:pPr>
            <a:r>
              <a:rPr lang="en-US" b="true" sz="1690">
                <a:solidFill>
                  <a:srgbClr val="000000"/>
                </a:solidFill>
                <a:latin typeface="Glacial Indifference Bold"/>
                <a:ea typeface="Glacial Indifference Bold"/>
                <a:cs typeface="Glacial Indifference Bold"/>
                <a:sym typeface="Glacial Indifference Bold"/>
              </a:rPr>
              <a:t>Hard copy delivery:</a:t>
            </a:r>
            <a:r>
              <a:rPr lang="en-US" sz="1690">
                <a:solidFill>
                  <a:srgbClr val="000000"/>
                </a:solidFill>
                <a:latin typeface="Glacial Indifference"/>
                <a:ea typeface="Glacial Indifference"/>
                <a:cs typeface="Glacial Indifference"/>
                <a:sym typeface="Glacial Indifference"/>
              </a:rPr>
              <a:t> Printing and distributing to parents/guardians in a way that works best for your district (i.e. mailing, parent/teacher conferences, etc.). </a:t>
            </a:r>
          </a:p>
          <a:p>
            <a:pPr algn="l" marL="365000" indent="-182500" lvl="1">
              <a:lnSpc>
                <a:spcPts val="2366"/>
              </a:lnSpc>
              <a:spcBef>
                <a:spcPct val="0"/>
              </a:spcBef>
              <a:buAutoNum type="arabicPeriod" startAt="1"/>
            </a:pPr>
            <a:r>
              <a:rPr lang="en-US" b="true" sz="1690">
                <a:solidFill>
                  <a:srgbClr val="000000"/>
                </a:solidFill>
                <a:latin typeface="Glacial Indifference Bold"/>
                <a:ea typeface="Glacial Indifference Bold"/>
                <a:cs typeface="Glacial Indifference Bold"/>
                <a:sym typeface="Glacial Indifference Bold"/>
              </a:rPr>
              <a:t>The Kite Parent Portal:</a:t>
            </a:r>
            <a:r>
              <a:rPr lang="en-US" sz="1690">
                <a:solidFill>
                  <a:srgbClr val="000000"/>
                </a:solidFill>
                <a:latin typeface="Glacial Indifference"/>
                <a:ea typeface="Glacial Indifference"/>
                <a:cs typeface="Glacial Indifference"/>
                <a:sym typeface="Glacial Indifference"/>
              </a:rPr>
              <a:t> Districts make the student-parent connection in the Kite Educator Portal then share information to parents/guardians on how to access in the Parent Portal. Parents/guardians will have access to the student testlet-level score report on completed testlets within testing windows when reports release weekly.</a:t>
            </a:r>
          </a:p>
          <a:p>
            <a:pPr algn="l" marL="365000" indent="-182500" lvl="1">
              <a:lnSpc>
                <a:spcPts val="2366"/>
              </a:lnSpc>
              <a:spcBef>
                <a:spcPct val="0"/>
              </a:spcBef>
              <a:buAutoNum type="arabicPeriod" startAt="1"/>
            </a:pPr>
            <a:r>
              <a:rPr lang="en-US" b="true" sz="1690">
                <a:solidFill>
                  <a:srgbClr val="000000"/>
                </a:solidFill>
                <a:latin typeface="Glacial Indifference Bold"/>
                <a:ea typeface="Glacial Indifference Bold"/>
                <a:cs typeface="Glacial Indifference Bold"/>
                <a:sym typeface="Glacial Indifference Bold"/>
              </a:rPr>
              <a:t>Infinite Campus:</a:t>
            </a:r>
            <a:r>
              <a:rPr lang="en-US" sz="1690">
                <a:solidFill>
                  <a:srgbClr val="000000"/>
                </a:solidFill>
                <a:latin typeface="Glacial Indifference"/>
                <a:ea typeface="Glacial Indifference"/>
                <a:cs typeface="Glacial Indifference"/>
                <a:sym typeface="Glacial Indifference"/>
              </a:rPr>
              <a:t> The OPI is working towards loading performance levels into Infinite Campus at the end of each testing window. This won’t be the full student report; however, districts will have the capability to upload full student score reports into IC if they choose. </a:t>
            </a:r>
          </a:p>
          <a:p>
            <a:pPr algn="l">
              <a:lnSpc>
                <a:spcPts val="2366"/>
              </a:lnSpc>
              <a:spcBef>
                <a:spcPct val="0"/>
              </a:spcBef>
            </a:pPr>
          </a:p>
        </p:txBody>
      </p:sp>
      <p:grpSp>
        <p:nvGrpSpPr>
          <p:cNvPr name="Group 16" id="16"/>
          <p:cNvGrpSpPr/>
          <p:nvPr/>
        </p:nvGrpSpPr>
        <p:grpSpPr>
          <a:xfrm rot="0">
            <a:off x="167300" y="242239"/>
            <a:ext cx="6097291" cy="916497"/>
            <a:chOff x="0" y="0"/>
            <a:chExt cx="2258256" cy="339443"/>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8" id="18"/>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164341" y="465538"/>
            <a:ext cx="608368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DISTRIBUTE SCORE REPORTS TO FAMILIES</a:t>
            </a:r>
          </a:p>
        </p:txBody>
      </p:sp>
      <p:sp>
        <p:nvSpPr>
          <p:cNvPr name="TextBox 20" id="20"/>
          <p:cNvSpPr txBox="true"/>
          <p:nvPr/>
        </p:nvSpPr>
        <p:spPr>
          <a:xfrm rot="0">
            <a:off x="1693629" y="1250899"/>
            <a:ext cx="6964708" cy="87020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METHODS TO DISTRIBUTE INDIVIDUAL SCORE REPORTS TO FAMILIES</a:t>
            </a:r>
          </a:p>
        </p:txBody>
      </p:sp>
    </p:spTree>
  </p:cSld>
  <p:clrMapOvr>
    <a:masterClrMapping/>
  </p:clrMapOvr>
</p:sld>
</file>

<file path=ppt/slides/slide1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7750746" cy="721883"/>
            <a:chOff x="0" y="0"/>
            <a:chExt cx="287064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870647" cy="267364"/>
            </a:xfrm>
            <a:custGeom>
              <a:avLst/>
              <a:gdLst/>
              <a:ahLst/>
              <a:cxnLst/>
              <a:rect r="r" b="b" t="t" l="l"/>
              <a:pathLst>
                <a:path h="267364" w="2870647">
                  <a:moveTo>
                    <a:pt x="0" y="0"/>
                  </a:moveTo>
                  <a:lnTo>
                    <a:pt x="2870647" y="0"/>
                  </a:lnTo>
                  <a:lnTo>
                    <a:pt x="2870647" y="267364"/>
                  </a:lnTo>
                  <a:lnTo>
                    <a:pt x="0" y="267364"/>
                  </a:lnTo>
                  <a:close/>
                </a:path>
              </a:pathLst>
            </a:custGeom>
            <a:solidFill>
              <a:srgbClr val="253439"/>
            </a:solidFill>
          </p:spPr>
        </p:sp>
        <p:sp>
          <p:nvSpPr>
            <p:cNvPr name="TextBox 10" id="10"/>
            <p:cNvSpPr txBox="true"/>
            <p:nvPr/>
          </p:nvSpPr>
          <p:spPr>
            <a:xfrm>
              <a:off x="0" y="-28575"/>
              <a:ext cx="287064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5" id="15"/>
          <p:cNvGrpSpPr/>
          <p:nvPr/>
        </p:nvGrpSpPr>
        <p:grpSpPr>
          <a:xfrm rot="0">
            <a:off x="0" y="5120640"/>
            <a:ext cx="2650269" cy="2194560"/>
            <a:chOff x="0" y="0"/>
            <a:chExt cx="981581" cy="812800"/>
          </a:xfrm>
        </p:grpSpPr>
        <p:sp>
          <p:nvSpPr>
            <p:cNvPr name="Freeform 16" id="16" descr="Arrow pointing to Kite URL on MAST Portal webpage image"/>
            <p:cNvSpPr/>
            <p:nvPr/>
          </p:nvSpPr>
          <p:spPr>
            <a:xfrm flipH="false" flipV="false" rot="0">
              <a:off x="0" y="0"/>
              <a:ext cx="981581" cy="812800"/>
            </a:xfrm>
            <a:custGeom>
              <a:avLst/>
              <a:gdLst/>
              <a:ahLst/>
              <a:cxnLst/>
              <a:rect r="r" b="b" t="t" l="l"/>
              <a:pathLst>
                <a:path h="812800" w="981581">
                  <a:moveTo>
                    <a:pt x="981581" y="406400"/>
                  </a:moveTo>
                  <a:lnTo>
                    <a:pt x="575181" y="0"/>
                  </a:lnTo>
                  <a:lnTo>
                    <a:pt x="575181" y="203200"/>
                  </a:lnTo>
                  <a:lnTo>
                    <a:pt x="0" y="203200"/>
                  </a:lnTo>
                  <a:lnTo>
                    <a:pt x="0" y="609600"/>
                  </a:lnTo>
                  <a:lnTo>
                    <a:pt x="575181" y="609600"/>
                  </a:lnTo>
                  <a:lnTo>
                    <a:pt x="575181" y="812800"/>
                  </a:lnTo>
                  <a:lnTo>
                    <a:pt x="981581" y="406400"/>
                  </a:lnTo>
                  <a:close/>
                </a:path>
              </a:pathLst>
            </a:custGeom>
            <a:solidFill>
              <a:srgbClr val="B5D5EB"/>
            </a:solidFill>
          </p:spPr>
        </p:sp>
        <p:sp>
          <p:nvSpPr>
            <p:cNvPr name="TextBox 17" id="17"/>
            <p:cNvSpPr txBox="true"/>
            <p:nvPr/>
          </p:nvSpPr>
          <p:spPr>
            <a:xfrm>
              <a:off x="0" y="174625"/>
              <a:ext cx="879981" cy="434975"/>
            </a:xfrm>
            <a:prstGeom prst="rect">
              <a:avLst/>
            </a:prstGeom>
          </p:spPr>
          <p:txBody>
            <a:bodyPr anchor="ctr" rtlCol="false" tIns="50800" lIns="50800" bIns="50800" rIns="50800"/>
            <a:lstStyle/>
            <a:p>
              <a:pPr algn="ctr">
                <a:lnSpc>
                  <a:spcPts val="2366"/>
                </a:lnSpc>
              </a:pPr>
              <a:r>
                <a:rPr lang="en-US" b="true" sz="1690">
                  <a:solidFill>
                    <a:srgbClr val="222222"/>
                  </a:solidFill>
                  <a:latin typeface="Glacial Indifference Bold"/>
                  <a:ea typeface="Glacial Indifference Bold"/>
                  <a:cs typeface="Glacial Indifference Bold"/>
                  <a:sym typeface="Glacial Indifference Bold"/>
                </a:rPr>
                <a:t>Kite Educator Portal</a:t>
              </a:r>
            </a:p>
          </p:txBody>
        </p:sp>
      </p:grpSp>
      <p:sp>
        <p:nvSpPr>
          <p:cNvPr name="Freeform 18" id="18" descr="MAST Portal webpage image"/>
          <p:cNvSpPr/>
          <p:nvPr/>
        </p:nvSpPr>
        <p:spPr>
          <a:xfrm flipH="false" flipV="false" rot="0">
            <a:off x="2785973" y="1027128"/>
            <a:ext cx="3662535" cy="5537614"/>
          </a:xfrm>
          <a:custGeom>
            <a:avLst/>
            <a:gdLst/>
            <a:ahLst/>
            <a:cxnLst/>
            <a:rect r="r" b="b" t="t" l="l"/>
            <a:pathLst>
              <a:path h="5537614" w="3662535">
                <a:moveTo>
                  <a:pt x="0" y="0"/>
                </a:moveTo>
                <a:lnTo>
                  <a:pt x="3662535" y="0"/>
                </a:lnTo>
                <a:lnTo>
                  <a:pt x="3662535" y="5537614"/>
                </a:lnTo>
                <a:lnTo>
                  <a:pt x="0" y="5537614"/>
                </a:lnTo>
                <a:lnTo>
                  <a:pt x="0" y="0"/>
                </a:lnTo>
                <a:close/>
              </a:path>
            </a:pathLst>
          </a:custGeom>
          <a:blipFill>
            <a:blip r:embed="rId5"/>
            <a:stretch>
              <a:fillRect l="0" t="0" r="0" b="-15743"/>
            </a:stretch>
          </a:blipFill>
        </p:spPr>
      </p:sp>
      <p:sp>
        <p:nvSpPr>
          <p:cNvPr name="TextBox 19" id="19"/>
          <p:cNvSpPr txBox="true"/>
          <p:nvPr/>
        </p:nvSpPr>
        <p:spPr>
          <a:xfrm rot="0">
            <a:off x="558180" y="253613"/>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KITE EDUCATOR PORTAL ACCESS</a:t>
            </a:r>
          </a:p>
        </p:txBody>
      </p:sp>
      <p:sp>
        <p:nvSpPr>
          <p:cNvPr name="TextBox 20" id="20"/>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144</a:t>
            </a:r>
          </a:p>
        </p:txBody>
      </p:sp>
      <p:sp>
        <p:nvSpPr>
          <p:cNvPr name="Freeform 21" id="21">
            <a:extLst>
              <a:ext uri="{C183D7F6-B498-43B3-948B-1728B52AA6E4}">
                <adec:decorative xmlns:adec="http://schemas.microsoft.com/office/drawing/2017/decorative" val="1"/>
              </a:ext>
            </a:extLst>
          </p:cNvPr>
          <p:cNvSpPr/>
          <p:nvPr/>
        </p:nvSpPr>
        <p:spPr>
          <a:xfrm flipH="false" flipV="false" rot="0">
            <a:off x="6191333" y="876549"/>
            <a:ext cx="4154922" cy="2996738"/>
          </a:xfrm>
          <a:custGeom>
            <a:avLst/>
            <a:gdLst/>
            <a:ahLst/>
            <a:cxnLst/>
            <a:rect r="r" b="b" t="t" l="l"/>
            <a:pathLst>
              <a:path h="2996738" w="4154922">
                <a:moveTo>
                  <a:pt x="0" y="0"/>
                </a:moveTo>
                <a:lnTo>
                  <a:pt x="4154922" y="0"/>
                </a:lnTo>
                <a:lnTo>
                  <a:pt x="4154922" y="2996738"/>
                </a:lnTo>
                <a:lnTo>
                  <a:pt x="0" y="29967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2" id="22"/>
          <p:cNvSpPr txBox="true"/>
          <p:nvPr/>
        </p:nvSpPr>
        <p:spPr>
          <a:xfrm rot="0">
            <a:off x="7075296" y="1791353"/>
            <a:ext cx="2386995" cy="1138555"/>
          </a:xfrm>
          <a:prstGeom prst="rect">
            <a:avLst/>
          </a:prstGeom>
        </p:spPr>
        <p:txBody>
          <a:bodyPr anchor="t" rtlCol="false" tIns="0" lIns="0" bIns="0" rIns="0">
            <a:spAutoFit/>
          </a:bodyPr>
          <a:lstStyle/>
          <a:p>
            <a:pPr algn="ctr">
              <a:lnSpc>
                <a:spcPts val="1820"/>
              </a:lnSpc>
            </a:pPr>
            <a:r>
              <a:rPr lang="en-US" sz="1300">
                <a:solidFill>
                  <a:srgbClr val="000000"/>
                </a:solidFill>
                <a:latin typeface="Glacial Indifference"/>
                <a:ea typeface="Glacial Indifference"/>
                <a:cs typeface="Glacial Indifference"/>
                <a:sym typeface="Glacial Indifference"/>
              </a:rPr>
              <a:t>Access the Kite Educator Portal through the MAST Portal.</a:t>
            </a:r>
          </a:p>
          <a:p>
            <a:pPr algn="ctr">
              <a:lnSpc>
                <a:spcPts val="1820"/>
              </a:lnSpc>
            </a:pPr>
            <a:r>
              <a:rPr lang="en-US" sz="1300">
                <a:solidFill>
                  <a:srgbClr val="000000"/>
                </a:solidFill>
                <a:latin typeface="Glacial Indifference"/>
                <a:ea typeface="Glacial Indifference"/>
                <a:cs typeface="Glacial Indifference"/>
                <a:sym typeface="Glacial Indifference"/>
              </a:rPr>
              <a:t>Googling “Kite” and selecting from the search results may bring you to a different state’s portal</a:t>
            </a:r>
          </a:p>
        </p:txBody>
      </p:sp>
    </p:spTree>
  </p:cSld>
  <p:clrMapOvr>
    <a:masterClrMapping/>
  </p:clrMapOvr>
</p:sld>
</file>

<file path=ppt/slides/slide1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145</a:t>
            </a:r>
          </a:p>
        </p:txBody>
      </p:sp>
      <p:sp>
        <p:nvSpPr>
          <p:cNvPr name="TextBox 13" id="13"/>
          <p:cNvSpPr txBox="true"/>
          <p:nvPr/>
        </p:nvSpPr>
        <p:spPr>
          <a:xfrm rot="0">
            <a:off x="797166" y="2126496"/>
            <a:ext cx="8757634" cy="3499538"/>
          </a:xfrm>
          <a:prstGeom prst="rect">
            <a:avLst/>
          </a:prstGeom>
        </p:spPr>
        <p:txBody>
          <a:bodyPr anchor="t" rtlCol="false" tIns="0" lIns="0" bIns="0" rIns="0">
            <a:spAutoFit/>
          </a:bodyPr>
          <a:lstStyle/>
          <a:p>
            <a:pPr algn="l" marL="365000" indent="-182500" lvl="1">
              <a:lnSpc>
                <a:spcPts val="2823"/>
              </a:lnSpc>
              <a:buAutoNum type="arabicPeriod" startAt="1"/>
            </a:pPr>
            <a:r>
              <a:rPr lang="en-US" sz="1690">
                <a:solidFill>
                  <a:srgbClr val="000000"/>
                </a:solidFill>
                <a:latin typeface="Glacial Indifference"/>
                <a:ea typeface="Glacial Indifference"/>
                <a:cs typeface="Glacial Indifference"/>
                <a:sym typeface="Glacial Indifference"/>
              </a:rPr>
              <a:t>In the </a:t>
            </a:r>
            <a:r>
              <a:rPr lang="en-US" b="true" sz="1690">
                <a:solidFill>
                  <a:srgbClr val="000000"/>
                </a:solidFill>
                <a:latin typeface="Glacial Indifference Bold"/>
                <a:ea typeface="Glacial Indifference Bold"/>
                <a:cs typeface="Glacial Indifference Bold"/>
                <a:sym typeface="Glacial Indifference Bold"/>
              </a:rPr>
              <a:t>Kite Educator Portal</a:t>
            </a:r>
            <a:r>
              <a:rPr lang="en-US" sz="1690">
                <a:solidFill>
                  <a:srgbClr val="000000"/>
                </a:solidFill>
                <a:latin typeface="Glacial Indifference"/>
                <a:ea typeface="Glacial Indifference"/>
                <a:cs typeface="Glacial Indifference"/>
                <a:sym typeface="Glacial Indifference"/>
              </a:rPr>
              <a:t>, t</a:t>
            </a:r>
            <a:r>
              <a:rPr lang="en-US" sz="1690">
                <a:solidFill>
                  <a:srgbClr val="000000"/>
                </a:solidFill>
                <a:latin typeface="Glacial Indifference"/>
                <a:ea typeface="Glacial Indifference"/>
                <a:cs typeface="Glacial Indifference"/>
                <a:sym typeface="Glacial Indifference"/>
              </a:rPr>
              <a:t>he student-parent connection is made at the district level.</a:t>
            </a:r>
          </a:p>
          <a:p>
            <a:pPr algn="l" marL="730000" indent="-243333" lvl="2">
              <a:lnSpc>
                <a:spcPts val="2823"/>
              </a:lnSpc>
              <a:buAutoNum type="alphaLcPeriod" startAt="1"/>
            </a:pPr>
            <a:r>
              <a:rPr lang="en-US" sz="1690">
                <a:solidFill>
                  <a:srgbClr val="000000"/>
                </a:solidFill>
                <a:latin typeface="Glacial Indifference"/>
                <a:ea typeface="Glacial Indifference"/>
                <a:cs typeface="Glacial Indifference"/>
                <a:sym typeface="Glacial Indifference"/>
              </a:rPr>
              <a:t> T</a:t>
            </a:r>
            <a:r>
              <a:rPr lang="en-US" sz="1690">
                <a:solidFill>
                  <a:srgbClr val="000000"/>
                </a:solidFill>
                <a:latin typeface="Glacial Indifference"/>
                <a:ea typeface="Glacial Indifference"/>
                <a:cs typeface="Glacial Indifference"/>
                <a:sym typeface="Glacial Indifference"/>
              </a:rPr>
              <a:t>he student/parent connection can be made manually or through an upload using an ad hoc report from Infinite Campus (see Parent Portal Focused Support </a:t>
            </a:r>
            <a:r>
              <a:rPr lang="en-US" sz="1690" u="sng">
                <a:solidFill>
                  <a:srgbClr val="000000"/>
                </a:solidFill>
                <a:latin typeface="Glacial Indifference"/>
                <a:ea typeface="Glacial Indifference"/>
                <a:cs typeface="Glacial Indifference"/>
                <a:sym typeface="Glacial Indifference"/>
                <a:hlinkClick r:id="rId5" tooltip="https://youtu.be/AAMHFDmAnP4"/>
              </a:rPr>
              <a:t>VIDEO</a:t>
            </a:r>
            <a:r>
              <a:rPr lang="en-US" sz="1690">
                <a:solidFill>
                  <a:srgbClr val="000000"/>
                </a:solidFill>
                <a:latin typeface="Glacial Indifference"/>
                <a:ea typeface="Glacial Indifference"/>
                <a:cs typeface="Glacial Indifference"/>
                <a:sym typeface="Glacial Indifference"/>
              </a:rPr>
              <a:t> - </a:t>
            </a:r>
            <a:r>
              <a:rPr lang="en-US" sz="1690" u="sng">
                <a:solidFill>
                  <a:srgbClr val="000000"/>
                </a:solidFill>
                <a:latin typeface="Glacial Indifference"/>
                <a:ea typeface="Glacial Indifference"/>
                <a:cs typeface="Glacial Indifference"/>
                <a:sym typeface="Glacial Indifference"/>
                <a:hlinkClick r:id="rId6" tooltip="https://opi.mt.gov/Portals/182/Page%20Files/Statewide%20Testing/Webinars%20Training%20Page/Outreach/Focused_Support_Videos/MAST/MAST_Parent%20Portal.pdf"/>
              </a:rPr>
              <a:t>Presentation Slides</a:t>
            </a:r>
            <a:r>
              <a:rPr lang="en-US" sz="1690">
                <a:solidFill>
                  <a:srgbClr val="000000"/>
                </a:solidFill>
                <a:latin typeface="Glacial Indifference"/>
                <a:ea typeface="Glacial Indifference"/>
                <a:cs typeface="Glacial Indifference"/>
                <a:sym typeface="Glacial Indifference"/>
              </a:rPr>
              <a:t>).</a:t>
            </a:r>
          </a:p>
          <a:p>
            <a:pPr algn="l" marL="730000" indent="-243333" lvl="2">
              <a:lnSpc>
                <a:spcPts val="2823"/>
              </a:lnSpc>
              <a:buAutoNum type="alphaLcPeriod" startAt="1"/>
            </a:pPr>
            <a:r>
              <a:rPr lang="en-US" sz="1690">
                <a:solidFill>
                  <a:srgbClr val="000000"/>
                </a:solidFill>
                <a:latin typeface="Glacial Indifference"/>
                <a:ea typeface="Glacial Indifference"/>
                <a:cs typeface="Glacial Indifference"/>
                <a:sym typeface="Glacial Indifference"/>
              </a:rPr>
              <a:t>Instructions can be found in the </a:t>
            </a:r>
            <a:r>
              <a:rPr lang="en-US" sz="1690" u="sng">
                <a:solidFill>
                  <a:srgbClr val="000000"/>
                </a:solidFill>
                <a:latin typeface="Glacial Indifference"/>
                <a:ea typeface="Glacial Indifference"/>
                <a:cs typeface="Glacial Indifference"/>
                <a:sym typeface="Glacial Indifference"/>
                <a:hlinkClick r:id="rId7" tooltip="https://files.kiteaai.org/documentation/testlets/MT/Testlet_Kite_Educator_Portal_Manual_MAST.pdf"/>
              </a:rPr>
              <a:t>Kite Educator Portal</a:t>
            </a:r>
            <a:r>
              <a:rPr lang="en-US" sz="1690" u="sng">
                <a:solidFill>
                  <a:srgbClr val="000000"/>
                </a:solidFill>
                <a:latin typeface="Glacial Indifference"/>
                <a:ea typeface="Glacial Indifference"/>
                <a:cs typeface="Glacial Indifference"/>
                <a:sym typeface="Glacial Indifference"/>
              </a:rPr>
              <a:t>.</a:t>
            </a:r>
          </a:p>
          <a:p>
            <a:pPr algn="l" marL="730000" indent="-243333" lvl="2">
              <a:lnSpc>
                <a:spcPts val="2823"/>
              </a:lnSpc>
              <a:buAutoNum type="alphaLcPeriod" startAt="1"/>
            </a:pPr>
            <a:r>
              <a:rPr lang="en-US" sz="1690" u="sng">
                <a:solidFill>
                  <a:srgbClr val="000000"/>
                </a:solidFill>
                <a:latin typeface="Glacial Indifference"/>
                <a:ea typeface="Glacial Indifference"/>
                <a:cs typeface="Glacial Indifference"/>
                <a:sym typeface="Glacial Indifference"/>
                <a:hlinkClick r:id="rId8" tooltip="https://nam02.safelinks.protection.outlook.com/?url=https%3A%2F%2Furldefense.proofpoint.com%2Fv2%2Furl%3Fu%3Dhttps-3A__vimeo.com_765010021%26d%3DDwMFAg%26c%3DeuGZstcaTDllvimEN8b7jXrwqOf-v5A_CdpgnVfiiMM%26r%3D3oJjetXjpqqTCrA1Ck3D5pHY6YOKTXE73rlwPEwTAxw%26m%3DRfU6yFmtfTFmsJGGN7Bw3VlQJE763yGRJ2drUhNvdOv_jiZgevZlpi3U1WNJTiWm%26s%3DPI8rC_ZmMg6ItI_i-IHttJ4wN7nCm7aNznb5QhZrUSU%26e%3D&amp;data=05%7C02%7Ctphillips%40newmeridian.org%7C4e1c330d19cd47ff09ad08dcd1e46ec2%7C6f21103d854b4d1da3788fabe9e5ee96%7C0%7C0%7C638616028162408657%7CUnknown%7CTWFpbGZsb3d8eyJWIjoiMC4wLjAwMDAiLCJQIjoiV2luMzIiLCJBTiI6Ik1haWwiLCJXVCI6Mn0%3D%7C0%7C%7C%7C&amp;sdata=Gm9VYWfpFovdS69%2Fxqt05MtO0ys0kKmf2%2Bm4DQ09b0k%3D&amp;reserved=0"/>
              </a:rPr>
              <a:t>Kite tutorial video</a:t>
            </a:r>
          </a:p>
          <a:p>
            <a:pPr algn="l" marL="365000" indent="-182500" lvl="1">
              <a:lnSpc>
                <a:spcPts val="2823"/>
              </a:lnSpc>
              <a:buAutoNum type="arabicPeriod" startAt="1"/>
            </a:pPr>
            <a:r>
              <a:rPr lang="en-US" sz="1690">
                <a:solidFill>
                  <a:srgbClr val="000000"/>
                </a:solidFill>
                <a:latin typeface="Glacial Indifference"/>
                <a:ea typeface="Glacial Indifference"/>
                <a:cs typeface="Glacial Indifference"/>
                <a:sym typeface="Glacial Indifference"/>
              </a:rPr>
              <a:t>After the student-parent connection has been made, a </a:t>
            </a:r>
            <a:r>
              <a:rPr lang="en-US" sz="1690" u="sng">
                <a:solidFill>
                  <a:srgbClr val="000000"/>
                </a:solidFill>
                <a:latin typeface="Glacial Indifference"/>
                <a:ea typeface="Glacial Indifference"/>
                <a:cs typeface="Glacial Indifference"/>
                <a:sym typeface="Glacial Indifference"/>
                <a:hlinkClick r:id="rId9" tooltip="https://files.kiteaai.org/documentation/testlets/MT/MAST_Kite_Parent_Portal_Manual_for_Testlet.pdf"/>
              </a:rPr>
              <a:t>Kite Parent Portal Manual</a:t>
            </a:r>
            <a:r>
              <a:rPr lang="en-US" sz="1690">
                <a:solidFill>
                  <a:srgbClr val="000000"/>
                </a:solidFill>
                <a:latin typeface="Glacial Indifference"/>
                <a:ea typeface="Glacial Indifference"/>
                <a:cs typeface="Glacial Indifference"/>
                <a:sym typeface="Glacial Indifference"/>
              </a:rPr>
              <a:t> can be provided to parents to log in to access their child(ren)’s reports. </a:t>
            </a:r>
          </a:p>
          <a:p>
            <a:pPr algn="l" marL="730000" indent="-243333" lvl="2">
              <a:lnSpc>
                <a:spcPts val="2823"/>
              </a:lnSpc>
              <a:buAutoNum type="alphaLcPeriod" startAt="1"/>
            </a:pPr>
            <a:r>
              <a:rPr lang="en-US" sz="1690">
                <a:solidFill>
                  <a:srgbClr val="000000"/>
                </a:solidFill>
                <a:latin typeface="Glacial Indifference"/>
                <a:ea typeface="Glacial Indifference"/>
                <a:cs typeface="Glacial Indifference"/>
                <a:sym typeface="Glacial Indifference"/>
              </a:rPr>
              <a:t>A </a:t>
            </a:r>
            <a:r>
              <a:rPr lang="en-US" sz="1690" u="sng">
                <a:solidFill>
                  <a:srgbClr val="000000"/>
                </a:solidFill>
                <a:latin typeface="Glacial Indifference"/>
                <a:ea typeface="Glacial Indifference"/>
                <a:cs typeface="Glacial Indifference"/>
                <a:sym typeface="Glacial Indifference"/>
                <a:hlinkClick r:id="rId10" tooltip="https://nam02.safelinks.protection.outlook.com/?url=https%3A%2F%2Furldefense.proofpoint.com%2Fv2%2Furl%3Fu%3Dhttps-3A__vimeo.com_905694120%26d%3DDwMFAg%26c%3DeuGZstcaTDllvimEN8b7jXrwqOf-v5A_CdpgnVfiiMM%26r%3D3oJjetXjpqqTCrA1Ck3D5pHY6YOKTXE73rlwPEwTAxw%26m%3DRfU6yFmtfTFmsJGGN7Bw3VlQJE763yGRJ2drUhNvdOv_jiZgevZlpi3U1WNJTiWm%26s%3DLGW3TZ7bPtmrp637c5OgMbMz3mOGW-Oa_aceqkz3vxc%26e%3D&amp;data=05%7C02%7Ctphillips%40newmeridian.org%7C4e1c330d19cd47ff09ad08dcd1e46ec2%7C6f21103d854b4d1da3788fabe9e5ee96%7C0%7C0%7C638616028162336938%7CUnknown%7CTWFpbGZsb3d8eyJWIjoiMC4wLjAwMDAiLCJQIjoiV2luMzIiLCJBTiI6Ik1haWwiLCJXVCI6Mn0%3D%7C0%7C%7C%7C&amp;sdata=Xd2rsOW7YA78xBhjG7Nu5X7%2FRRm9Mp7%2Fv6jR6wJAIRs%3D&amp;reserved=0"/>
              </a:rPr>
              <a:t>Kite tutorial video</a:t>
            </a:r>
            <a:r>
              <a:rPr lang="en-US" sz="1690">
                <a:solidFill>
                  <a:srgbClr val="000000"/>
                </a:solidFill>
                <a:latin typeface="Glacial Indifference"/>
                <a:ea typeface="Glacial Indifference"/>
                <a:cs typeface="Glacial Indifference"/>
                <a:sym typeface="Glacial Indifference"/>
              </a:rPr>
              <a:t> is available to support parents. </a:t>
            </a:r>
          </a:p>
          <a:p>
            <a:pPr algn="l">
              <a:lnSpc>
                <a:spcPts val="2823"/>
              </a:lnSpc>
            </a:pPr>
          </a:p>
        </p:txBody>
      </p:sp>
      <p:grpSp>
        <p:nvGrpSpPr>
          <p:cNvPr name="Group 14" id="14"/>
          <p:cNvGrpSpPr/>
          <p:nvPr/>
        </p:nvGrpSpPr>
        <p:grpSpPr>
          <a:xfrm rot="0">
            <a:off x="164341" y="242239"/>
            <a:ext cx="3524475" cy="916497"/>
            <a:chOff x="0" y="0"/>
            <a:chExt cx="4699300" cy="1221996"/>
          </a:xfrm>
        </p:grpSpPr>
        <p:grpSp>
          <p:nvGrpSpPr>
            <p:cNvPr name="Group 15" id="15"/>
            <p:cNvGrpSpPr/>
            <p:nvPr/>
          </p:nvGrpSpPr>
          <p:grpSpPr>
            <a:xfrm rot="0">
              <a:off x="2279" y="0"/>
              <a:ext cx="4697021" cy="1221996"/>
              <a:chOff x="0" y="0"/>
              <a:chExt cx="1304728" cy="339443"/>
            </a:xfrm>
          </p:grpSpPr>
          <p:sp>
            <p:nvSpPr>
              <p:cNvPr name="Freeform 16" id="16"/>
              <p:cNvSpPr/>
              <p:nvPr/>
            </p:nvSpPr>
            <p:spPr>
              <a:xfrm flipH="false" flipV="false" rot="0">
                <a:off x="0" y="0"/>
                <a:ext cx="1304728" cy="339443"/>
              </a:xfrm>
              <a:custGeom>
                <a:avLst/>
                <a:gdLst/>
                <a:ahLst/>
                <a:cxnLst/>
                <a:rect r="r" b="b" t="t" l="l"/>
                <a:pathLst>
                  <a:path h="339443" w="1304728">
                    <a:moveTo>
                      <a:pt x="0" y="0"/>
                    </a:moveTo>
                    <a:lnTo>
                      <a:pt x="1304728" y="0"/>
                    </a:lnTo>
                    <a:lnTo>
                      <a:pt x="1304728" y="339443"/>
                    </a:lnTo>
                    <a:lnTo>
                      <a:pt x="0" y="339443"/>
                    </a:lnTo>
                    <a:close/>
                  </a:path>
                </a:pathLst>
              </a:custGeom>
              <a:solidFill>
                <a:srgbClr val="253439"/>
              </a:solidFill>
            </p:spPr>
          </p:sp>
          <p:sp>
            <p:nvSpPr>
              <p:cNvPr name="TextBox 17" id="17"/>
              <p:cNvSpPr txBox="true"/>
              <p:nvPr/>
            </p:nvSpPr>
            <p:spPr>
              <a:xfrm>
                <a:off x="0" y="-28575"/>
                <a:ext cx="1304728" cy="368018"/>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0" y="313606"/>
              <a:ext cx="4686538" cy="547158"/>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KITE PARENT PORTAL</a:t>
              </a:r>
            </a:p>
          </p:txBody>
        </p:sp>
      </p:grpSp>
      <p:sp>
        <p:nvSpPr>
          <p:cNvPr name="TextBox 19" id="19"/>
          <p:cNvSpPr txBox="true"/>
          <p:nvPr/>
        </p:nvSpPr>
        <p:spPr>
          <a:xfrm rot="0">
            <a:off x="1693629" y="1250899"/>
            <a:ext cx="6964708" cy="87020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SETTING UP THE KITE PARENT PORTAL OVERVIEW</a:t>
            </a:r>
          </a:p>
        </p:txBody>
      </p:sp>
    </p:spTree>
  </p:cSld>
  <p:clrMapOvr>
    <a:masterClrMapping/>
  </p:clrMapOvr>
</p:sld>
</file>

<file path=ppt/slides/slide1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164341" y="242239"/>
            <a:ext cx="3524475" cy="916497"/>
            <a:chOff x="0" y="0"/>
            <a:chExt cx="4699300" cy="1221996"/>
          </a:xfrm>
        </p:grpSpPr>
        <p:grpSp>
          <p:nvGrpSpPr>
            <p:cNvPr name="Group 13" id="13"/>
            <p:cNvGrpSpPr/>
            <p:nvPr/>
          </p:nvGrpSpPr>
          <p:grpSpPr>
            <a:xfrm rot="0">
              <a:off x="2279" y="0"/>
              <a:ext cx="4697021" cy="1221996"/>
              <a:chOff x="0" y="0"/>
              <a:chExt cx="1304728" cy="339443"/>
            </a:xfrm>
          </p:grpSpPr>
          <p:sp>
            <p:nvSpPr>
              <p:cNvPr name="Freeform 14" id="14"/>
              <p:cNvSpPr/>
              <p:nvPr/>
            </p:nvSpPr>
            <p:spPr>
              <a:xfrm flipH="false" flipV="false" rot="0">
                <a:off x="0" y="0"/>
                <a:ext cx="1304728" cy="339443"/>
              </a:xfrm>
              <a:custGeom>
                <a:avLst/>
                <a:gdLst/>
                <a:ahLst/>
                <a:cxnLst/>
                <a:rect r="r" b="b" t="t" l="l"/>
                <a:pathLst>
                  <a:path h="339443" w="1304728">
                    <a:moveTo>
                      <a:pt x="0" y="0"/>
                    </a:moveTo>
                    <a:lnTo>
                      <a:pt x="1304728" y="0"/>
                    </a:lnTo>
                    <a:lnTo>
                      <a:pt x="1304728" y="339443"/>
                    </a:lnTo>
                    <a:lnTo>
                      <a:pt x="0" y="339443"/>
                    </a:lnTo>
                    <a:close/>
                  </a:path>
                </a:pathLst>
              </a:custGeom>
              <a:solidFill>
                <a:srgbClr val="253439"/>
              </a:solidFill>
            </p:spPr>
          </p:sp>
          <p:sp>
            <p:nvSpPr>
              <p:cNvPr name="TextBox 15" id="15"/>
              <p:cNvSpPr txBox="true"/>
              <p:nvPr/>
            </p:nvSpPr>
            <p:spPr>
              <a:xfrm>
                <a:off x="0" y="-28575"/>
                <a:ext cx="1304728" cy="368018"/>
              </a:xfrm>
              <a:prstGeom prst="rect">
                <a:avLst/>
              </a:prstGeom>
            </p:spPr>
            <p:txBody>
              <a:bodyPr anchor="ctr" rtlCol="false" tIns="50800" lIns="50800" bIns="50800" rIns="50800"/>
              <a:lstStyle/>
              <a:p>
                <a:pPr algn="ctr">
                  <a:lnSpc>
                    <a:spcPts val="2366"/>
                  </a:lnSpc>
                </a:pPr>
              </a:p>
            </p:txBody>
          </p:sp>
        </p:grpSp>
        <p:sp>
          <p:nvSpPr>
            <p:cNvPr name="TextBox 16" id="16"/>
            <p:cNvSpPr txBox="true"/>
            <p:nvPr/>
          </p:nvSpPr>
          <p:spPr>
            <a:xfrm rot="0">
              <a:off x="0" y="313606"/>
              <a:ext cx="4686538" cy="547158"/>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KITE PARENT PORTAL</a:t>
              </a:r>
            </a:p>
          </p:txBody>
        </p:sp>
      </p:grpSp>
      <p:sp>
        <p:nvSpPr>
          <p:cNvPr name="Freeform 17" id="17" descr="upload parent portal image"/>
          <p:cNvSpPr/>
          <p:nvPr/>
        </p:nvSpPr>
        <p:spPr>
          <a:xfrm flipH="false" flipV="false" rot="0">
            <a:off x="4636587" y="2361676"/>
            <a:ext cx="5027921" cy="3558103"/>
          </a:xfrm>
          <a:custGeom>
            <a:avLst/>
            <a:gdLst/>
            <a:ahLst/>
            <a:cxnLst/>
            <a:rect r="r" b="b" t="t" l="l"/>
            <a:pathLst>
              <a:path h="3558103" w="5027921">
                <a:moveTo>
                  <a:pt x="0" y="0"/>
                </a:moveTo>
                <a:lnTo>
                  <a:pt x="5027921" y="0"/>
                </a:lnTo>
                <a:lnTo>
                  <a:pt x="5027921" y="3558103"/>
                </a:lnTo>
                <a:lnTo>
                  <a:pt x="0" y="3558103"/>
                </a:lnTo>
                <a:lnTo>
                  <a:pt x="0" y="0"/>
                </a:lnTo>
                <a:close/>
              </a:path>
            </a:pathLst>
          </a:custGeom>
          <a:blipFill>
            <a:blip r:embed="rId5"/>
            <a:stretch>
              <a:fillRect l="0" t="0" r="-14799" b="0"/>
            </a:stretch>
          </a:blipFill>
          <a:ln w="38100" cap="sq">
            <a:solidFill>
              <a:srgbClr val="000000"/>
            </a:solidFill>
            <a:prstDash val="solid"/>
            <a:miter/>
          </a:ln>
        </p:spPr>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146</a:t>
            </a:r>
          </a:p>
        </p:txBody>
      </p:sp>
      <p:sp>
        <p:nvSpPr>
          <p:cNvPr name="TextBox 19" id="19"/>
          <p:cNvSpPr txBox="true"/>
          <p:nvPr/>
        </p:nvSpPr>
        <p:spPr>
          <a:xfrm rot="0">
            <a:off x="844478" y="1967505"/>
            <a:ext cx="3677809" cy="5005309"/>
          </a:xfrm>
          <a:prstGeom prst="rect">
            <a:avLst/>
          </a:prstGeom>
        </p:spPr>
        <p:txBody>
          <a:bodyPr anchor="t" rtlCol="false" tIns="0" lIns="0" bIns="0" rIns="0">
            <a:spAutoFit/>
          </a:bodyPr>
          <a:lstStyle/>
          <a:p>
            <a:pPr algn="l">
              <a:lnSpc>
                <a:spcPts val="2366"/>
              </a:lnSpc>
            </a:pPr>
            <a:r>
              <a:rPr lang="en-US" sz="1690">
                <a:solidFill>
                  <a:srgbClr val="000000"/>
                </a:solidFill>
                <a:latin typeface="Glacial Indifference"/>
                <a:ea typeface="Glacial Indifference"/>
                <a:cs typeface="Glacial Indifference"/>
                <a:sym typeface="Glacial Indifference"/>
              </a:rPr>
              <a:t>District-level user logs into the Kite Educator Portal and navigate to:</a:t>
            </a:r>
          </a:p>
          <a:p>
            <a:pPr algn="l">
              <a:lnSpc>
                <a:spcPts val="2366"/>
              </a:lnSpc>
            </a:pPr>
          </a:p>
          <a:p>
            <a:pPr algn="l" marL="365000" indent="-182500" lvl="1">
              <a:lnSpc>
                <a:spcPts val="2366"/>
              </a:lnSpc>
              <a:buAutoNum type="arabicPeriod" startAt="1"/>
            </a:pPr>
            <a:r>
              <a:rPr lang="en-US" sz="1690">
                <a:solidFill>
                  <a:srgbClr val="000000"/>
                </a:solidFill>
                <a:latin typeface="Glacial Indifference"/>
                <a:ea typeface="Glacial Indifference"/>
                <a:cs typeface="Glacial Indifference"/>
                <a:sym typeface="Glacial Indifference"/>
              </a:rPr>
              <a:t>Settings &gt; Parents</a:t>
            </a:r>
          </a:p>
          <a:p>
            <a:pPr algn="l" marL="365000" indent="-182500" lvl="1">
              <a:lnSpc>
                <a:spcPts val="2366"/>
              </a:lnSpc>
              <a:buAutoNum type="arabicPeriod" startAt="1"/>
            </a:pPr>
            <a:r>
              <a:rPr lang="en-US" sz="1690">
                <a:solidFill>
                  <a:srgbClr val="000000"/>
                </a:solidFill>
                <a:latin typeface="Glacial Indifference"/>
                <a:ea typeface="Glacial Indifference"/>
                <a:cs typeface="Glacial Indifference"/>
                <a:sym typeface="Glacial Indifference"/>
              </a:rPr>
              <a:t>Choose the </a:t>
            </a:r>
            <a:r>
              <a:rPr lang="en-US" sz="1690" i="true">
                <a:solidFill>
                  <a:srgbClr val="000000"/>
                </a:solidFill>
                <a:latin typeface="Glacial Indifference Italics"/>
                <a:ea typeface="Glacial Indifference Italics"/>
                <a:cs typeface="Glacial Indifference Italics"/>
                <a:sym typeface="Glacial Indifference Italics"/>
              </a:rPr>
              <a:t>Upload Parent </a:t>
            </a:r>
            <a:r>
              <a:rPr lang="en-US" sz="1690">
                <a:solidFill>
                  <a:srgbClr val="000000"/>
                </a:solidFill>
                <a:latin typeface="Glacial Indifference"/>
                <a:ea typeface="Glacial Indifference"/>
                <a:cs typeface="Glacial Indifference"/>
                <a:sym typeface="Glacial Indifference"/>
              </a:rPr>
              <a:t>tab.</a:t>
            </a:r>
          </a:p>
          <a:p>
            <a:pPr algn="l" marL="365000" indent="-182500" lvl="1">
              <a:lnSpc>
                <a:spcPts val="2366"/>
              </a:lnSpc>
              <a:buAutoNum type="arabicPeriod" startAt="1"/>
            </a:pPr>
            <a:r>
              <a:rPr lang="en-US" sz="1690">
                <a:solidFill>
                  <a:srgbClr val="000000"/>
                </a:solidFill>
                <a:latin typeface="Glacial Indifference"/>
                <a:ea typeface="Glacial Indifference"/>
                <a:cs typeface="Glacial Indifference"/>
                <a:sym typeface="Glacial Indifference"/>
              </a:rPr>
              <a:t>Download the </a:t>
            </a:r>
            <a:r>
              <a:rPr lang="en-US" sz="1690" i="true">
                <a:solidFill>
                  <a:srgbClr val="000000"/>
                </a:solidFill>
                <a:latin typeface="Glacial Indifference Italics"/>
                <a:ea typeface="Glacial Indifference Italics"/>
                <a:cs typeface="Glacial Indifference Italics"/>
                <a:sym typeface="Glacial Indifference Italics"/>
              </a:rPr>
              <a:t>Parent Upload Template</a:t>
            </a:r>
            <a:r>
              <a:rPr lang="en-US" sz="1690">
                <a:solidFill>
                  <a:srgbClr val="000000"/>
                </a:solidFill>
                <a:latin typeface="Glacial Indifference"/>
                <a:ea typeface="Glacial Indifference"/>
                <a:cs typeface="Glacial Indifference"/>
                <a:sym typeface="Glacial Indifference"/>
              </a:rPr>
              <a:t> by clicking on the blue question mark. </a:t>
            </a:r>
          </a:p>
          <a:p>
            <a:pPr algn="l" marL="730000" indent="-243333" lvl="2">
              <a:lnSpc>
                <a:spcPts val="2366"/>
              </a:lnSpc>
              <a:buAutoNum type="alphaLcPeriod" startAt="1"/>
            </a:pPr>
            <a:r>
              <a:rPr lang="en-US" sz="1690">
                <a:solidFill>
                  <a:srgbClr val="000000"/>
                </a:solidFill>
                <a:latin typeface="Glacial Indifference"/>
                <a:ea typeface="Glacial Indifference"/>
                <a:cs typeface="Glacial Indifference"/>
                <a:sym typeface="Glacial Indifference"/>
              </a:rPr>
              <a:t>An ad hoc report can be generated out of Infinite Campus to help populate this template file (see Parent Portal Focused Support Video).</a:t>
            </a:r>
          </a:p>
          <a:p>
            <a:pPr algn="l" marL="365000" indent="-182500" lvl="1">
              <a:lnSpc>
                <a:spcPts val="2366"/>
              </a:lnSpc>
              <a:buAutoNum type="arabicPeriod" startAt="1"/>
            </a:pPr>
            <a:r>
              <a:rPr lang="en-US" sz="1690">
                <a:solidFill>
                  <a:srgbClr val="000000"/>
                </a:solidFill>
                <a:latin typeface="Glacial Indifference"/>
                <a:ea typeface="Glacial Indifference"/>
                <a:cs typeface="Glacial Indifference"/>
                <a:sym typeface="Glacial Indifference"/>
              </a:rPr>
              <a:t>After file is completed and saved on your device, click on </a:t>
            </a:r>
            <a:r>
              <a:rPr lang="en-US" sz="1690" i="true">
                <a:solidFill>
                  <a:srgbClr val="000000"/>
                </a:solidFill>
                <a:latin typeface="Glacial Indifference Italics"/>
                <a:ea typeface="Glacial Indifference Italics"/>
                <a:cs typeface="Glacial Indifference Italics"/>
                <a:sym typeface="Glacial Indifference Italics"/>
              </a:rPr>
              <a:t>Select File</a:t>
            </a:r>
            <a:r>
              <a:rPr lang="en-US" sz="1690">
                <a:solidFill>
                  <a:srgbClr val="000000"/>
                </a:solidFill>
                <a:latin typeface="Glacial Indifference"/>
                <a:ea typeface="Glacial Indifference"/>
                <a:cs typeface="Glacial Indifference"/>
                <a:sym typeface="Glacial Indifference"/>
              </a:rPr>
              <a:t> and choose the template file.</a:t>
            </a:r>
          </a:p>
          <a:p>
            <a:pPr algn="l" marL="365000" indent="-182500" lvl="1">
              <a:lnSpc>
                <a:spcPts val="2366"/>
              </a:lnSpc>
              <a:spcBef>
                <a:spcPct val="0"/>
              </a:spcBef>
              <a:buAutoNum type="arabicPeriod" startAt="1"/>
            </a:pPr>
            <a:r>
              <a:rPr lang="en-US" sz="1690">
                <a:solidFill>
                  <a:srgbClr val="000000"/>
                </a:solidFill>
                <a:latin typeface="Glacial Indifference"/>
                <a:ea typeface="Glacial Indifference"/>
                <a:cs typeface="Glacial Indifference"/>
                <a:sym typeface="Glacial Indifference"/>
              </a:rPr>
              <a:t>Select </a:t>
            </a:r>
            <a:r>
              <a:rPr lang="en-US" sz="1690" i="true">
                <a:solidFill>
                  <a:srgbClr val="000000"/>
                </a:solidFill>
                <a:latin typeface="Glacial Indifference Italics"/>
                <a:ea typeface="Glacial Indifference Italics"/>
                <a:cs typeface="Glacial Indifference Italics"/>
                <a:sym typeface="Glacial Indifference Italics"/>
              </a:rPr>
              <a:t>Upload.</a:t>
            </a:r>
          </a:p>
        </p:txBody>
      </p:sp>
      <p:sp>
        <p:nvSpPr>
          <p:cNvPr name="TextBox 20" id="20"/>
          <p:cNvSpPr txBox="true"/>
          <p:nvPr/>
        </p:nvSpPr>
        <p:spPr>
          <a:xfrm rot="0">
            <a:off x="1693629" y="1250899"/>
            <a:ext cx="696470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SETTING UP THE KITE PARENT PORTAL</a:t>
            </a:r>
          </a:p>
        </p:txBody>
      </p:sp>
    </p:spTree>
  </p:cSld>
  <p:clrMapOvr>
    <a:masterClrMapping/>
  </p:clrMapOvr>
</p:sld>
</file>

<file path=ppt/slides/slide1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164341" y="242239"/>
            <a:ext cx="3524475" cy="916497"/>
            <a:chOff x="0" y="0"/>
            <a:chExt cx="4699300" cy="1221996"/>
          </a:xfrm>
        </p:grpSpPr>
        <p:grpSp>
          <p:nvGrpSpPr>
            <p:cNvPr name="Group 13" id="13"/>
            <p:cNvGrpSpPr/>
            <p:nvPr/>
          </p:nvGrpSpPr>
          <p:grpSpPr>
            <a:xfrm rot="0">
              <a:off x="2279" y="0"/>
              <a:ext cx="4697021" cy="1221996"/>
              <a:chOff x="0" y="0"/>
              <a:chExt cx="1304728" cy="339443"/>
            </a:xfrm>
          </p:grpSpPr>
          <p:sp>
            <p:nvSpPr>
              <p:cNvPr name="Freeform 14" id="14"/>
              <p:cNvSpPr/>
              <p:nvPr/>
            </p:nvSpPr>
            <p:spPr>
              <a:xfrm flipH="false" flipV="false" rot="0">
                <a:off x="0" y="0"/>
                <a:ext cx="1304728" cy="339443"/>
              </a:xfrm>
              <a:custGeom>
                <a:avLst/>
                <a:gdLst/>
                <a:ahLst/>
                <a:cxnLst/>
                <a:rect r="r" b="b" t="t" l="l"/>
                <a:pathLst>
                  <a:path h="339443" w="1304728">
                    <a:moveTo>
                      <a:pt x="0" y="0"/>
                    </a:moveTo>
                    <a:lnTo>
                      <a:pt x="1304728" y="0"/>
                    </a:lnTo>
                    <a:lnTo>
                      <a:pt x="1304728" y="339443"/>
                    </a:lnTo>
                    <a:lnTo>
                      <a:pt x="0" y="339443"/>
                    </a:lnTo>
                    <a:close/>
                  </a:path>
                </a:pathLst>
              </a:custGeom>
              <a:solidFill>
                <a:srgbClr val="253439"/>
              </a:solidFill>
            </p:spPr>
          </p:sp>
          <p:sp>
            <p:nvSpPr>
              <p:cNvPr name="TextBox 15" id="15"/>
              <p:cNvSpPr txBox="true"/>
              <p:nvPr/>
            </p:nvSpPr>
            <p:spPr>
              <a:xfrm>
                <a:off x="0" y="-28575"/>
                <a:ext cx="1304728" cy="368018"/>
              </a:xfrm>
              <a:prstGeom prst="rect">
                <a:avLst/>
              </a:prstGeom>
            </p:spPr>
            <p:txBody>
              <a:bodyPr anchor="ctr" rtlCol="false" tIns="50800" lIns="50800" bIns="50800" rIns="50800"/>
              <a:lstStyle/>
              <a:p>
                <a:pPr algn="ctr">
                  <a:lnSpc>
                    <a:spcPts val="2366"/>
                  </a:lnSpc>
                </a:pPr>
              </a:p>
            </p:txBody>
          </p:sp>
        </p:grpSp>
        <p:sp>
          <p:nvSpPr>
            <p:cNvPr name="TextBox 16" id="16"/>
            <p:cNvSpPr txBox="true"/>
            <p:nvPr/>
          </p:nvSpPr>
          <p:spPr>
            <a:xfrm rot="0">
              <a:off x="0" y="313606"/>
              <a:ext cx="4686538" cy="547158"/>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KITE PARENT PORTAL</a:t>
              </a:r>
            </a:p>
          </p:txBody>
        </p:sp>
      </p:gr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147</a:t>
            </a:r>
          </a:p>
        </p:txBody>
      </p:sp>
      <p:sp>
        <p:nvSpPr>
          <p:cNvPr name="TextBox 18" id="18"/>
          <p:cNvSpPr txBox="true"/>
          <p:nvPr/>
        </p:nvSpPr>
        <p:spPr>
          <a:xfrm rot="0">
            <a:off x="1210557" y="1101586"/>
            <a:ext cx="7811523" cy="87020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FIELDS IN THE STUDENT-PARENT CONNECTION TEMPLATE FILE</a:t>
            </a:r>
          </a:p>
        </p:txBody>
      </p:sp>
      <p:sp>
        <p:nvSpPr>
          <p:cNvPr name="Freeform 19" id="19" descr="fields in the student-parent connection template file. See Kite Educator Portal Manual for instructions."/>
          <p:cNvSpPr/>
          <p:nvPr/>
        </p:nvSpPr>
        <p:spPr>
          <a:xfrm flipH="false" flipV="false" rot="0">
            <a:off x="2582658" y="1971790"/>
            <a:ext cx="5067321" cy="3308615"/>
          </a:xfrm>
          <a:custGeom>
            <a:avLst/>
            <a:gdLst/>
            <a:ahLst/>
            <a:cxnLst/>
            <a:rect r="r" b="b" t="t" l="l"/>
            <a:pathLst>
              <a:path h="3308615" w="5067321">
                <a:moveTo>
                  <a:pt x="0" y="0"/>
                </a:moveTo>
                <a:lnTo>
                  <a:pt x="5067321" y="0"/>
                </a:lnTo>
                <a:lnTo>
                  <a:pt x="5067321" y="3308616"/>
                </a:lnTo>
                <a:lnTo>
                  <a:pt x="0" y="3308616"/>
                </a:lnTo>
                <a:lnTo>
                  <a:pt x="0" y="0"/>
                </a:lnTo>
                <a:close/>
              </a:path>
            </a:pathLst>
          </a:custGeom>
          <a:blipFill>
            <a:blip r:embed="rId5"/>
            <a:stretch>
              <a:fillRect l="0" t="0" r="0" b="0"/>
            </a:stretch>
          </a:blipFill>
        </p:spPr>
      </p:sp>
      <p:sp>
        <p:nvSpPr>
          <p:cNvPr name="TextBox 20" id="20"/>
          <p:cNvSpPr txBox="true"/>
          <p:nvPr/>
        </p:nvSpPr>
        <p:spPr>
          <a:xfrm rot="0">
            <a:off x="840999" y="5297049"/>
            <a:ext cx="8181081" cy="1897380"/>
          </a:xfrm>
          <a:prstGeom prst="rect">
            <a:avLst/>
          </a:prstGeom>
        </p:spPr>
        <p:txBody>
          <a:bodyPr anchor="t" rtlCol="false" tIns="0" lIns="0" bIns="0" rIns="0">
            <a:spAutoFit/>
          </a:bodyPr>
          <a:lstStyle/>
          <a:p>
            <a:pPr algn="l">
              <a:lnSpc>
                <a:spcPts val="1709"/>
              </a:lnSpc>
            </a:pPr>
            <a:r>
              <a:rPr lang="en-US" sz="1500">
                <a:solidFill>
                  <a:srgbClr val="000000"/>
                </a:solidFill>
                <a:latin typeface="Glacial Indifference"/>
                <a:ea typeface="Glacial Indifference"/>
                <a:cs typeface="Glacial Indifference"/>
                <a:sym typeface="Glacial Indifference"/>
              </a:rPr>
              <a:t>Column A: </a:t>
            </a:r>
            <a:r>
              <a:rPr lang="en-US" sz="1500" b="true">
                <a:solidFill>
                  <a:srgbClr val="000000"/>
                </a:solidFill>
                <a:latin typeface="Glacial Indifference Bold"/>
                <a:ea typeface="Glacial Indifference Bold"/>
                <a:cs typeface="Glacial Indifference Bold"/>
                <a:sym typeface="Glacial Indifference Bold"/>
              </a:rPr>
              <a:t>Parent Email</a:t>
            </a:r>
            <a:r>
              <a:rPr lang="en-US" sz="1500">
                <a:solidFill>
                  <a:srgbClr val="000000"/>
                </a:solidFill>
                <a:latin typeface="Glacial Indifference"/>
                <a:ea typeface="Glacial Indifference"/>
                <a:cs typeface="Glacial Indifference"/>
                <a:sym typeface="Glacial Indifference"/>
              </a:rPr>
              <a:t>.</a:t>
            </a:r>
          </a:p>
          <a:p>
            <a:pPr algn="l">
              <a:lnSpc>
                <a:spcPts val="1709"/>
              </a:lnSpc>
            </a:pPr>
          </a:p>
          <a:p>
            <a:pPr algn="l">
              <a:lnSpc>
                <a:spcPts val="1709"/>
              </a:lnSpc>
            </a:pPr>
            <a:r>
              <a:rPr lang="en-US" sz="1500">
                <a:solidFill>
                  <a:srgbClr val="000000"/>
                </a:solidFill>
                <a:latin typeface="Glacial Indifference"/>
                <a:ea typeface="Glacial Indifference"/>
                <a:cs typeface="Glacial Indifference"/>
                <a:sym typeface="Glacial Indifference"/>
              </a:rPr>
              <a:t>Column B: </a:t>
            </a:r>
            <a:r>
              <a:rPr lang="en-US" sz="1500" b="true">
                <a:solidFill>
                  <a:srgbClr val="000000"/>
                </a:solidFill>
                <a:latin typeface="Glacial Indifference Bold"/>
                <a:ea typeface="Glacial Indifference Bold"/>
                <a:cs typeface="Glacial Indifference Bold"/>
                <a:sym typeface="Glacial Indifference Bold"/>
              </a:rPr>
              <a:t>Student State Identifier </a:t>
            </a:r>
            <a:r>
              <a:rPr lang="en-US" sz="1500" i="true">
                <a:solidFill>
                  <a:srgbClr val="000000"/>
                </a:solidFill>
                <a:latin typeface="Glacial Indifference Italics"/>
                <a:ea typeface="Glacial Indifference Italics"/>
                <a:cs typeface="Glacial Indifference Italics"/>
                <a:sym typeface="Glacial Indifference Italics"/>
              </a:rPr>
              <a:t>(Can be found in a Kite Enrollment Data Extract or in Settings &gt; Students)</a:t>
            </a:r>
          </a:p>
          <a:p>
            <a:pPr algn="l">
              <a:lnSpc>
                <a:spcPts val="1709"/>
              </a:lnSpc>
            </a:pPr>
          </a:p>
          <a:p>
            <a:pPr algn="l">
              <a:lnSpc>
                <a:spcPts val="1709"/>
              </a:lnSpc>
            </a:pPr>
            <a:r>
              <a:rPr lang="en-US" sz="1500">
                <a:solidFill>
                  <a:srgbClr val="000000"/>
                </a:solidFill>
                <a:latin typeface="Glacial Indifference"/>
                <a:ea typeface="Glacial Indifference"/>
                <a:cs typeface="Glacial Indifference"/>
                <a:sym typeface="Glacial Indifference"/>
              </a:rPr>
              <a:t>Column C: </a:t>
            </a:r>
            <a:r>
              <a:rPr lang="en-US" sz="1500" b="true">
                <a:solidFill>
                  <a:srgbClr val="000000"/>
                </a:solidFill>
                <a:latin typeface="Glacial Indifference Bold"/>
                <a:ea typeface="Glacial Indifference Bold"/>
                <a:cs typeface="Glacial Indifference Bold"/>
                <a:sym typeface="Glacial Indifference Bold"/>
              </a:rPr>
              <a:t>District Identifier </a:t>
            </a:r>
            <a:r>
              <a:rPr lang="en-US" sz="1500" i="true">
                <a:solidFill>
                  <a:srgbClr val="000000"/>
                </a:solidFill>
                <a:latin typeface="Glacial Indifference Italics"/>
                <a:ea typeface="Glacial Indifference Italics"/>
                <a:cs typeface="Glacial Indifference Italics"/>
                <a:sym typeface="Glacial Indifference Italics"/>
              </a:rPr>
              <a:t>(Can be found in Settings &gt; Organization. Use the number associated with district organization.)</a:t>
            </a:r>
          </a:p>
          <a:p>
            <a:pPr algn="l">
              <a:lnSpc>
                <a:spcPts val="1709"/>
              </a:lnSpc>
            </a:pPr>
          </a:p>
          <a:p>
            <a:pPr algn="l">
              <a:lnSpc>
                <a:spcPts val="1709"/>
              </a:lnSpc>
            </a:pPr>
            <a:r>
              <a:rPr lang="en-US" sz="1500">
                <a:solidFill>
                  <a:srgbClr val="000000"/>
                </a:solidFill>
                <a:latin typeface="Glacial Indifference"/>
                <a:ea typeface="Glacial Indifference"/>
                <a:cs typeface="Glacial Indifference"/>
                <a:sym typeface="Glacial Indifference"/>
              </a:rPr>
              <a:t>Column D: </a:t>
            </a:r>
            <a:r>
              <a:rPr lang="en-US" sz="1500" b="true">
                <a:solidFill>
                  <a:srgbClr val="000000"/>
                </a:solidFill>
                <a:latin typeface="Glacial Indifference Bold"/>
                <a:ea typeface="Glacial Indifference Bold"/>
                <a:cs typeface="Glacial Indifference Bold"/>
                <a:sym typeface="Glacial Indifference Bold"/>
              </a:rPr>
              <a:t>Electronic Opt-In </a:t>
            </a:r>
            <a:r>
              <a:rPr lang="en-US" sz="1500" i="true">
                <a:solidFill>
                  <a:srgbClr val="000000"/>
                </a:solidFill>
                <a:latin typeface="Glacial Indifference Italics"/>
                <a:ea typeface="Glacial Indifference Italics"/>
                <a:cs typeface="Glacial Indifference Italics"/>
                <a:sym typeface="Glacial Indifference Italics"/>
              </a:rPr>
              <a:t>(Not required.)</a:t>
            </a:r>
          </a:p>
        </p:txBody>
      </p:sp>
    </p:spTree>
  </p:cSld>
  <p:clrMapOvr>
    <a:masterClrMapping/>
  </p:clrMapOvr>
</p:sld>
</file>

<file path=ppt/slides/slide1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164341" y="242239"/>
            <a:ext cx="3524475" cy="916497"/>
            <a:chOff x="0" y="0"/>
            <a:chExt cx="4699300" cy="1221996"/>
          </a:xfrm>
        </p:grpSpPr>
        <p:grpSp>
          <p:nvGrpSpPr>
            <p:cNvPr name="Group 13" id="13"/>
            <p:cNvGrpSpPr/>
            <p:nvPr/>
          </p:nvGrpSpPr>
          <p:grpSpPr>
            <a:xfrm rot="0">
              <a:off x="2279" y="0"/>
              <a:ext cx="4697021" cy="1221996"/>
              <a:chOff x="0" y="0"/>
              <a:chExt cx="1304728" cy="339443"/>
            </a:xfrm>
          </p:grpSpPr>
          <p:sp>
            <p:nvSpPr>
              <p:cNvPr name="Freeform 14" id="14"/>
              <p:cNvSpPr/>
              <p:nvPr/>
            </p:nvSpPr>
            <p:spPr>
              <a:xfrm flipH="false" flipV="false" rot="0">
                <a:off x="0" y="0"/>
                <a:ext cx="1304728" cy="339443"/>
              </a:xfrm>
              <a:custGeom>
                <a:avLst/>
                <a:gdLst/>
                <a:ahLst/>
                <a:cxnLst/>
                <a:rect r="r" b="b" t="t" l="l"/>
                <a:pathLst>
                  <a:path h="339443" w="1304728">
                    <a:moveTo>
                      <a:pt x="0" y="0"/>
                    </a:moveTo>
                    <a:lnTo>
                      <a:pt x="1304728" y="0"/>
                    </a:lnTo>
                    <a:lnTo>
                      <a:pt x="1304728" y="339443"/>
                    </a:lnTo>
                    <a:lnTo>
                      <a:pt x="0" y="339443"/>
                    </a:lnTo>
                    <a:close/>
                  </a:path>
                </a:pathLst>
              </a:custGeom>
              <a:solidFill>
                <a:srgbClr val="253439"/>
              </a:solidFill>
            </p:spPr>
          </p:sp>
          <p:sp>
            <p:nvSpPr>
              <p:cNvPr name="TextBox 15" id="15"/>
              <p:cNvSpPr txBox="true"/>
              <p:nvPr/>
            </p:nvSpPr>
            <p:spPr>
              <a:xfrm>
                <a:off x="0" y="-28575"/>
                <a:ext cx="1304728" cy="368018"/>
              </a:xfrm>
              <a:prstGeom prst="rect">
                <a:avLst/>
              </a:prstGeom>
            </p:spPr>
            <p:txBody>
              <a:bodyPr anchor="ctr" rtlCol="false" tIns="50800" lIns="50800" bIns="50800" rIns="50800"/>
              <a:lstStyle/>
              <a:p>
                <a:pPr algn="ctr">
                  <a:lnSpc>
                    <a:spcPts val="2366"/>
                  </a:lnSpc>
                </a:pPr>
              </a:p>
            </p:txBody>
          </p:sp>
        </p:grpSp>
        <p:sp>
          <p:nvSpPr>
            <p:cNvPr name="TextBox 16" id="16"/>
            <p:cNvSpPr txBox="true"/>
            <p:nvPr/>
          </p:nvSpPr>
          <p:spPr>
            <a:xfrm rot="0">
              <a:off x="0" y="313606"/>
              <a:ext cx="4686538" cy="547158"/>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KITE PARENT PORTAL</a:t>
              </a:r>
            </a:p>
          </p:txBody>
        </p:sp>
      </p:gr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148</a:t>
            </a:r>
          </a:p>
        </p:txBody>
      </p:sp>
      <p:sp>
        <p:nvSpPr>
          <p:cNvPr name="TextBox 18" id="18"/>
          <p:cNvSpPr txBox="true"/>
          <p:nvPr/>
        </p:nvSpPr>
        <p:spPr>
          <a:xfrm rot="0">
            <a:off x="808904" y="2051029"/>
            <a:ext cx="8397064" cy="2174875"/>
          </a:xfrm>
          <a:prstGeom prst="rect">
            <a:avLst/>
          </a:prstGeom>
        </p:spPr>
        <p:txBody>
          <a:bodyPr anchor="t" rtlCol="false" tIns="0" lIns="0" bIns="0" rIns="0">
            <a:spAutoFit/>
          </a:bodyPr>
          <a:lstStyle/>
          <a:p>
            <a:pPr algn="l">
              <a:lnSpc>
                <a:spcPts val="3499"/>
              </a:lnSpc>
            </a:pPr>
            <a:r>
              <a:rPr lang="en-US" sz="2499">
                <a:solidFill>
                  <a:srgbClr val="000000"/>
                </a:solidFill>
                <a:latin typeface="Glacial Indifference"/>
                <a:ea typeface="Glacial Indifference"/>
                <a:cs typeface="Glacial Indifference"/>
                <a:sym typeface="Glacial Indifference"/>
              </a:rPr>
              <a:t>Common Troubleshooting:</a:t>
            </a:r>
          </a:p>
          <a:p>
            <a:pPr algn="l" marL="539749" indent="-269875" lvl="1">
              <a:lnSpc>
                <a:spcPts val="3499"/>
              </a:lnSpc>
              <a:buFont typeface="Arial"/>
              <a:buChar char="•"/>
            </a:pPr>
            <a:r>
              <a:rPr lang="en-US" sz="2499">
                <a:solidFill>
                  <a:srgbClr val="000000"/>
                </a:solidFill>
                <a:latin typeface="Glacial Indifference"/>
                <a:ea typeface="Glacial Indifference"/>
                <a:cs typeface="Glacial Indifference"/>
                <a:sym typeface="Glacial Indifference"/>
              </a:rPr>
              <a:t>Do not change column headers.</a:t>
            </a:r>
          </a:p>
          <a:p>
            <a:pPr algn="l" marL="539749" indent="-269875" lvl="1">
              <a:lnSpc>
                <a:spcPts val="3499"/>
              </a:lnSpc>
              <a:buFont typeface="Arial"/>
              <a:buChar char="•"/>
            </a:pPr>
            <a:r>
              <a:rPr lang="en-US" sz="2499">
                <a:solidFill>
                  <a:srgbClr val="000000"/>
                </a:solidFill>
                <a:latin typeface="Glacial Indifference"/>
                <a:ea typeface="Glacial Indifference"/>
                <a:cs typeface="Glacial Indifference"/>
                <a:sym typeface="Glacial Indifference"/>
              </a:rPr>
              <a:t>Be sure to save template file in CSV format.</a:t>
            </a:r>
          </a:p>
          <a:p>
            <a:pPr algn="l" marL="539749" indent="-269875" lvl="1">
              <a:lnSpc>
                <a:spcPts val="3499"/>
              </a:lnSpc>
              <a:buFont typeface="Arial"/>
              <a:buChar char="•"/>
            </a:pPr>
            <a:r>
              <a:rPr lang="en-US" sz="2499">
                <a:solidFill>
                  <a:srgbClr val="000000"/>
                </a:solidFill>
                <a:latin typeface="Glacial Indifference"/>
                <a:ea typeface="Glacial Indifference"/>
                <a:cs typeface="Glacial Indifference"/>
                <a:sym typeface="Glacial Indifference"/>
              </a:rPr>
              <a:t>Be sure your cells are formatted to hold leading zeros in numbers such as the District Identifier field.</a:t>
            </a:r>
          </a:p>
        </p:txBody>
      </p:sp>
      <p:sp>
        <p:nvSpPr>
          <p:cNvPr name="TextBox 19" id="19"/>
          <p:cNvSpPr txBox="true"/>
          <p:nvPr/>
        </p:nvSpPr>
        <p:spPr>
          <a:xfrm rot="0">
            <a:off x="1693629" y="1250899"/>
            <a:ext cx="696470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SETTING UP THE KITE PARENT PORTAL</a:t>
            </a:r>
          </a:p>
        </p:txBody>
      </p:sp>
    </p:spTree>
  </p:cSld>
  <p:clrMapOvr>
    <a:masterClrMapping/>
  </p:clrMapOvr>
</p:sld>
</file>

<file path=ppt/slides/slide1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164341" y="242239"/>
            <a:ext cx="3524475" cy="916497"/>
            <a:chOff x="0" y="0"/>
            <a:chExt cx="4699300" cy="1221996"/>
          </a:xfrm>
        </p:grpSpPr>
        <p:grpSp>
          <p:nvGrpSpPr>
            <p:cNvPr name="Group 13" id="13"/>
            <p:cNvGrpSpPr/>
            <p:nvPr/>
          </p:nvGrpSpPr>
          <p:grpSpPr>
            <a:xfrm rot="0">
              <a:off x="2279" y="0"/>
              <a:ext cx="4697021" cy="1221996"/>
              <a:chOff x="0" y="0"/>
              <a:chExt cx="1304728" cy="339443"/>
            </a:xfrm>
          </p:grpSpPr>
          <p:sp>
            <p:nvSpPr>
              <p:cNvPr name="Freeform 14" id="14"/>
              <p:cNvSpPr/>
              <p:nvPr/>
            </p:nvSpPr>
            <p:spPr>
              <a:xfrm flipH="false" flipV="false" rot="0">
                <a:off x="0" y="0"/>
                <a:ext cx="1304728" cy="339443"/>
              </a:xfrm>
              <a:custGeom>
                <a:avLst/>
                <a:gdLst/>
                <a:ahLst/>
                <a:cxnLst/>
                <a:rect r="r" b="b" t="t" l="l"/>
                <a:pathLst>
                  <a:path h="339443" w="1304728">
                    <a:moveTo>
                      <a:pt x="0" y="0"/>
                    </a:moveTo>
                    <a:lnTo>
                      <a:pt x="1304728" y="0"/>
                    </a:lnTo>
                    <a:lnTo>
                      <a:pt x="1304728" y="339443"/>
                    </a:lnTo>
                    <a:lnTo>
                      <a:pt x="0" y="339443"/>
                    </a:lnTo>
                    <a:close/>
                  </a:path>
                </a:pathLst>
              </a:custGeom>
              <a:solidFill>
                <a:srgbClr val="253439"/>
              </a:solidFill>
            </p:spPr>
          </p:sp>
          <p:sp>
            <p:nvSpPr>
              <p:cNvPr name="TextBox 15" id="15"/>
              <p:cNvSpPr txBox="true"/>
              <p:nvPr/>
            </p:nvSpPr>
            <p:spPr>
              <a:xfrm>
                <a:off x="0" y="-28575"/>
                <a:ext cx="1304728" cy="368018"/>
              </a:xfrm>
              <a:prstGeom prst="rect">
                <a:avLst/>
              </a:prstGeom>
            </p:spPr>
            <p:txBody>
              <a:bodyPr anchor="ctr" rtlCol="false" tIns="50800" lIns="50800" bIns="50800" rIns="50800"/>
              <a:lstStyle/>
              <a:p>
                <a:pPr algn="ctr">
                  <a:lnSpc>
                    <a:spcPts val="2366"/>
                  </a:lnSpc>
                </a:pPr>
              </a:p>
            </p:txBody>
          </p:sp>
        </p:grpSp>
        <p:sp>
          <p:nvSpPr>
            <p:cNvPr name="TextBox 16" id="16"/>
            <p:cNvSpPr txBox="true"/>
            <p:nvPr/>
          </p:nvSpPr>
          <p:spPr>
            <a:xfrm rot="0">
              <a:off x="0" y="313606"/>
              <a:ext cx="4686538" cy="547158"/>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KITE PARENT PORTAL</a:t>
              </a:r>
            </a:p>
          </p:txBody>
        </p:sp>
      </p:gr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149</a:t>
            </a:r>
          </a:p>
        </p:txBody>
      </p:sp>
      <p:sp>
        <p:nvSpPr>
          <p:cNvPr name="TextBox 18" id="18"/>
          <p:cNvSpPr txBox="true"/>
          <p:nvPr/>
        </p:nvSpPr>
        <p:spPr>
          <a:xfrm rot="0">
            <a:off x="1029651" y="1285242"/>
            <a:ext cx="843003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PARENTS LOGGING IN TO THE KITE PARENT PORTAL</a:t>
            </a:r>
          </a:p>
        </p:txBody>
      </p:sp>
      <p:sp>
        <p:nvSpPr>
          <p:cNvPr name="Freeform 19" id="19" descr="parent portal homepage"/>
          <p:cNvSpPr/>
          <p:nvPr/>
        </p:nvSpPr>
        <p:spPr>
          <a:xfrm flipH="false" flipV="false" rot="0">
            <a:off x="3860535" y="1813881"/>
            <a:ext cx="4687686" cy="2954023"/>
          </a:xfrm>
          <a:custGeom>
            <a:avLst/>
            <a:gdLst/>
            <a:ahLst/>
            <a:cxnLst/>
            <a:rect r="r" b="b" t="t" l="l"/>
            <a:pathLst>
              <a:path h="2954023" w="4687686">
                <a:moveTo>
                  <a:pt x="0" y="0"/>
                </a:moveTo>
                <a:lnTo>
                  <a:pt x="4687685" y="0"/>
                </a:lnTo>
                <a:lnTo>
                  <a:pt x="4687685" y="2954023"/>
                </a:lnTo>
                <a:lnTo>
                  <a:pt x="0" y="2954023"/>
                </a:lnTo>
                <a:lnTo>
                  <a:pt x="0" y="0"/>
                </a:lnTo>
                <a:close/>
              </a:path>
            </a:pathLst>
          </a:custGeom>
          <a:blipFill>
            <a:blip r:embed="rId5"/>
            <a:stretch>
              <a:fillRect l="0" t="0" r="-26374" b="0"/>
            </a:stretch>
          </a:blipFill>
        </p:spPr>
      </p:sp>
      <p:sp>
        <p:nvSpPr>
          <p:cNvPr name="Freeform 20" id="20" descr="parent portal image"/>
          <p:cNvSpPr/>
          <p:nvPr/>
        </p:nvSpPr>
        <p:spPr>
          <a:xfrm flipH="false" flipV="false" rot="0">
            <a:off x="4052552" y="4863154"/>
            <a:ext cx="4588571" cy="2320416"/>
          </a:xfrm>
          <a:custGeom>
            <a:avLst/>
            <a:gdLst/>
            <a:ahLst/>
            <a:cxnLst/>
            <a:rect r="r" b="b" t="t" l="l"/>
            <a:pathLst>
              <a:path h="2320416" w="4588571">
                <a:moveTo>
                  <a:pt x="0" y="0"/>
                </a:moveTo>
                <a:lnTo>
                  <a:pt x="4588571" y="0"/>
                </a:lnTo>
                <a:lnTo>
                  <a:pt x="4588571" y="2320416"/>
                </a:lnTo>
                <a:lnTo>
                  <a:pt x="0" y="2320416"/>
                </a:lnTo>
                <a:lnTo>
                  <a:pt x="0" y="0"/>
                </a:lnTo>
                <a:close/>
              </a:path>
            </a:pathLst>
          </a:custGeom>
          <a:blipFill>
            <a:blip r:embed="rId6"/>
            <a:stretch>
              <a:fillRect l="0" t="0" r="0" b="0"/>
            </a:stretch>
          </a:blipFill>
        </p:spPr>
      </p:sp>
      <p:sp>
        <p:nvSpPr>
          <p:cNvPr name="Freeform 21" id="21" descr="parent portal login image"/>
          <p:cNvSpPr/>
          <p:nvPr/>
        </p:nvSpPr>
        <p:spPr>
          <a:xfrm flipH="false" flipV="false" rot="0">
            <a:off x="7674444" y="2525489"/>
            <a:ext cx="1967785" cy="2875303"/>
          </a:xfrm>
          <a:custGeom>
            <a:avLst/>
            <a:gdLst/>
            <a:ahLst/>
            <a:cxnLst/>
            <a:rect r="r" b="b" t="t" l="l"/>
            <a:pathLst>
              <a:path h="2875303" w="1967785">
                <a:moveTo>
                  <a:pt x="0" y="0"/>
                </a:moveTo>
                <a:lnTo>
                  <a:pt x="1967786" y="0"/>
                </a:lnTo>
                <a:lnTo>
                  <a:pt x="1967786" y="2875303"/>
                </a:lnTo>
                <a:lnTo>
                  <a:pt x="0" y="2875303"/>
                </a:lnTo>
                <a:lnTo>
                  <a:pt x="0" y="0"/>
                </a:lnTo>
                <a:close/>
              </a:path>
            </a:pathLst>
          </a:custGeom>
          <a:blipFill>
            <a:blip r:embed="rId7"/>
            <a:stretch>
              <a:fillRect l="0" t="0" r="0" b="0"/>
            </a:stretch>
          </a:blipFill>
        </p:spPr>
      </p:sp>
      <p:sp>
        <p:nvSpPr>
          <p:cNvPr name="TextBox 22" id="22"/>
          <p:cNvSpPr txBox="true"/>
          <p:nvPr/>
        </p:nvSpPr>
        <p:spPr>
          <a:xfrm rot="0">
            <a:off x="731520" y="2003304"/>
            <a:ext cx="2997006" cy="4969510"/>
          </a:xfrm>
          <a:prstGeom prst="rect">
            <a:avLst/>
          </a:prstGeom>
        </p:spPr>
        <p:txBody>
          <a:bodyPr anchor="t" rtlCol="false" tIns="0" lIns="0" bIns="0" rIns="0">
            <a:spAutoFit/>
          </a:bodyPr>
          <a:lstStyle/>
          <a:p>
            <a:pPr algn="l">
              <a:lnSpc>
                <a:spcPts val="2239"/>
              </a:lnSpc>
            </a:pPr>
            <a:r>
              <a:rPr lang="en-US" sz="1599">
                <a:solidFill>
                  <a:srgbClr val="000000"/>
                </a:solidFill>
                <a:latin typeface="Glacial Indifference"/>
                <a:ea typeface="Glacial Indifference"/>
                <a:cs typeface="Glacial Indifference"/>
                <a:sym typeface="Glacial Indifference"/>
              </a:rPr>
              <a:t>Steps for parents/guardians to log in:</a:t>
            </a:r>
          </a:p>
          <a:p>
            <a:pPr algn="l">
              <a:lnSpc>
                <a:spcPts val="2239"/>
              </a:lnSpc>
            </a:pP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Open a </a:t>
            </a:r>
            <a:r>
              <a:rPr lang="en-US" b="true" sz="1599">
                <a:solidFill>
                  <a:srgbClr val="000000"/>
                </a:solidFill>
                <a:latin typeface="Glacial Indifference Bold"/>
                <a:ea typeface="Glacial Indifference Bold"/>
                <a:cs typeface="Glacial Indifference Bold"/>
                <a:sym typeface="Glacial Indifference Bold"/>
              </a:rPr>
              <a:t>web browser</a:t>
            </a:r>
            <a:r>
              <a:rPr lang="en-US" sz="1599">
                <a:solidFill>
                  <a:srgbClr val="000000"/>
                </a:solidFill>
                <a:latin typeface="Glacial Indifference"/>
                <a:ea typeface="Glacial Indifference"/>
                <a:cs typeface="Glacial Indifference"/>
                <a:sym typeface="Glacial Indifference"/>
              </a:rPr>
              <a:t> and visit </a:t>
            </a:r>
            <a:r>
              <a:rPr lang="en-US" sz="1599" u="sng">
                <a:solidFill>
                  <a:srgbClr val="000000"/>
                </a:solidFill>
                <a:latin typeface="Glacial Indifference"/>
                <a:ea typeface="Glacial Indifference"/>
                <a:cs typeface="Glacial Indifference"/>
                <a:sym typeface="Glacial Indifference"/>
                <a:hlinkClick r:id="rId8" tooltip="https://parentportal-testlet.kiteaai.org"/>
              </a:rPr>
              <a:t>https://parentportal-testlet.kiteaai.org/</a:t>
            </a:r>
            <a:r>
              <a:rPr lang="en-US" sz="1599">
                <a:solidFill>
                  <a:srgbClr val="000000"/>
                </a:solidFill>
                <a:latin typeface="Glacial Indifference"/>
                <a:ea typeface="Glacial Indifference"/>
                <a:cs typeface="Glacial Indifference"/>
                <a:sym typeface="Glacial Indifference"/>
              </a:rPr>
              <a:t>.</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Enter their </a:t>
            </a:r>
            <a:r>
              <a:rPr lang="en-US" b="true" sz="1599">
                <a:solidFill>
                  <a:srgbClr val="000000"/>
                </a:solidFill>
                <a:latin typeface="Glacial Indifference Bold"/>
                <a:ea typeface="Glacial Indifference Bold"/>
                <a:cs typeface="Glacial Indifference Bold"/>
                <a:sym typeface="Glacial Indifference Bold"/>
              </a:rPr>
              <a:t>email address</a:t>
            </a:r>
            <a:r>
              <a:rPr lang="en-US" sz="1599">
                <a:solidFill>
                  <a:srgbClr val="000000"/>
                </a:solidFill>
                <a:latin typeface="Glacial Indifference"/>
                <a:ea typeface="Glacial Indifference"/>
                <a:cs typeface="Glacial Indifference"/>
                <a:sym typeface="Glacial Indifference"/>
              </a:rPr>
              <a:t> registered with their child’s school district in the Email Address field.</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Select </a:t>
            </a:r>
            <a:r>
              <a:rPr lang="en-US" b="true" sz="1599">
                <a:solidFill>
                  <a:srgbClr val="000000"/>
                </a:solidFill>
                <a:latin typeface="Glacial Indifference Bold"/>
                <a:ea typeface="Glacial Indifference Bold"/>
                <a:cs typeface="Glacial Indifference Bold"/>
                <a:sym typeface="Glacial Indifference Bold"/>
              </a:rPr>
              <a:t>Get Started</a:t>
            </a:r>
            <a:r>
              <a:rPr lang="en-US" sz="1599">
                <a:solidFill>
                  <a:srgbClr val="000000"/>
                </a:solidFill>
                <a:latin typeface="Glacial Indifference"/>
                <a:ea typeface="Glacial Indifference"/>
                <a:cs typeface="Glacial Indifference"/>
                <a:sym typeface="Glacial Indifference"/>
              </a:rPr>
              <a:t>.</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A </a:t>
            </a:r>
            <a:r>
              <a:rPr lang="en-US" b="true" sz="1599">
                <a:solidFill>
                  <a:srgbClr val="000000"/>
                </a:solidFill>
                <a:latin typeface="Glacial Indifference Bold"/>
                <a:ea typeface="Glacial Indifference Bold"/>
                <a:cs typeface="Glacial Indifference Bold"/>
                <a:sym typeface="Glacial Indifference Bold"/>
              </a:rPr>
              <a:t>temporary access code</a:t>
            </a:r>
            <a:r>
              <a:rPr lang="en-US" sz="1599">
                <a:solidFill>
                  <a:srgbClr val="000000"/>
                </a:solidFill>
                <a:latin typeface="Glacial Indifference"/>
                <a:ea typeface="Glacial Indifference"/>
                <a:cs typeface="Glacial Indifference"/>
                <a:sym typeface="Glacial Indifference"/>
              </a:rPr>
              <a:t> will be sent to their email address.</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The </a:t>
            </a:r>
            <a:r>
              <a:rPr lang="en-US" b="true" sz="1599">
                <a:solidFill>
                  <a:srgbClr val="000000"/>
                </a:solidFill>
                <a:latin typeface="Glacial Indifference Bold"/>
                <a:ea typeface="Glacial Indifference Bold"/>
                <a:cs typeface="Glacial Indifference Bold"/>
                <a:sym typeface="Glacial Indifference Bold"/>
              </a:rPr>
              <a:t>access code is entered </a:t>
            </a:r>
            <a:r>
              <a:rPr lang="en-US" sz="1599">
                <a:solidFill>
                  <a:srgbClr val="000000"/>
                </a:solidFill>
                <a:latin typeface="Glacial Indifference"/>
                <a:ea typeface="Glacial Indifference"/>
                <a:cs typeface="Glacial Indifference"/>
                <a:sym typeface="Glacial Indifference"/>
              </a:rPr>
              <a:t>in the area provided on the login screen.</a:t>
            </a:r>
          </a:p>
          <a:p>
            <a:pPr algn="l" marL="345439" indent="-172720" lvl="1">
              <a:lnSpc>
                <a:spcPts val="2239"/>
              </a:lnSpc>
              <a:spcBef>
                <a:spcPct val="0"/>
              </a:spcBef>
              <a:buAutoNum type="arabicPeriod" startAt="1"/>
            </a:pPr>
            <a:r>
              <a:rPr lang="en-US" sz="1599">
                <a:solidFill>
                  <a:srgbClr val="000000"/>
                </a:solidFill>
                <a:latin typeface="Glacial Indifference"/>
                <a:ea typeface="Glacial Indifference"/>
                <a:cs typeface="Glacial Indifference"/>
                <a:sym typeface="Glacial Indifference"/>
              </a:rPr>
              <a:t>Select </a:t>
            </a:r>
            <a:r>
              <a:rPr lang="en-US" b="true" sz="1599">
                <a:solidFill>
                  <a:srgbClr val="000000"/>
                </a:solidFill>
                <a:latin typeface="Glacial Indifference Bold"/>
                <a:ea typeface="Glacial Indifference Bold"/>
                <a:cs typeface="Glacial Indifference Bold"/>
                <a:sym typeface="Glacial Indifference Bold"/>
              </a:rPr>
              <a:t>Let’s Go</a:t>
            </a:r>
            <a:r>
              <a:rPr lang="en-US" sz="1599">
                <a:solidFill>
                  <a:srgbClr val="000000"/>
                </a:solidFill>
                <a:latin typeface="Glacial Indifference"/>
                <a:ea typeface="Glacial Indifference"/>
                <a:cs typeface="Glacial Indifference"/>
                <a:sym typeface="Glacial Indifference"/>
              </a:rPr>
              <a:t>.</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09450" cy="721883"/>
            <a:chOff x="0" y="0"/>
            <a:chExt cx="189238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892389" cy="267364"/>
            </a:xfrm>
            <a:custGeom>
              <a:avLst/>
              <a:gdLst/>
              <a:ahLst/>
              <a:cxnLst/>
              <a:rect r="r" b="b" t="t" l="l"/>
              <a:pathLst>
                <a:path h="267364" w="1892389">
                  <a:moveTo>
                    <a:pt x="0" y="0"/>
                  </a:moveTo>
                  <a:lnTo>
                    <a:pt x="1892389" y="0"/>
                  </a:lnTo>
                  <a:lnTo>
                    <a:pt x="1892389" y="267364"/>
                  </a:lnTo>
                  <a:lnTo>
                    <a:pt x="0" y="267364"/>
                  </a:lnTo>
                  <a:close/>
                </a:path>
              </a:pathLst>
            </a:custGeom>
            <a:solidFill>
              <a:srgbClr val="253439"/>
            </a:solidFill>
          </p:spPr>
        </p:sp>
        <p:sp>
          <p:nvSpPr>
            <p:cNvPr name="TextBox 10" id="10"/>
            <p:cNvSpPr txBox="true"/>
            <p:nvPr/>
          </p:nvSpPr>
          <p:spPr>
            <a:xfrm>
              <a:off x="0" y="-28575"/>
              <a:ext cx="189238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Kite Educator Portal homepage"/>
          <p:cNvSpPr/>
          <p:nvPr/>
        </p:nvSpPr>
        <p:spPr>
          <a:xfrm flipH="false" flipV="false" rot="0">
            <a:off x="864525" y="1079091"/>
            <a:ext cx="8593624" cy="3706001"/>
          </a:xfrm>
          <a:custGeom>
            <a:avLst/>
            <a:gdLst/>
            <a:ahLst/>
            <a:cxnLst/>
            <a:rect r="r" b="b" t="t" l="l"/>
            <a:pathLst>
              <a:path h="3706001" w="8593624">
                <a:moveTo>
                  <a:pt x="0" y="0"/>
                </a:moveTo>
                <a:lnTo>
                  <a:pt x="8593625" y="0"/>
                </a:lnTo>
                <a:lnTo>
                  <a:pt x="8593625" y="3706000"/>
                </a:lnTo>
                <a:lnTo>
                  <a:pt x="0" y="3706000"/>
                </a:lnTo>
                <a:lnTo>
                  <a:pt x="0" y="0"/>
                </a:lnTo>
                <a:close/>
              </a:path>
            </a:pathLst>
          </a:custGeom>
          <a:blipFill>
            <a:blip r:embed="rId5"/>
            <a:stretch>
              <a:fillRect l="0" t="0" r="0" b="0"/>
            </a:stretch>
          </a:blipFill>
        </p:spPr>
      </p:sp>
      <p:sp>
        <p:nvSpPr>
          <p:cNvPr name="TextBox 16" id="16"/>
          <p:cNvSpPr txBox="true"/>
          <p:nvPr/>
        </p:nvSpPr>
        <p:spPr>
          <a:xfrm rot="0">
            <a:off x="167300" y="253613"/>
            <a:ext cx="5109450"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KITE EDUCATOR PORTAL</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15</a:t>
            </a:r>
          </a:p>
        </p:txBody>
      </p:sp>
      <p:sp>
        <p:nvSpPr>
          <p:cNvPr name="TextBox 18" id="18"/>
          <p:cNvSpPr txBox="true"/>
          <p:nvPr/>
        </p:nvSpPr>
        <p:spPr>
          <a:xfrm rot="0">
            <a:off x="979894" y="4906920"/>
            <a:ext cx="7793812" cy="2277984"/>
          </a:xfrm>
          <a:prstGeom prst="rect">
            <a:avLst/>
          </a:prstGeom>
        </p:spPr>
        <p:txBody>
          <a:bodyPr anchor="t" rtlCol="false" tIns="0" lIns="0" bIns="0" rIns="0">
            <a:spAutoFit/>
          </a:bodyPr>
          <a:lstStyle/>
          <a:p>
            <a:pPr algn="ctr">
              <a:lnSpc>
                <a:spcPts val="3066"/>
              </a:lnSpc>
              <a:spcBef>
                <a:spcPct val="0"/>
              </a:spcBef>
            </a:pPr>
            <a:r>
              <a:rPr lang="en-US" sz="2190">
                <a:solidFill>
                  <a:srgbClr val="000000"/>
                </a:solidFill>
                <a:latin typeface="Glacial Indifference"/>
                <a:ea typeface="Glacial Indifference"/>
                <a:cs typeface="Glacial Indifference"/>
                <a:sym typeface="Glacial Indifference"/>
              </a:rPr>
              <a:t>Portal for preparing, administering, and monitoring</a:t>
            </a:r>
          </a:p>
          <a:p>
            <a:pPr algn="ctr">
              <a:lnSpc>
                <a:spcPts val="3066"/>
              </a:lnSpc>
              <a:spcBef>
                <a:spcPct val="0"/>
              </a:spcBef>
            </a:pPr>
            <a:r>
              <a:rPr lang="en-US" sz="2190">
                <a:solidFill>
                  <a:srgbClr val="000000"/>
                </a:solidFill>
                <a:latin typeface="Glacial Indifference"/>
                <a:ea typeface="Glacial Indifference"/>
                <a:cs typeface="Glacial Indifference"/>
                <a:sym typeface="Glacial Indifference"/>
              </a:rPr>
              <a:t>completion of MAST testlets. </a:t>
            </a:r>
          </a:p>
          <a:p>
            <a:pPr algn="ctr">
              <a:lnSpc>
                <a:spcPts val="3066"/>
              </a:lnSpc>
              <a:spcBef>
                <a:spcPct val="0"/>
              </a:spcBef>
            </a:pPr>
          </a:p>
          <a:p>
            <a:pPr algn="ctr">
              <a:lnSpc>
                <a:spcPts val="3066"/>
              </a:lnSpc>
              <a:spcBef>
                <a:spcPct val="0"/>
              </a:spcBef>
            </a:pPr>
            <a:r>
              <a:rPr lang="en-US" sz="2190">
                <a:solidFill>
                  <a:srgbClr val="000000"/>
                </a:solidFill>
                <a:latin typeface="Glacial Indifference"/>
                <a:ea typeface="Glacial Indifference"/>
                <a:cs typeface="Glacial Indifference"/>
                <a:sym typeface="Glacial Indifference"/>
              </a:rPr>
              <a:t>All STCs and ARs have accounts created for them by OPI. </a:t>
            </a:r>
          </a:p>
          <a:p>
            <a:pPr algn="ctr">
              <a:lnSpc>
                <a:spcPts val="3066"/>
              </a:lnSpc>
              <a:spcBef>
                <a:spcPct val="0"/>
              </a:spcBef>
            </a:pPr>
          </a:p>
          <a:p>
            <a:pPr algn="ctr">
              <a:lnSpc>
                <a:spcPts val="3066"/>
              </a:lnSpc>
              <a:spcBef>
                <a:spcPct val="0"/>
              </a:spcBef>
            </a:pPr>
            <a:r>
              <a:rPr lang="en-US" sz="2190">
                <a:solidFill>
                  <a:srgbClr val="000000"/>
                </a:solidFill>
                <a:latin typeface="Glacial Indifference"/>
                <a:ea typeface="Glacial Indifference"/>
                <a:cs typeface="Glacial Indifference"/>
                <a:sym typeface="Glacial Indifference"/>
              </a:rPr>
              <a:t>All other user accounts must be created by a higher user role.</a:t>
            </a:r>
          </a:p>
        </p:txBody>
      </p:sp>
    </p:spTree>
  </p:cSld>
  <p:clrMapOvr>
    <a:masterClrMapping/>
  </p:clrMapOvr>
</p:sld>
</file>

<file path=ppt/slides/slide1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descr="parent portal homepage"/>
          <p:cNvSpPr/>
          <p:nvPr/>
        </p:nvSpPr>
        <p:spPr>
          <a:xfrm flipH="false" flipV="false" rot="0">
            <a:off x="4336363" y="1839635"/>
            <a:ext cx="5224467" cy="5133179"/>
          </a:xfrm>
          <a:custGeom>
            <a:avLst/>
            <a:gdLst/>
            <a:ahLst/>
            <a:cxnLst/>
            <a:rect r="r" b="b" t="t" l="l"/>
            <a:pathLst>
              <a:path h="5133179" w="5224467">
                <a:moveTo>
                  <a:pt x="0" y="0"/>
                </a:moveTo>
                <a:lnTo>
                  <a:pt x="5224467" y="0"/>
                </a:lnTo>
                <a:lnTo>
                  <a:pt x="5224467" y="5133179"/>
                </a:lnTo>
                <a:lnTo>
                  <a:pt x="0" y="5133179"/>
                </a:lnTo>
                <a:lnTo>
                  <a:pt x="0" y="0"/>
                </a:lnTo>
                <a:close/>
              </a:path>
            </a:pathLst>
          </a:custGeom>
          <a:blipFill>
            <a:blip r:embed="rId4"/>
            <a:stretch>
              <a:fillRect l="0" t="0" r="0" b="0"/>
            </a:stretch>
          </a:blipFill>
        </p:spPr>
      </p:sp>
      <p:grpSp>
        <p:nvGrpSpPr>
          <p:cNvPr name="Group 9" id="9"/>
          <p:cNvGrpSpPr/>
          <p:nvPr/>
        </p:nvGrpSpPr>
        <p:grpSpPr>
          <a:xfrm rot="0">
            <a:off x="8641123" y="6208984"/>
            <a:ext cx="1106216" cy="1106216"/>
            <a:chOff x="0" y="0"/>
            <a:chExt cx="812800" cy="812800"/>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2" id="12">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5"/>
            <a:stretch>
              <a:fillRect l="0" t="0" r="0" b="0"/>
            </a:stretch>
          </a:blipFill>
        </p:spPr>
      </p:sp>
      <p:grpSp>
        <p:nvGrpSpPr>
          <p:cNvPr name="Group 13" id="13"/>
          <p:cNvGrpSpPr/>
          <p:nvPr/>
        </p:nvGrpSpPr>
        <p:grpSpPr>
          <a:xfrm rot="0">
            <a:off x="164341" y="242239"/>
            <a:ext cx="3524475" cy="916497"/>
            <a:chOff x="0" y="0"/>
            <a:chExt cx="4699300" cy="1221996"/>
          </a:xfrm>
        </p:grpSpPr>
        <p:grpSp>
          <p:nvGrpSpPr>
            <p:cNvPr name="Group 14" id="14"/>
            <p:cNvGrpSpPr/>
            <p:nvPr/>
          </p:nvGrpSpPr>
          <p:grpSpPr>
            <a:xfrm rot="0">
              <a:off x="2279" y="0"/>
              <a:ext cx="4697021" cy="1221996"/>
              <a:chOff x="0" y="0"/>
              <a:chExt cx="1304728" cy="339443"/>
            </a:xfrm>
          </p:grpSpPr>
          <p:sp>
            <p:nvSpPr>
              <p:cNvPr name="Freeform 15" id="15"/>
              <p:cNvSpPr/>
              <p:nvPr/>
            </p:nvSpPr>
            <p:spPr>
              <a:xfrm flipH="false" flipV="false" rot="0">
                <a:off x="0" y="0"/>
                <a:ext cx="1304728" cy="339443"/>
              </a:xfrm>
              <a:custGeom>
                <a:avLst/>
                <a:gdLst/>
                <a:ahLst/>
                <a:cxnLst/>
                <a:rect r="r" b="b" t="t" l="l"/>
                <a:pathLst>
                  <a:path h="339443" w="1304728">
                    <a:moveTo>
                      <a:pt x="0" y="0"/>
                    </a:moveTo>
                    <a:lnTo>
                      <a:pt x="1304728" y="0"/>
                    </a:lnTo>
                    <a:lnTo>
                      <a:pt x="1304728" y="339443"/>
                    </a:lnTo>
                    <a:lnTo>
                      <a:pt x="0" y="339443"/>
                    </a:lnTo>
                    <a:close/>
                  </a:path>
                </a:pathLst>
              </a:custGeom>
              <a:solidFill>
                <a:srgbClr val="253439"/>
              </a:solidFill>
            </p:spPr>
          </p:sp>
          <p:sp>
            <p:nvSpPr>
              <p:cNvPr name="TextBox 16" id="16"/>
              <p:cNvSpPr txBox="true"/>
              <p:nvPr/>
            </p:nvSpPr>
            <p:spPr>
              <a:xfrm>
                <a:off x="0" y="-28575"/>
                <a:ext cx="1304728" cy="368018"/>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0" y="313606"/>
              <a:ext cx="4686538" cy="547158"/>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KITE PARENT PORTAL</a:t>
              </a:r>
            </a:p>
          </p:txBody>
        </p:sp>
      </p:gr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150</a:t>
            </a:r>
          </a:p>
        </p:txBody>
      </p:sp>
      <p:sp>
        <p:nvSpPr>
          <p:cNvPr name="TextBox 19" id="19"/>
          <p:cNvSpPr txBox="true"/>
          <p:nvPr/>
        </p:nvSpPr>
        <p:spPr>
          <a:xfrm rot="0">
            <a:off x="1029651" y="1285242"/>
            <a:ext cx="843003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PARENTS LOGGING IN TO THE KITE PARENT PORTAL</a:t>
            </a:r>
          </a:p>
        </p:txBody>
      </p:sp>
      <p:sp>
        <p:nvSpPr>
          <p:cNvPr name="TextBox 20" id="20"/>
          <p:cNvSpPr txBox="true"/>
          <p:nvPr/>
        </p:nvSpPr>
        <p:spPr>
          <a:xfrm rot="0">
            <a:off x="1029651" y="2346853"/>
            <a:ext cx="2997006" cy="3530600"/>
          </a:xfrm>
          <a:prstGeom prst="rect">
            <a:avLst/>
          </a:prstGeom>
        </p:spPr>
        <p:txBody>
          <a:bodyPr anchor="t" rtlCol="false" tIns="0" lIns="0" bIns="0" rIns="0">
            <a:spAutoFit/>
          </a:bodyPr>
          <a:lstStyle/>
          <a:p>
            <a:pPr algn="ctr">
              <a:lnSpc>
                <a:spcPts val="2800"/>
              </a:lnSpc>
              <a:spcBef>
                <a:spcPct val="0"/>
              </a:spcBef>
            </a:pPr>
            <a:r>
              <a:rPr lang="en-US" sz="2000">
                <a:solidFill>
                  <a:srgbClr val="000000"/>
                </a:solidFill>
                <a:latin typeface="Glacial Indifference"/>
                <a:ea typeface="Glacial Indifference"/>
                <a:cs typeface="Glacial Indifference"/>
                <a:sym typeface="Glacial Indifference"/>
              </a:rPr>
              <a:t>The homepage provides a brief overview of Kite Parent Portal as well as report details for assessments in which your child has available reports. To view all available reports, select </a:t>
            </a:r>
            <a:r>
              <a:rPr lang="en-US" b="true" sz="2000">
                <a:solidFill>
                  <a:srgbClr val="000000"/>
                </a:solidFill>
                <a:latin typeface="Glacial Indifference Bold"/>
                <a:ea typeface="Glacial Indifference Bold"/>
                <a:cs typeface="Glacial Indifference Bold"/>
                <a:sym typeface="Glacial Indifference Bold"/>
              </a:rPr>
              <a:t>View Reports</a:t>
            </a:r>
            <a:r>
              <a:rPr lang="en-US" sz="2000">
                <a:solidFill>
                  <a:srgbClr val="000000"/>
                </a:solidFill>
                <a:latin typeface="Glacial Indifference"/>
                <a:ea typeface="Glacial Indifference"/>
                <a:cs typeface="Glacial Indifference"/>
                <a:sym typeface="Glacial Indifference"/>
              </a:rPr>
              <a:t> under the child’s name. </a:t>
            </a:r>
          </a:p>
        </p:txBody>
      </p:sp>
    </p:spTree>
  </p:cSld>
  <p:clrMapOvr>
    <a:masterClrMapping/>
  </p:clrMapOvr>
</p:sld>
</file>

<file path=ppt/slides/slide1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1029651" y="1824038"/>
            <a:ext cx="8430038" cy="2486025"/>
          </a:xfrm>
          <a:prstGeom prst="rect">
            <a:avLst/>
          </a:prstGeom>
        </p:spPr>
        <p:txBody>
          <a:bodyPr anchor="t" rtlCol="false" tIns="0" lIns="0" bIns="0" rIns="0">
            <a:spAutoFit/>
          </a:bodyPr>
          <a:lstStyle/>
          <a:p>
            <a:pPr algn="l">
              <a:lnSpc>
                <a:spcPts val="2100"/>
              </a:lnSpc>
            </a:pPr>
            <a:r>
              <a:rPr lang="en-US" sz="1500">
                <a:solidFill>
                  <a:srgbClr val="000000"/>
                </a:solidFill>
                <a:latin typeface="Glacial Indifference"/>
                <a:ea typeface="Glacial Indifference"/>
                <a:cs typeface="Glacial Indifference"/>
                <a:sym typeface="Glacial Indifference"/>
              </a:rPr>
              <a:t>1. Choose an assessment. </a:t>
            </a:r>
          </a:p>
          <a:p>
            <a:pPr algn="l">
              <a:lnSpc>
                <a:spcPts val="2100"/>
              </a:lnSpc>
            </a:pPr>
            <a:r>
              <a:rPr lang="en-US" sz="1500">
                <a:solidFill>
                  <a:srgbClr val="000000"/>
                </a:solidFill>
                <a:latin typeface="Glacial Indifference"/>
                <a:ea typeface="Glacial Indifference"/>
                <a:cs typeface="Glacial Indifference"/>
                <a:sym typeface="Glacial Indifference"/>
              </a:rPr>
              <a:t>2. Choose a subject. </a:t>
            </a:r>
          </a:p>
          <a:p>
            <a:pPr algn="l">
              <a:lnSpc>
                <a:spcPts val="2100"/>
              </a:lnSpc>
            </a:pPr>
            <a:r>
              <a:rPr lang="en-US" sz="1500">
                <a:solidFill>
                  <a:srgbClr val="000000"/>
                </a:solidFill>
                <a:latin typeface="Glacial Indifference"/>
                <a:ea typeface="Glacial Indifference"/>
                <a:cs typeface="Glacial Indifference"/>
                <a:sym typeface="Glacial Indifference"/>
              </a:rPr>
              <a:t>3. Choose a student. </a:t>
            </a:r>
          </a:p>
          <a:p>
            <a:pPr algn="l">
              <a:lnSpc>
                <a:spcPts val="2800"/>
              </a:lnSpc>
            </a:pPr>
          </a:p>
          <a:p>
            <a:pPr algn="l">
              <a:lnSpc>
                <a:spcPts val="2100"/>
              </a:lnSpc>
            </a:pPr>
            <a:r>
              <a:rPr lang="en-US" sz="1500">
                <a:solidFill>
                  <a:srgbClr val="000000"/>
                </a:solidFill>
                <a:latin typeface="Glacial Indifference"/>
                <a:ea typeface="Glacial Indifference"/>
                <a:cs typeface="Glacial Indifference"/>
                <a:sym typeface="Glacial Indifference"/>
              </a:rPr>
              <a:t>4. Assessment Description shares a brief description of the assessment program. </a:t>
            </a:r>
          </a:p>
          <a:p>
            <a:pPr algn="l">
              <a:lnSpc>
                <a:spcPts val="2100"/>
              </a:lnSpc>
            </a:pPr>
            <a:r>
              <a:rPr lang="en-US" sz="1500">
                <a:solidFill>
                  <a:srgbClr val="000000"/>
                </a:solidFill>
                <a:latin typeface="Glacial Indifference"/>
                <a:ea typeface="Glacial Indifference"/>
                <a:cs typeface="Glacial Indifference"/>
                <a:sym typeface="Glacial Indifference"/>
              </a:rPr>
              <a:t>5. View and read the Scoring Report Guides: Links to score report guides and other helpful information. </a:t>
            </a:r>
          </a:p>
          <a:p>
            <a:pPr algn="l">
              <a:lnSpc>
                <a:spcPts val="2100"/>
              </a:lnSpc>
              <a:spcBef>
                <a:spcPct val="0"/>
              </a:spcBef>
            </a:pPr>
            <a:r>
              <a:rPr lang="en-US" sz="1500">
                <a:solidFill>
                  <a:srgbClr val="000000"/>
                </a:solidFill>
                <a:latin typeface="Glacial Indifference"/>
                <a:ea typeface="Glacial Indifference"/>
                <a:cs typeface="Glacial Indifference"/>
                <a:sym typeface="Glacial Indifference"/>
              </a:rPr>
              <a:t>6. Choose a</a:t>
            </a:r>
            <a:r>
              <a:rPr lang="en-US" sz="1500">
                <a:solidFill>
                  <a:srgbClr val="000000"/>
                </a:solidFill>
                <a:latin typeface="Glacial Indifference"/>
                <a:ea typeface="Glacial Indifference"/>
                <a:cs typeface="Glacial Indifference"/>
                <a:sym typeface="Glacial Indifference"/>
              </a:rPr>
              <a:t> </a:t>
            </a:r>
            <a:r>
              <a:rPr lang="en-US" sz="1500">
                <a:solidFill>
                  <a:srgbClr val="000000"/>
                </a:solidFill>
                <a:latin typeface="Glacial Indifference"/>
                <a:ea typeface="Glacial Indifference"/>
                <a:cs typeface="Glacial Indifference"/>
                <a:sym typeface="Glacial Indifference"/>
              </a:rPr>
              <a:t>r</a:t>
            </a:r>
            <a:r>
              <a:rPr lang="en-US" sz="1500">
                <a:solidFill>
                  <a:srgbClr val="000000"/>
                </a:solidFill>
                <a:latin typeface="Glacial Indifference"/>
                <a:ea typeface="Glacial Indifference"/>
                <a:cs typeface="Glacial Indifference"/>
                <a:sym typeface="Glacial Indifference"/>
              </a:rPr>
              <a:t>eport</a:t>
            </a:r>
            <a:r>
              <a:rPr lang="en-US" sz="1500">
                <a:solidFill>
                  <a:srgbClr val="000000"/>
                </a:solidFill>
                <a:latin typeface="Glacial Indifference"/>
                <a:ea typeface="Glacial Indifference"/>
                <a:cs typeface="Glacial Indifference"/>
                <a:sym typeface="Glacial Indifference"/>
              </a:rPr>
              <a:t> and click on the PDF icon to download the report.</a:t>
            </a:r>
          </a:p>
          <a:p>
            <a:pPr algn="l">
              <a:lnSpc>
                <a:spcPts val="2100"/>
              </a:lnSpc>
              <a:spcBef>
                <a:spcPct val="0"/>
              </a:spcBef>
            </a:pPr>
          </a:p>
        </p:txBody>
      </p:sp>
      <p:grpSp>
        <p:nvGrpSpPr>
          <p:cNvPr name="Group 9" id="9"/>
          <p:cNvGrpSpPr/>
          <p:nvPr/>
        </p:nvGrpSpPr>
        <p:grpSpPr>
          <a:xfrm rot="0">
            <a:off x="8641123" y="6208984"/>
            <a:ext cx="1106216" cy="1106216"/>
            <a:chOff x="0" y="0"/>
            <a:chExt cx="812800" cy="812800"/>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2" id="12">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3" id="13"/>
          <p:cNvGrpSpPr/>
          <p:nvPr/>
        </p:nvGrpSpPr>
        <p:grpSpPr>
          <a:xfrm rot="0">
            <a:off x="164341" y="242239"/>
            <a:ext cx="3524475" cy="916497"/>
            <a:chOff x="0" y="0"/>
            <a:chExt cx="4699300" cy="1221996"/>
          </a:xfrm>
        </p:grpSpPr>
        <p:grpSp>
          <p:nvGrpSpPr>
            <p:cNvPr name="Group 14" id="14"/>
            <p:cNvGrpSpPr/>
            <p:nvPr/>
          </p:nvGrpSpPr>
          <p:grpSpPr>
            <a:xfrm rot="0">
              <a:off x="2279" y="0"/>
              <a:ext cx="4697021" cy="1221996"/>
              <a:chOff x="0" y="0"/>
              <a:chExt cx="1304728" cy="339443"/>
            </a:xfrm>
          </p:grpSpPr>
          <p:sp>
            <p:nvSpPr>
              <p:cNvPr name="Freeform 15" id="15"/>
              <p:cNvSpPr/>
              <p:nvPr/>
            </p:nvSpPr>
            <p:spPr>
              <a:xfrm flipH="false" flipV="false" rot="0">
                <a:off x="0" y="0"/>
                <a:ext cx="1304728" cy="339443"/>
              </a:xfrm>
              <a:custGeom>
                <a:avLst/>
                <a:gdLst/>
                <a:ahLst/>
                <a:cxnLst/>
                <a:rect r="r" b="b" t="t" l="l"/>
                <a:pathLst>
                  <a:path h="339443" w="1304728">
                    <a:moveTo>
                      <a:pt x="0" y="0"/>
                    </a:moveTo>
                    <a:lnTo>
                      <a:pt x="1304728" y="0"/>
                    </a:lnTo>
                    <a:lnTo>
                      <a:pt x="1304728" y="339443"/>
                    </a:lnTo>
                    <a:lnTo>
                      <a:pt x="0" y="339443"/>
                    </a:lnTo>
                    <a:close/>
                  </a:path>
                </a:pathLst>
              </a:custGeom>
              <a:solidFill>
                <a:srgbClr val="253439"/>
              </a:solidFill>
            </p:spPr>
          </p:sp>
          <p:sp>
            <p:nvSpPr>
              <p:cNvPr name="TextBox 16" id="16"/>
              <p:cNvSpPr txBox="true"/>
              <p:nvPr/>
            </p:nvSpPr>
            <p:spPr>
              <a:xfrm>
                <a:off x="0" y="-28575"/>
                <a:ext cx="1304728" cy="368018"/>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0" y="313606"/>
              <a:ext cx="4686538" cy="547158"/>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KITE PARENT PORTAL</a:t>
              </a:r>
            </a:p>
          </p:txBody>
        </p:sp>
      </p:grpSp>
      <p:sp>
        <p:nvSpPr>
          <p:cNvPr name="Freeform 18" id="18" descr="parent portal menu options image"/>
          <p:cNvSpPr/>
          <p:nvPr/>
        </p:nvSpPr>
        <p:spPr>
          <a:xfrm flipH="false" flipV="false" rot="0">
            <a:off x="4500607" y="1703815"/>
            <a:ext cx="4230215" cy="1295503"/>
          </a:xfrm>
          <a:custGeom>
            <a:avLst/>
            <a:gdLst/>
            <a:ahLst/>
            <a:cxnLst/>
            <a:rect r="r" b="b" t="t" l="l"/>
            <a:pathLst>
              <a:path h="1295503" w="4230215">
                <a:moveTo>
                  <a:pt x="0" y="0"/>
                </a:moveTo>
                <a:lnTo>
                  <a:pt x="4230215" y="0"/>
                </a:lnTo>
                <a:lnTo>
                  <a:pt x="4230215" y="1295504"/>
                </a:lnTo>
                <a:lnTo>
                  <a:pt x="0" y="1295504"/>
                </a:lnTo>
                <a:lnTo>
                  <a:pt x="0" y="0"/>
                </a:lnTo>
                <a:close/>
              </a:path>
            </a:pathLst>
          </a:custGeom>
          <a:blipFill>
            <a:blip r:embed="rId5"/>
            <a:stretch>
              <a:fillRect l="0" t="0" r="0" b="0"/>
            </a:stretch>
          </a:blipFill>
        </p:spPr>
      </p:sp>
      <p:sp>
        <p:nvSpPr>
          <p:cNvPr name="Freeform 19" id="19" descr="parent portal image"/>
          <p:cNvSpPr/>
          <p:nvPr/>
        </p:nvSpPr>
        <p:spPr>
          <a:xfrm flipH="false" flipV="false" rot="0">
            <a:off x="2712852" y="4140727"/>
            <a:ext cx="4460980" cy="3094805"/>
          </a:xfrm>
          <a:custGeom>
            <a:avLst/>
            <a:gdLst/>
            <a:ahLst/>
            <a:cxnLst/>
            <a:rect r="r" b="b" t="t" l="l"/>
            <a:pathLst>
              <a:path h="3094805" w="4460980">
                <a:moveTo>
                  <a:pt x="0" y="0"/>
                </a:moveTo>
                <a:lnTo>
                  <a:pt x="4460980" y="0"/>
                </a:lnTo>
                <a:lnTo>
                  <a:pt x="4460980" y="3094806"/>
                </a:lnTo>
                <a:lnTo>
                  <a:pt x="0" y="3094806"/>
                </a:lnTo>
                <a:lnTo>
                  <a:pt x="0" y="0"/>
                </a:lnTo>
                <a:close/>
              </a:path>
            </a:pathLst>
          </a:custGeom>
          <a:blipFill>
            <a:blip r:embed="rId6"/>
            <a:stretch>
              <a:fillRect l="0" t="0" r="0" b="0"/>
            </a:stretch>
          </a:blipFill>
        </p:spPr>
      </p:sp>
      <p:sp>
        <p:nvSpPr>
          <p:cNvPr name="TextBox 20" id="20"/>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151</a:t>
            </a:r>
          </a:p>
        </p:txBody>
      </p:sp>
      <p:sp>
        <p:nvSpPr>
          <p:cNvPr name="TextBox 21" id="21"/>
          <p:cNvSpPr txBox="true"/>
          <p:nvPr/>
        </p:nvSpPr>
        <p:spPr>
          <a:xfrm rot="0">
            <a:off x="1029651" y="1271761"/>
            <a:ext cx="843003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PARENTS LOGGING IN TO THE KITE PARENT PORTAL</a:t>
            </a:r>
          </a:p>
        </p:txBody>
      </p:sp>
    </p:spTree>
  </p:cSld>
  <p:clrMapOvr>
    <a:masterClrMapping/>
  </p:clrMapOvr>
</p:sld>
</file>

<file path=ppt/slides/slide1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164341" y="242239"/>
            <a:ext cx="3524475" cy="916497"/>
            <a:chOff x="0" y="0"/>
            <a:chExt cx="4699300" cy="1221996"/>
          </a:xfrm>
        </p:grpSpPr>
        <p:grpSp>
          <p:nvGrpSpPr>
            <p:cNvPr name="Group 13" id="13"/>
            <p:cNvGrpSpPr/>
            <p:nvPr/>
          </p:nvGrpSpPr>
          <p:grpSpPr>
            <a:xfrm rot="0">
              <a:off x="2279" y="0"/>
              <a:ext cx="4697021" cy="1221996"/>
              <a:chOff x="0" y="0"/>
              <a:chExt cx="1304728" cy="339443"/>
            </a:xfrm>
          </p:grpSpPr>
          <p:sp>
            <p:nvSpPr>
              <p:cNvPr name="Freeform 14" id="14"/>
              <p:cNvSpPr/>
              <p:nvPr/>
            </p:nvSpPr>
            <p:spPr>
              <a:xfrm flipH="false" flipV="false" rot="0">
                <a:off x="0" y="0"/>
                <a:ext cx="1304728" cy="339443"/>
              </a:xfrm>
              <a:custGeom>
                <a:avLst/>
                <a:gdLst/>
                <a:ahLst/>
                <a:cxnLst/>
                <a:rect r="r" b="b" t="t" l="l"/>
                <a:pathLst>
                  <a:path h="339443" w="1304728">
                    <a:moveTo>
                      <a:pt x="0" y="0"/>
                    </a:moveTo>
                    <a:lnTo>
                      <a:pt x="1304728" y="0"/>
                    </a:lnTo>
                    <a:lnTo>
                      <a:pt x="1304728" y="339443"/>
                    </a:lnTo>
                    <a:lnTo>
                      <a:pt x="0" y="339443"/>
                    </a:lnTo>
                    <a:close/>
                  </a:path>
                </a:pathLst>
              </a:custGeom>
              <a:solidFill>
                <a:srgbClr val="253439"/>
              </a:solidFill>
            </p:spPr>
          </p:sp>
          <p:sp>
            <p:nvSpPr>
              <p:cNvPr name="TextBox 15" id="15"/>
              <p:cNvSpPr txBox="true"/>
              <p:nvPr/>
            </p:nvSpPr>
            <p:spPr>
              <a:xfrm>
                <a:off x="0" y="-28575"/>
                <a:ext cx="1304728" cy="368018"/>
              </a:xfrm>
              <a:prstGeom prst="rect">
                <a:avLst/>
              </a:prstGeom>
            </p:spPr>
            <p:txBody>
              <a:bodyPr anchor="ctr" rtlCol="false" tIns="50800" lIns="50800" bIns="50800" rIns="50800"/>
              <a:lstStyle/>
              <a:p>
                <a:pPr algn="ctr">
                  <a:lnSpc>
                    <a:spcPts val="2366"/>
                  </a:lnSpc>
                </a:pPr>
              </a:p>
            </p:txBody>
          </p:sp>
        </p:grpSp>
        <p:sp>
          <p:nvSpPr>
            <p:cNvPr name="TextBox 16" id="16"/>
            <p:cNvSpPr txBox="true"/>
            <p:nvPr/>
          </p:nvSpPr>
          <p:spPr>
            <a:xfrm rot="0">
              <a:off x="0" y="313606"/>
              <a:ext cx="4686538" cy="547158"/>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KITE PARENT PORTAL</a:t>
              </a:r>
            </a:p>
          </p:txBody>
        </p:sp>
      </p:grpSp>
      <p:sp>
        <p:nvSpPr>
          <p:cNvPr name="TextBox 17" id="17"/>
          <p:cNvSpPr txBox="true"/>
          <p:nvPr/>
        </p:nvSpPr>
        <p:spPr>
          <a:xfrm rot="0">
            <a:off x="891790" y="2008534"/>
            <a:ext cx="8397064" cy="3927475"/>
          </a:xfrm>
          <a:prstGeom prst="rect">
            <a:avLst/>
          </a:prstGeom>
        </p:spPr>
        <p:txBody>
          <a:bodyPr anchor="t" rtlCol="false" tIns="0" lIns="0" bIns="0" rIns="0">
            <a:spAutoFit/>
          </a:bodyPr>
          <a:lstStyle/>
          <a:p>
            <a:pPr algn="l">
              <a:lnSpc>
                <a:spcPts val="3499"/>
              </a:lnSpc>
            </a:pPr>
            <a:r>
              <a:rPr lang="en-US" sz="2499">
                <a:solidFill>
                  <a:srgbClr val="000000"/>
                </a:solidFill>
                <a:latin typeface="Glacial Indifference"/>
                <a:ea typeface="Glacial Indifference"/>
                <a:cs typeface="Glacial Indifference"/>
                <a:sym typeface="Glacial Indifference"/>
              </a:rPr>
              <a:t>Common Troubleshooting:</a:t>
            </a:r>
          </a:p>
          <a:p>
            <a:pPr algn="l" marL="539749" indent="-269875" lvl="1">
              <a:lnSpc>
                <a:spcPts val="3499"/>
              </a:lnSpc>
              <a:buFont typeface="Arial"/>
              <a:buChar char="•"/>
            </a:pPr>
            <a:r>
              <a:rPr lang="en-US" sz="2499">
                <a:solidFill>
                  <a:srgbClr val="000000"/>
                </a:solidFill>
                <a:latin typeface="Glacial Indifference"/>
                <a:ea typeface="Glacial Indifference"/>
                <a:cs typeface="Glacial Indifference"/>
                <a:sym typeface="Glacial Indifference"/>
              </a:rPr>
              <a:t>Access codes used to enter the site are randomly generated and are valid for 24 hours. </a:t>
            </a:r>
            <a:r>
              <a:rPr lang="en-US" sz="2499" i="true">
                <a:solidFill>
                  <a:srgbClr val="000000"/>
                </a:solidFill>
                <a:latin typeface="Glacial Indifference Italics"/>
                <a:ea typeface="Glacial Indifference Italics"/>
                <a:cs typeface="Glacial Indifference Italics"/>
                <a:sym typeface="Glacial Indifference Italics"/>
              </a:rPr>
              <a:t>The same access code can be used multiple times within a 24-hour period to enter Parent Portal. After 24 hours, a new access code will need to be generated.</a:t>
            </a:r>
          </a:p>
          <a:p>
            <a:pPr algn="l" marL="539749" indent="-269875" lvl="1">
              <a:lnSpc>
                <a:spcPts val="3499"/>
              </a:lnSpc>
              <a:buFont typeface="Arial"/>
              <a:buChar char="•"/>
            </a:pPr>
            <a:r>
              <a:rPr lang="en-US" sz="2499">
                <a:solidFill>
                  <a:srgbClr val="000000"/>
                </a:solidFill>
                <a:latin typeface="Glacial Indifference"/>
                <a:ea typeface="Glacial Indifference"/>
                <a:cs typeface="Glacial Indifference"/>
                <a:sym typeface="Glacial Indifference"/>
              </a:rPr>
              <a:t>If you do not receive an email, check your junk or spam folder. If you did not receive or forgot your access code, select the Resend Access Code button</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152</a:t>
            </a:r>
          </a:p>
        </p:txBody>
      </p:sp>
      <p:sp>
        <p:nvSpPr>
          <p:cNvPr name="TextBox 19" id="19"/>
          <p:cNvSpPr txBox="true"/>
          <p:nvPr/>
        </p:nvSpPr>
        <p:spPr>
          <a:xfrm rot="0">
            <a:off x="1029651" y="1285242"/>
            <a:ext cx="843003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PARENTS LOGGING IN TO THE KITE PARENT PORTAL</a:t>
            </a:r>
          </a:p>
        </p:txBody>
      </p:sp>
    </p:spTree>
  </p:cSld>
  <p:clrMapOvr>
    <a:masterClrMapping/>
  </p:clrMapOvr>
</p:sld>
</file>

<file path=ppt/slides/slide15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1681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ELEVEN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153</a:t>
            </a:r>
          </a:p>
        </p:txBody>
      </p:sp>
      <p:sp>
        <p:nvSpPr>
          <p:cNvPr name="TextBox 17" id="17"/>
          <p:cNvSpPr txBox="true"/>
          <p:nvPr/>
        </p:nvSpPr>
        <p:spPr>
          <a:xfrm rot="0">
            <a:off x="558450" y="1126716"/>
            <a:ext cx="8363708" cy="4102100"/>
          </a:xfrm>
          <a:prstGeom prst="rect">
            <a:avLst/>
          </a:prstGeom>
        </p:spPr>
        <p:txBody>
          <a:bodyPr anchor="t" rtlCol="false" tIns="0" lIns="0" bIns="0" rIns="0">
            <a:spAutoFit/>
          </a:bodyPr>
          <a:lstStyle/>
          <a:p>
            <a:pPr algn="l" marL="539749" indent="-269875" lvl="1">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5" tooltip="https://opi.mt.gov/Portals/182/Page%20Files/Statewide%20Testing/Parents%20Corner/MAST_Parent_Score_Report_Letter.docx?ver=2024-10-16-083726-470"/>
              </a:rPr>
              <a:t>OPI MAST Parent Score Report Letter Template</a:t>
            </a:r>
          </a:p>
          <a:p>
            <a:pPr algn="l">
              <a:lnSpc>
                <a:spcPts val="2499"/>
              </a:lnSpc>
            </a:pPr>
          </a:p>
          <a:p>
            <a:pPr algn="l" marL="539749" indent="-269875" lvl="1">
              <a:lnSpc>
                <a:spcPts val="2499"/>
              </a:lnSpc>
              <a:buFont typeface="Arial"/>
              <a:buChar char="•"/>
            </a:pPr>
            <a:r>
              <a:rPr lang="en-US" sz="2499">
                <a:solidFill>
                  <a:srgbClr val="253439"/>
                </a:solidFill>
                <a:latin typeface="Glacial Indifference"/>
                <a:ea typeface="Glacial Indifference"/>
                <a:cs typeface="Glacial Indifference"/>
                <a:sym typeface="Glacial Indifference"/>
              </a:rPr>
              <a:t>Setting up the Kite Parent Portal</a:t>
            </a:r>
          </a:p>
          <a:p>
            <a:pPr algn="l" marL="1079499" indent="-359833" lvl="2">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6" tooltip="https://educator-testlet.kiteaai.org/AART/logIn.htm"/>
              </a:rPr>
              <a:t>Kite Educator Portal</a:t>
            </a:r>
            <a:r>
              <a:rPr lang="en-US" sz="2499">
                <a:solidFill>
                  <a:srgbClr val="253439"/>
                </a:solidFill>
                <a:latin typeface="Glacial Indifference"/>
                <a:ea typeface="Glacial Indifference"/>
                <a:cs typeface="Glacial Indifference"/>
                <a:sym typeface="Glacial Indifference"/>
              </a:rPr>
              <a:t> (unique MT login)</a:t>
            </a:r>
          </a:p>
          <a:p>
            <a:pPr algn="l" marL="1079499" indent="-359833" lvl="2">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7" tooltip="https://files.kiteaai.org/documentation/testlets/MT/Testlet_Kite_Educator_Portal_Manual_MAST.pdf"/>
              </a:rPr>
              <a:t>Kite Educator Portal Manual</a:t>
            </a:r>
          </a:p>
          <a:p>
            <a:pPr algn="l" marL="1079499" indent="-359833" lvl="2">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8" tooltip="https://opi.mt.gov/Portals/182/Page%20Files/MAST/2024-2025%20Assets/Parent%20Resources/Kite%20Parent%20Portal%20One-Pager.pdf?ver=2024-11-13-154302-770"/>
              </a:rPr>
              <a:t>Kite Parent Portal One-Pager</a:t>
            </a:r>
          </a:p>
          <a:p>
            <a:pPr algn="l">
              <a:lnSpc>
                <a:spcPts val="2499"/>
              </a:lnSpc>
            </a:pPr>
          </a:p>
          <a:p>
            <a:pPr algn="l" marL="539749" indent="-269875" lvl="1">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9" tooltip="https://opi.mt.gov/Portals/182/Page%20Files/MAST/2024-2025%20Assets/Educator%20Resources/Student%20Testlet%20Video%20Overview.mp4?ver=2024-10-18-121901-783"/>
              </a:rPr>
              <a:t>Student-Level Score Report Informational Video</a:t>
            </a:r>
          </a:p>
          <a:p>
            <a:pPr algn="l">
              <a:lnSpc>
                <a:spcPts val="2499"/>
              </a:lnSpc>
            </a:pPr>
          </a:p>
          <a:p>
            <a:pPr algn="l" marL="539749" indent="-269875" lvl="1">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10" tooltip="https://opi.mt.gov/LinkClick.aspx?fileticket=2uvHF8t0kSc%3d&amp;portalid=182"/>
              </a:rPr>
              <a:t>Student-Level Score Report Interpretive Guide</a:t>
            </a:r>
          </a:p>
          <a:p>
            <a:pPr algn="l">
              <a:lnSpc>
                <a:spcPts val="2499"/>
              </a:lnSpc>
            </a:pPr>
          </a:p>
          <a:p>
            <a:pPr algn="l" marL="539749" indent="-269875" lvl="1">
              <a:lnSpc>
                <a:spcPts val="2499"/>
              </a:lnSpc>
              <a:buFont typeface="Arial"/>
              <a:buChar char="•"/>
            </a:pPr>
            <a:r>
              <a:rPr lang="en-US" sz="2499" u="sng">
                <a:solidFill>
                  <a:srgbClr val="253439"/>
                </a:solidFill>
                <a:latin typeface="Glacial Indifference"/>
                <a:ea typeface="Glacial Indifference"/>
                <a:cs typeface="Glacial Indifference"/>
                <a:sym typeface="Glacial Indifference"/>
                <a:hlinkClick r:id="rId11" tooltip="https://youtu.be/AAMHFDmAnP4"/>
              </a:rPr>
              <a:t>Kite Parent Portal Focused Support Video</a:t>
            </a:r>
          </a:p>
          <a:p>
            <a:pPr algn="ctr">
              <a:lnSpc>
                <a:spcPts val="2499"/>
              </a:lnSpc>
            </a:pP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2" tooltip="https://newmeridiancorp.org/montana-aligned-to-standards-through-year-program-portal/"/>
              </a:rPr>
              <a:t>MAST Portal</a:t>
            </a:r>
          </a:p>
        </p:txBody>
      </p:sp>
    </p:spTree>
  </p:cSld>
  <p:clrMapOvr>
    <a:masterClrMapping/>
  </p:clrMapOvr>
</p:sld>
</file>

<file path=ppt/slides/slide15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326880" y="2555103"/>
            <a:ext cx="2768076" cy="2555419"/>
            <a:chOff x="0" y="0"/>
            <a:chExt cx="1025213" cy="946451"/>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1025213" cy="946451"/>
            </a:xfrm>
            <a:custGeom>
              <a:avLst/>
              <a:gdLst/>
              <a:ahLst/>
              <a:cxnLst/>
              <a:rect r="r" b="b" t="t" l="l"/>
              <a:pathLst>
                <a:path h="946451" w="1025213">
                  <a:moveTo>
                    <a:pt x="0" y="0"/>
                  </a:moveTo>
                  <a:lnTo>
                    <a:pt x="1025213" y="0"/>
                  </a:lnTo>
                  <a:lnTo>
                    <a:pt x="1025213" y="946451"/>
                  </a:lnTo>
                  <a:lnTo>
                    <a:pt x="0" y="946451"/>
                  </a:lnTo>
                  <a:close/>
                </a:path>
              </a:pathLst>
            </a:custGeom>
            <a:solidFill>
              <a:srgbClr val="333159"/>
            </a:solidFill>
          </p:spPr>
        </p:sp>
        <p:sp>
          <p:nvSpPr>
            <p:cNvPr name="TextBox 4" id="4"/>
            <p:cNvSpPr txBox="true"/>
            <p:nvPr/>
          </p:nvSpPr>
          <p:spPr>
            <a:xfrm>
              <a:off x="0" y="-57150"/>
              <a:ext cx="1025213" cy="1003601"/>
            </a:xfrm>
            <a:prstGeom prst="rect">
              <a:avLst/>
            </a:prstGeom>
          </p:spPr>
          <p:txBody>
            <a:bodyPr anchor="ctr" rtlCol="false" tIns="50800" lIns="50800" bIns="50800" rIns="50800"/>
            <a:lstStyle/>
            <a:p>
              <a:pPr algn="ctr">
                <a:lnSpc>
                  <a:spcPts val="2366"/>
                </a:lnSpc>
              </a:pPr>
            </a:p>
          </p:txBody>
        </p:sp>
      </p:grpSp>
      <p:grpSp>
        <p:nvGrpSpPr>
          <p:cNvPr name="Group 5" id="5"/>
          <p:cNvGrpSpPr/>
          <p:nvPr/>
        </p:nvGrpSpPr>
        <p:grpSpPr>
          <a:xfrm rot="0">
            <a:off x="-2273683" y="-363429"/>
            <a:ext cx="2768076" cy="8142849"/>
            <a:chOff x="0" y="0"/>
            <a:chExt cx="1025213" cy="3015870"/>
          </a:xfrm>
        </p:grpSpPr>
        <p:sp>
          <p:nvSpPr>
            <p:cNvPr name="Freeform 6" id="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B29E84"/>
            </a:solidFill>
          </p:spPr>
        </p:sp>
        <p:sp>
          <p:nvSpPr>
            <p:cNvPr name="TextBox 7" id="7"/>
            <p:cNvSpPr txBox="true"/>
            <p:nvPr/>
          </p:nvSpPr>
          <p:spPr>
            <a:xfrm>
              <a:off x="0" y="-57150"/>
              <a:ext cx="1025213" cy="3073020"/>
            </a:xfrm>
            <a:prstGeom prst="rect">
              <a:avLst/>
            </a:prstGeom>
          </p:spPr>
          <p:txBody>
            <a:bodyPr anchor="ctr" rtlCol="false" tIns="50800" lIns="50800" bIns="50800" rIns="50800"/>
            <a:lstStyle/>
            <a:p>
              <a:pPr algn="ctr">
                <a:lnSpc>
                  <a:spcPts val="2366"/>
                </a:lnSpc>
              </a:pPr>
            </a:p>
          </p:txBody>
        </p:sp>
      </p:grpSp>
      <p:sp>
        <p:nvSpPr>
          <p:cNvPr name="Freeform 8" id="8">
            <a:extLst>
              <a:ext uri="{C183D7F6-B498-43B3-948B-1728B52AA6E4}">
                <adec:decorative xmlns:adec="http://schemas.microsoft.com/office/drawing/2017/decorative" val="1"/>
              </a:ext>
            </a:extLst>
          </p:cNvPr>
          <p:cNvSpPr/>
          <p:nvPr/>
        </p:nvSpPr>
        <p:spPr>
          <a:xfrm flipH="false" flipV="false" rot="0">
            <a:off x="-133777" y="6583680"/>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3">
              <a:alphaModFix amt="14000"/>
              <a:extLst>
                <a:ext uri="{96DAC541-7B7A-43D3-8B79-37D633B846F1}">
                  <asvg:svgBlip xmlns:asvg="http://schemas.microsoft.com/office/drawing/2016/SVG/main" r:embed="rId4"/>
                </a:ext>
              </a:extLst>
            </a:blip>
            <a:stretch>
              <a:fillRect l="0" t="0" r="0" b="0"/>
            </a:stretch>
          </a:blipFill>
        </p:spPr>
      </p:sp>
      <p:sp>
        <p:nvSpPr>
          <p:cNvPr name="TextBox 9" id="9"/>
          <p:cNvSpPr txBox="true"/>
          <p:nvPr/>
        </p:nvSpPr>
        <p:spPr>
          <a:xfrm rot="0">
            <a:off x="9411214"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154</a:t>
            </a:r>
          </a:p>
        </p:txBody>
      </p:sp>
      <p:sp>
        <p:nvSpPr>
          <p:cNvPr name="Freeform 10" id="10">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5"/>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603656" y="1596712"/>
            <a:ext cx="2123759" cy="1916783"/>
          </a:xfrm>
          <a:custGeom>
            <a:avLst/>
            <a:gdLst/>
            <a:ahLst/>
            <a:cxnLst/>
            <a:rect r="r" b="b" t="t" l="l"/>
            <a:pathLst>
              <a:path h="1916783" w="2123759">
                <a:moveTo>
                  <a:pt x="0" y="0"/>
                </a:moveTo>
                <a:lnTo>
                  <a:pt x="2123759" y="0"/>
                </a:lnTo>
                <a:lnTo>
                  <a:pt x="2123759" y="1916782"/>
                </a:lnTo>
                <a:lnTo>
                  <a:pt x="0" y="1916782"/>
                </a:lnTo>
                <a:lnTo>
                  <a:pt x="0" y="0"/>
                </a:lnTo>
                <a:close/>
              </a:path>
            </a:pathLst>
          </a:custGeom>
          <a:blipFill>
            <a:blip r:embed="rId6"/>
            <a:stretch>
              <a:fillRect l="0" t="0" r="0" b="0"/>
            </a:stretch>
          </a:blipFill>
        </p:spPr>
      </p:sp>
      <p:sp>
        <p:nvSpPr>
          <p:cNvPr name="TextBox 12" id="12"/>
          <p:cNvSpPr txBox="true"/>
          <p:nvPr/>
        </p:nvSpPr>
        <p:spPr>
          <a:xfrm rot="0">
            <a:off x="2548771" y="2223142"/>
            <a:ext cx="4656059" cy="995681"/>
          </a:xfrm>
          <a:prstGeom prst="rect">
            <a:avLst/>
          </a:prstGeom>
        </p:spPr>
        <p:txBody>
          <a:bodyPr anchor="t" rtlCol="false" tIns="0" lIns="0" bIns="0" rIns="0">
            <a:spAutoFit/>
          </a:bodyPr>
          <a:lstStyle/>
          <a:p>
            <a:pPr algn="ctr">
              <a:lnSpc>
                <a:spcPts val="8119"/>
              </a:lnSpc>
            </a:pPr>
            <a:r>
              <a:rPr lang="en-US" sz="5799" b="true">
                <a:solidFill>
                  <a:srgbClr val="000000"/>
                </a:solidFill>
                <a:latin typeface="Glacial Indifference Bold"/>
                <a:ea typeface="Glacial Indifference Bold"/>
                <a:cs typeface="Glacial Indifference Bold"/>
                <a:sym typeface="Glacial Indifference Bold"/>
              </a:rPr>
              <a:t>Questions?</a:t>
            </a:r>
          </a:p>
        </p:txBody>
      </p:sp>
      <p:sp>
        <p:nvSpPr>
          <p:cNvPr name="AutoShape 13" id="13">
            <a:extLst>
              <a:ext uri="{C183D7F6-B498-43B3-948B-1728B52AA6E4}">
                <adec:decorative xmlns:adec="http://schemas.microsoft.com/office/drawing/2017/decorative" val="1"/>
              </a:ext>
            </a:extLst>
          </p:cNvPr>
          <p:cNvSpPr/>
          <p:nvPr/>
        </p:nvSpPr>
        <p:spPr>
          <a:xfrm>
            <a:off x="2354785" y="3314883"/>
            <a:ext cx="5044030" cy="0"/>
          </a:xfrm>
          <a:prstGeom prst="line">
            <a:avLst/>
          </a:prstGeom>
          <a:ln cap="flat" w="38100">
            <a:solidFill>
              <a:srgbClr val="000000"/>
            </a:solidFill>
            <a:prstDash val="solid"/>
            <a:headEnd type="none" len="sm" w="sm"/>
            <a:tailEnd type="none" len="sm" w="sm"/>
          </a:ln>
        </p:spPr>
      </p:sp>
      <p:sp>
        <p:nvSpPr>
          <p:cNvPr name="TextBox 14" id="14"/>
          <p:cNvSpPr txBox="true"/>
          <p:nvPr/>
        </p:nvSpPr>
        <p:spPr>
          <a:xfrm rot="0">
            <a:off x="2199887" y="3600450"/>
            <a:ext cx="5353826" cy="1998980"/>
          </a:xfrm>
          <a:prstGeom prst="rect">
            <a:avLst/>
          </a:prstGeom>
        </p:spPr>
        <p:txBody>
          <a:bodyPr anchor="t" rtlCol="false" tIns="0" lIns="0" bIns="0" rIns="0">
            <a:spAutoFit/>
          </a:bodyPr>
          <a:lstStyle/>
          <a:p>
            <a:pPr algn="ctr">
              <a:lnSpc>
                <a:spcPts val="3219"/>
              </a:lnSpc>
            </a:pPr>
            <a:r>
              <a:rPr lang="en-US" sz="2299">
                <a:solidFill>
                  <a:srgbClr val="000000"/>
                </a:solidFill>
                <a:latin typeface="Glacial Indifference"/>
                <a:ea typeface="Glacial Indifference"/>
                <a:cs typeface="Glacial Indifference"/>
                <a:sym typeface="Glacial Indifference"/>
              </a:rPr>
              <a:t> </a:t>
            </a:r>
          </a:p>
          <a:p>
            <a:pPr algn="ctr">
              <a:lnSpc>
                <a:spcPts val="3219"/>
              </a:lnSpc>
            </a:pPr>
            <a:r>
              <a:rPr lang="en-US" sz="2299" b="true">
                <a:solidFill>
                  <a:srgbClr val="000000"/>
                </a:solidFill>
                <a:latin typeface="Glacial Indifference Bold"/>
                <a:ea typeface="Glacial Indifference Bold"/>
                <a:cs typeface="Glacial Indifference Bold"/>
                <a:sym typeface="Glacial Indifference Bold"/>
              </a:rPr>
              <a:t> OPI Assessment Help Desk:</a:t>
            </a:r>
          </a:p>
          <a:p>
            <a:pPr algn="ctr">
              <a:lnSpc>
                <a:spcPts val="3219"/>
              </a:lnSpc>
            </a:pPr>
            <a:r>
              <a:rPr lang="en-US" sz="2299">
                <a:solidFill>
                  <a:srgbClr val="000000"/>
                </a:solidFill>
                <a:latin typeface="Glacial Indifference"/>
                <a:ea typeface="Glacial Indifference"/>
                <a:cs typeface="Glacial Indifference"/>
                <a:sym typeface="Glacial Indifference"/>
              </a:rPr>
              <a:t>1-844-867-2569</a:t>
            </a:r>
          </a:p>
          <a:p>
            <a:pPr algn="ctr">
              <a:lnSpc>
                <a:spcPts val="3219"/>
              </a:lnSpc>
            </a:pPr>
            <a:r>
              <a:rPr lang="en-US" sz="2299" u="sng">
                <a:solidFill>
                  <a:srgbClr val="000000"/>
                </a:solidFill>
                <a:latin typeface="Glacial Indifference"/>
                <a:ea typeface="Glacial Indifference"/>
                <a:cs typeface="Glacial Indifference"/>
                <a:sym typeface="Glacial Indifference"/>
                <a:hlinkClick r:id="rId7" tooltip="http://opiassessmenthelpdesk@mt.gov"/>
              </a:rPr>
              <a:t>opiassessmenthelpdesk@mt.gov</a:t>
            </a:r>
          </a:p>
          <a:p>
            <a:pPr algn="ctr">
              <a:lnSpc>
                <a:spcPts val="3219"/>
              </a:lnSpc>
            </a:pPr>
          </a:p>
        </p:txBody>
      </p:sp>
      <p:sp>
        <p:nvSpPr>
          <p:cNvPr name="Freeform 15" id="15">
            <a:extLst>
              <a:ext uri="{C183D7F6-B498-43B3-948B-1728B52AA6E4}">
                <adec:decorative xmlns:adec="http://schemas.microsoft.com/office/drawing/2017/decorative" val="1"/>
              </a:ext>
            </a:extLst>
          </p:cNvPr>
          <p:cNvSpPr/>
          <p:nvPr/>
        </p:nvSpPr>
        <p:spPr>
          <a:xfrm flipH="false" flipV="false" rot="0">
            <a:off x="7309604" y="1302040"/>
            <a:ext cx="2123759" cy="1916783"/>
          </a:xfrm>
          <a:custGeom>
            <a:avLst/>
            <a:gdLst/>
            <a:ahLst/>
            <a:cxnLst/>
            <a:rect r="r" b="b" t="t" l="l"/>
            <a:pathLst>
              <a:path h="1916783" w="2123759">
                <a:moveTo>
                  <a:pt x="0" y="0"/>
                </a:moveTo>
                <a:lnTo>
                  <a:pt x="2123760" y="0"/>
                </a:lnTo>
                <a:lnTo>
                  <a:pt x="2123760" y="1916783"/>
                </a:lnTo>
                <a:lnTo>
                  <a:pt x="0" y="1916783"/>
                </a:lnTo>
                <a:lnTo>
                  <a:pt x="0" y="0"/>
                </a:lnTo>
                <a:close/>
              </a:path>
            </a:pathLst>
          </a:custGeom>
          <a:blipFill>
            <a:blip r:embed="rId6"/>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09450" cy="721883"/>
            <a:chOff x="0" y="0"/>
            <a:chExt cx="189238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892389" cy="267364"/>
            </a:xfrm>
            <a:custGeom>
              <a:avLst/>
              <a:gdLst/>
              <a:ahLst/>
              <a:cxnLst/>
              <a:rect r="r" b="b" t="t" l="l"/>
              <a:pathLst>
                <a:path h="267364" w="1892389">
                  <a:moveTo>
                    <a:pt x="0" y="0"/>
                  </a:moveTo>
                  <a:lnTo>
                    <a:pt x="1892389" y="0"/>
                  </a:lnTo>
                  <a:lnTo>
                    <a:pt x="1892389" y="267364"/>
                  </a:lnTo>
                  <a:lnTo>
                    <a:pt x="0" y="267364"/>
                  </a:lnTo>
                  <a:close/>
                </a:path>
              </a:pathLst>
            </a:custGeom>
            <a:solidFill>
              <a:srgbClr val="253439"/>
            </a:solidFill>
          </p:spPr>
        </p:sp>
        <p:sp>
          <p:nvSpPr>
            <p:cNvPr name="TextBox 10" id="10"/>
            <p:cNvSpPr txBox="true"/>
            <p:nvPr/>
          </p:nvSpPr>
          <p:spPr>
            <a:xfrm>
              <a:off x="0" y="-28575"/>
              <a:ext cx="189238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image of Kite Practice Test"/>
          <p:cNvSpPr/>
          <p:nvPr/>
        </p:nvSpPr>
        <p:spPr>
          <a:xfrm flipH="false" flipV="false" rot="0">
            <a:off x="1460505" y="1379631"/>
            <a:ext cx="6832590" cy="3939197"/>
          </a:xfrm>
          <a:custGeom>
            <a:avLst/>
            <a:gdLst/>
            <a:ahLst/>
            <a:cxnLst/>
            <a:rect r="r" b="b" t="t" l="l"/>
            <a:pathLst>
              <a:path h="3939197" w="6832590">
                <a:moveTo>
                  <a:pt x="0" y="0"/>
                </a:moveTo>
                <a:lnTo>
                  <a:pt x="6832590" y="0"/>
                </a:lnTo>
                <a:lnTo>
                  <a:pt x="6832590" y="3939197"/>
                </a:lnTo>
                <a:lnTo>
                  <a:pt x="0" y="3939197"/>
                </a:lnTo>
                <a:lnTo>
                  <a:pt x="0" y="0"/>
                </a:lnTo>
                <a:close/>
              </a:path>
            </a:pathLst>
          </a:custGeom>
          <a:blipFill>
            <a:blip r:embed="rId5"/>
            <a:stretch>
              <a:fillRect l="0" t="0" r="0" b="0"/>
            </a:stretch>
          </a:blipFill>
        </p:spPr>
      </p:sp>
      <p:sp>
        <p:nvSpPr>
          <p:cNvPr name="TextBox 16" id="16"/>
          <p:cNvSpPr txBox="true"/>
          <p:nvPr/>
        </p:nvSpPr>
        <p:spPr>
          <a:xfrm rot="0">
            <a:off x="167300" y="253613"/>
            <a:ext cx="5109450"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KITE STUDENT PORTAL</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16</a:t>
            </a:r>
          </a:p>
        </p:txBody>
      </p:sp>
      <p:sp>
        <p:nvSpPr>
          <p:cNvPr name="TextBox 18" id="18"/>
          <p:cNvSpPr txBox="true"/>
          <p:nvPr/>
        </p:nvSpPr>
        <p:spPr>
          <a:xfrm rot="0">
            <a:off x="979894" y="5287920"/>
            <a:ext cx="7793812" cy="1896984"/>
          </a:xfrm>
          <a:prstGeom prst="rect">
            <a:avLst/>
          </a:prstGeom>
        </p:spPr>
        <p:txBody>
          <a:bodyPr anchor="t" rtlCol="false" tIns="0" lIns="0" bIns="0" rIns="0">
            <a:spAutoFit/>
          </a:bodyPr>
          <a:lstStyle/>
          <a:p>
            <a:pPr algn="ctr">
              <a:lnSpc>
                <a:spcPts val="3066"/>
              </a:lnSpc>
            </a:pPr>
            <a:r>
              <a:rPr lang="en-US" sz="2190">
                <a:solidFill>
                  <a:srgbClr val="000000"/>
                </a:solidFill>
                <a:latin typeface="Glacial Indifference"/>
                <a:ea typeface="Glacial Indifference"/>
                <a:cs typeface="Glacial Indifference"/>
                <a:sym typeface="Glacial Indifference"/>
              </a:rPr>
              <a:t>Secure browser where students take MAST testlets</a:t>
            </a:r>
          </a:p>
          <a:p>
            <a:pPr algn="ctr">
              <a:lnSpc>
                <a:spcPts val="3066"/>
              </a:lnSpc>
            </a:pPr>
          </a:p>
          <a:p>
            <a:pPr algn="ctr">
              <a:lnSpc>
                <a:spcPts val="3066"/>
              </a:lnSpc>
              <a:spcBef>
                <a:spcPct val="0"/>
              </a:spcBef>
            </a:pPr>
            <a:r>
              <a:rPr lang="en-US" sz="2190">
                <a:solidFill>
                  <a:srgbClr val="000000"/>
                </a:solidFill>
                <a:latin typeface="Glacial Indifference"/>
                <a:ea typeface="Glacial Indifference"/>
                <a:cs typeface="Glacial Indifference"/>
                <a:sym typeface="Glacial Indifference"/>
              </a:rPr>
              <a:t>Must be downloaded on each student testing device prior to testing</a:t>
            </a:r>
          </a:p>
          <a:p>
            <a:pPr algn="ctr">
              <a:lnSpc>
                <a:spcPts val="3066"/>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ONE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17</a:t>
            </a:r>
          </a:p>
        </p:txBody>
      </p:sp>
      <p:sp>
        <p:nvSpPr>
          <p:cNvPr name="TextBox 17" id="17"/>
          <p:cNvSpPr txBox="true"/>
          <p:nvPr/>
        </p:nvSpPr>
        <p:spPr>
          <a:xfrm rot="0">
            <a:off x="842260" y="1369708"/>
            <a:ext cx="8363708" cy="5618240"/>
          </a:xfrm>
          <a:prstGeom prst="rect">
            <a:avLst/>
          </a:prstGeom>
        </p:spPr>
        <p:txBody>
          <a:bodyPr anchor="t" rtlCol="false" tIns="0" lIns="0" bIns="0" rIns="0">
            <a:spAutoFit/>
          </a:bodyPr>
          <a:lstStyle/>
          <a:p>
            <a:pPr algn="l">
              <a:lnSpc>
                <a:spcPts val="3690"/>
              </a:lnSpc>
            </a:pPr>
            <a:r>
              <a:rPr lang="en-US" sz="3690" u="sng">
                <a:solidFill>
                  <a:srgbClr val="000000"/>
                </a:solidFill>
                <a:latin typeface="Glacial Indifference"/>
                <a:ea typeface="Glacial Indifference"/>
                <a:cs typeface="Glacial Indifference"/>
                <a:sym typeface="Glacial Indifference"/>
                <a:hlinkClick r:id="rId5" tooltip="https://drive.google.com/file/d/14SSR3gx1WMO-TjsdUhP952bQV-PJnz0f/view"/>
              </a:rPr>
              <a:t>Theory of Action</a:t>
            </a:r>
          </a:p>
          <a:p>
            <a:pPr algn="l">
              <a:lnSpc>
                <a:spcPts val="3690"/>
              </a:lnSpc>
            </a:pPr>
          </a:p>
          <a:p>
            <a:pPr algn="l">
              <a:lnSpc>
                <a:spcPts val="3690"/>
              </a:lnSpc>
            </a:pPr>
            <a:r>
              <a:rPr lang="en-US" sz="3690">
                <a:solidFill>
                  <a:srgbClr val="253439"/>
                </a:solidFill>
                <a:latin typeface="Glacial Indifference"/>
                <a:ea typeface="Glacial Indifference"/>
                <a:cs typeface="Glacial Indifference"/>
                <a:sym typeface="Glacial Indifference"/>
              </a:rPr>
              <a:t>Assessment Specifications &amp; Blueprints</a:t>
            </a:r>
          </a:p>
          <a:p>
            <a:pPr algn="l" marL="796789" indent="-398395" lvl="1">
              <a:lnSpc>
                <a:spcPts val="3690"/>
              </a:lnSpc>
              <a:buFont typeface="Arial"/>
              <a:buChar char="•"/>
            </a:pPr>
            <a:r>
              <a:rPr lang="en-US" sz="3690" u="sng">
                <a:solidFill>
                  <a:srgbClr val="253439"/>
                </a:solidFill>
                <a:latin typeface="Glacial Indifference"/>
                <a:ea typeface="Glacial Indifference"/>
                <a:cs typeface="Glacial Indifference"/>
                <a:sym typeface="Glacial Indifference"/>
                <a:hlinkClick r:id="rId6" tooltip="https://opi.mt.gov/Portals/182/Page%20Files/MAST/2024-2025%20Assets/Educator%20Resources/Math%20Assessment%20Specifications.pdf?ver=2025-02-04-144701-553"/>
              </a:rPr>
              <a:t>Math</a:t>
            </a:r>
          </a:p>
          <a:p>
            <a:pPr algn="l" marL="796789" indent="-398395" lvl="1">
              <a:lnSpc>
                <a:spcPts val="3690"/>
              </a:lnSpc>
              <a:buFont typeface="Arial"/>
              <a:buChar char="•"/>
            </a:pPr>
            <a:r>
              <a:rPr lang="en-US" sz="3690" u="sng">
                <a:solidFill>
                  <a:srgbClr val="253439"/>
                </a:solidFill>
                <a:latin typeface="Glacial Indifference"/>
                <a:ea typeface="Glacial Indifference"/>
                <a:cs typeface="Glacial Indifference"/>
                <a:sym typeface="Glacial Indifference"/>
                <a:hlinkClick r:id="rId7" tooltip="https://opi.mt.gov/Portals/182/Page%20Files/MAST/2024-2025%20Assets/Educator%20Resources/ELA%20Assessment%20Specifications.pdf?ver=2025-02-04-144619-223"/>
              </a:rPr>
              <a:t>ELA</a:t>
            </a:r>
          </a:p>
          <a:p>
            <a:pPr algn="l">
              <a:lnSpc>
                <a:spcPts val="3690"/>
              </a:lnSpc>
            </a:pPr>
          </a:p>
          <a:p>
            <a:pPr algn="l">
              <a:lnSpc>
                <a:spcPts val="3690"/>
              </a:lnSpc>
            </a:pPr>
            <a:r>
              <a:rPr lang="en-US" sz="3690" u="sng">
                <a:solidFill>
                  <a:srgbClr val="253439"/>
                </a:solidFill>
                <a:latin typeface="Glacial Indifference"/>
                <a:ea typeface="Glacial Indifference"/>
                <a:cs typeface="Glacial Indifference"/>
                <a:sym typeface="Glacial Indifference"/>
                <a:hlinkClick r:id="rId8" tooltip="https://opi.mt.gov/Portals/182/Page%20Files/Statewide%20Testing/Landing%20Page/Published%20Test%20Windows_2021_ver2.pdf?ver=2020-10-27-092258-750"/>
              </a:rPr>
              <a:t>Testing Windows</a:t>
            </a:r>
          </a:p>
          <a:p>
            <a:pPr algn="l">
              <a:lnSpc>
                <a:spcPts val="3690"/>
              </a:lnSpc>
            </a:pPr>
          </a:p>
          <a:p>
            <a:pPr algn="l">
              <a:lnSpc>
                <a:spcPts val="3690"/>
              </a:lnSpc>
            </a:pPr>
            <a:r>
              <a:rPr lang="en-US" sz="3690" u="sng">
                <a:solidFill>
                  <a:srgbClr val="253439"/>
                </a:solidFill>
                <a:latin typeface="Glacial Indifference"/>
                <a:ea typeface="Glacial Indifference"/>
                <a:cs typeface="Glacial Indifference"/>
                <a:sym typeface="Glacial Indifference"/>
                <a:hlinkClick r:id="rId9" tooltip="https://newmeridiancorp.org/montana-aligned-to-standards-through-year-program-portal/"/>
              </a:rPr>
              <a:t>MAST Portal</a:t>
            </a:r>
            <a:r>
              <a:rPr lang="en-US" sz="3690">
                <a:solidFill>
                  <a:srgbClr val="253439"/>
                </a:solidFill>
                <a:latin typeface="Glacial Indifference"/>
                <a:ea typeface="Glacial Indifference"/>
                <a:cs typeface="Glacial Indifference"/>
                <a:sym typeface="Glacial Indifference"/>
              </a:rPr>
              <a:t>: the landing page of all MAST-related resources</a:t>
            </a:r>
          </a:p>
          <a:p>
            <a:pPr algn="l">
              <a:lnSpc>
                <a:spcPts val="3690"/>
              </a:lnSpc>
            </a:pPr>
          </a:p>
          <a:p>
            <a:pPr algn="l">
              <a:lnSpc>
                <a:spcPts val="3690"/>
              </a:lnSpc>
            </a:pPr>
            <a:r>
              <a:rPr lang="en-US" sz="3690" u="sng">
                <a:solidFill>
                  <a:srgbClr val="253439"/>
                </a:solidFill>
                <a:latin typeface="Glacial Indifference"/>
                <a:ea typeface="Glacial Indifference"/>
                <a:cs typeface="Glacial Indifference"/>
                <a:sym typeface="Glacial Indifference"/>
                <a:hlinkClick r:id="rId10" tooltip="https://educator-testlet.kiteaai.org/AART/logIn.htm"/>
              </a:rPr>
              <a:t>Kite Educator Portal</a:t>
            </a:r>
            <a:r>
              <a:rPr lang="en-US" sz="3690">
                <a:solidFill>
                  <a:srgbClr val="253439"/>
                </a:solidFill>
                <a:latin typeface="Glacial Indifference"/>
                <a:ea typeface="Glacial Indifference"/>
                <a:cs typeface="Glacial Indifference"/>
                <a:sym typeface="Glacial Indifference"/>
              </a:rPr>
              <a:t> (unique MT login)</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464180"/>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18</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3007732" y="3455214"/>
            <a:ext cx="6745868" cy="1927226"/>
          </a:xfrm>
          <a:prstGeom prst="rect">
            <a:avLst/>
          </a:prstGeom>
        </p:spPr>
        <p:txBody>
          <a:bodyPr anchor="t" rtlCol="false" tIns="0" lIns="0" bIns="0" rIns="0">
            <a:spAutoFit/>
          </a:bodyPr>
          <a:lstStyle/>
          <a:p>
            <a:pPr algn="r">
              <a:lnSpc>
                <a:spcPts val="5000"/>
              </a:lnSpc>
            </a:pPr>
            <a:r>
              <a:rPr lang="en-US" sz="5000">
                <a:solidFill>
                  <a:srgbClr val="FFFFFF"/>
                </a:solidFill>
                <a:latin typeface="Glacial Indifference"/>
                <a:ea typeface="Glacial Indifference"/>
                <a:cs typeface="Glacial Indifference"/>
                <a:sym typeface="Glacial Indifference"/>
              </a:rPr>
              <a:t>MODULE TWO:</a:t>
            </a:r>
          </a:p>
          <a:p>
            <a:pPr algn="r">
              <a:lnSpc>
                <a:spcPts val="5000"/>
              </a:lnSpc>
            </a:pPr>
            <a:r>
              <a:rPr lang="en-US" sz="5000">
                <a:solidFill>
                  <a:srgbClr val="FFFFFF"/>
                </a:solidFill>
                <a:latin typeface="Glacial Indifference"/>
                <a:ea typeface="Glacial Indifference"/>
                <a:cs typeface="Glacial Indifference"/>
                <a:sym typeface="Glacial Indifference"/>
              </a:rPr>
              <a:t>SCHEDULING &amp; SCHEDULER TOOL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967860" y="2350399"/>
            <a:ext cx="7436922" cy="4535704"/>
          </a:xfrm>
          <a:prstGeom prst="rect">
            <a:avLst/>
          </a:prstGeom>
        </p:spPr>
        <p:txBody>
          <a:bodyPr anchor="t" rtlCol="false" tIns="0" lIns="0" bIns="0" rIns="0">
            <a:spAutoFit/>
          </a:bodyPr>
          <a:lstStyle/>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Understand the scheduling flexibilities of math testlets </a:t>
            </a: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Identify key personnel that will support the scheduling process</a:t>
            </a: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Create a plan for collecting information required for submitting math testlet schedules</a:t>
            </a: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Ensure access to the MAST Scheduler</a:t>
            </a: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Disseminate testing schedules to all involved personnel</a:t>
            </a:r>
          </a:p>
        </p:txBody>
      </p:sp>
      <p:sp>
        <p:nvSpPr>
          <p:cNvPr name="TextBox 16" id="16"/>
          <p:cNvSpPr txBox="true"/>
          <p:nvPr/>
        </p:nvSpPr>
        <p:spPr>
          <a:xfrm rot="0">
            <a:off x="55818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7" id="17"/>
          <p:cNvSpPr txBox="true"/>
          <p:nvPr/>
        </p:nvSpPr>
        <p:spPr>
          <a:xfrm rot="0">
            <a:off x="816974" y="1184230"/>
            <a:ext cx="8363708" cy="1145145"/>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Schedule math testlets to best align assessment to instruction</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19</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aphicFrame>
        <p:nvGraphicFramePr>
          <p:cNvPr name="Table 15" id="15"/>
          <p:cNvGraphicFramePr>
            <a:graphicFrameLocks noGrp="true"/>
          </p:cNvGraphicFramePr>
          <p:nvPr/>
        </p:nvGraphicFramePr>
        <p:xfrm>
          <a:off x="931177" y="1504417"/>
          <a:ext cx="8090903" cy="3881842"/>
        </p:xfrm>
        <a:graphic>
          <a:graphicData uri="http://schemas.openxmlformats.org/drawingml/2006/table">
            <a:tbl>
              <a:tblPr/>
              <a:tblGrid>
                <a:gridCol w="5072996"/>
                <a:gridCol w="3017906"/>
              </a:tblGrid>
              <a:tr h="763261">
                <a:tc>
                  <a:txBody>
                    <a:bodyPr anchor="t" rtlCol="false"/>
                    <a:lstStyle/>
                    <a:p>
                      <a:pPr algn="ctr">
                        <a:lnSpc>
                          <a:spcPts val="2939"/>
                        </a:lnSpc>
                        <a:defRPr/>
                      </a:pPr>
                      <a:r>
                        <a:rPr lang="en-US" b="true" sz="2099" u="sng">
                          <a:solidFill>
                            <a:srgbClr val="000000"/>
                          </a:solidFill>
                          <a:latin typeface="Glacial Indifference Bold"/>
                          <a:ea typeface="Glacial Indifference Bold"/>
                          <a:cs typeface="Glacial Indifference Bold"/>
                          <a:sym typeface="Glacial Indifference Bold"/>
                        </a:rPr>
                        <a:t>Module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939"/>
                        </a:lnSpc>
                        <a:defRPr/>
                      </a:pPr>
                      <a:r>
                        <a:rPr lang="en-US" b="true" sz="2099" u="sng">
                          <a:solidFill>
                            <a:srgbClr val="000000"/>
                          </a:solidFill>
                          <a:latin typeface="Glacial Indifference Bold"/>
                          <a:ea typeface="Glacial Indifference Bold"/>
                          <a:cs typeface="Glacial Indifference Bold"/>
                          <a:sym typeface="Glacial Indifference Bold"/>
                        </a:rPr>
                        <a:t>Slides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716">
                <a:tc>
                  <a:txBody>
                    <a:bodyPr anchor="t" rtlCol="false"/>
                    <a:lstStyle/>
                    <a:p>
                      <a:pPr algn="just">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5" action="ppaction://hlinksldjump"/>
                        </a:rPr>
                        <a:t>Module 1: MAST Overview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4-17</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716">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6" action="ppaction://hlinksldjump"/>
                        </a:rPr>
                        <a:t>Module 2: Scheduling and Scheduler Tool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18-43</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716">
                <a:tc>
                  <a:txBody>
                    <a:bodyPr anchor="t" rtlCol="false"/>
                    <a:lstStyle/>
                    <a:p>
                      <a:pPr algn="just">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7" action="ppaction://hlinksldjump"/>
                        </a:rPr>
                        <a:t>Module 3: User Management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44-59</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716">
                <a:tc>
                  <a:txBody>
                    <a:bodyPr anchor="t" rtlCol="false"/>
                    <a:lstStyle/>
                    <a:p>
                      <a:pPr algn="just">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8" action="ppaction://hlinksldjump"/>
                        </a:rPr>
                        <a:t>Module 4: Rostering Students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60-69</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716">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9" action="ppaction://hlinksldjump"/>
                        </a:rPr>
                        <a:t>Module 5: Entering PNPs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70-81</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bl>
          </a:graphicData>
        </a:graphic>
      </p:graphicFrame>
      <p:sp>
        <p:nvSpPr>
          <p:cNvPr name="TextBox 16" id="16"/>
          <p:cNvSpPr txBox="true"/>
          <p:nvPr/>
        </p:nvSpPr>
        <p:spPr>
          <a:xfrm rot="0">
            <a:off x="558450" y="253613"/>
            <a:ext cx="642318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TRAINING OVERVIEW </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731520" y="1759210"/>
            <a:ext cx="8047630" cy="5319649"/>
          </a:xfrm>
          <a:prstGeom prst="rect">
            <a:avLst/>
          </a:prstGeom>
        </p:spPr>
        <p:txBody>
          <a:bodyPr anchor="t" rtlCol="false" tIns="0" lIns="0" bIns="0" rIns="0">
            <a:spAutoFit/>
          </a:bodyPr>
          <a:lstStyle/>
          <a:p>
            <a:pPr algn="l" marL="570136" indent="-285068" lvl="1">
              <a:lnSpc>
                <a:spcPts val="3881"/>
              </a:lnSpc>
              <a:buFont typeface="Arial"/>
              <a:buChar char="•"/>
            </a:pPr>
            <a:r>
              <a:rPr lang="en-US" sz="2640">
                <a:solidFill>
                  <a:srgbClr val="000000"/>
                </a:solidFill>
                <a:latin typeface="Glacial Indifference"/>
                <a:ea typeface="Glacial Indifference"/>
                <a:cs typeface="Glacial Indifference"/>
                <a:sym typeface="Glacial Indifference"/>
              </a:rPr>
              <a:t>Testing windows are two weeks longer in the 2025-2026 school year with similar start dates</a:t>
            </a:r>
          </a:p>
          <a:p>
            <a:pPr algn="l" marL="570136" indent="-285068" lvl="1">
              <a:lnSpc>
                <a:spcPts val="3881"/>
              </a:lnSpc>
              <a:buFont typeface="Arial"/>
              <a:buChar char="•"/>
            </a:pPr>
            <a:r>
              <a:rPr lang="en-US" sz="2640">
                <a:solidFill>
                  <a:srgbClr val="000000"/>
                </a:solidFill>
                <a:latin typeface="Glacial Indifference"/>
                <a:ea typeface="Glacial Indifference"/>
                <a:cs typeface="Glacial Indifference"/>
                <a:sym typeface="Glacial Indifference"/>
              </a:rPr>
              <a:t>Last year’s schedules will rollover into the same windows within the MAST Scheduler</a:t>
            </a:r>
          </a:p>
          <a:p>
            <a:pPr algn="l" marL="570136" indent="-285068" lvl="1">
              <a:lnSpc>
                <a:spcPts val="3881"/>
              </a:lnSpc>
              <a:buFont typeface="Arial"/>
              <a:buChar char="•"/>
            </a:pPr>
            <a:r>
              <a:rPr lang="en-US" sz="2640">
                <a:solidFill>
                  <a:srgbClr val="000000"/>
                </a:solidFill>
                <a:latin typeface="Glacial Indifference"/>
                <a:ea typeface="Glacial Indifference"/>
                <a:cs typeface="Glacial Indifference"/>
                <a:sym typeface="Glacial Indifference"/>
              </a:rPr>
              <a:t>If no changes are made during the editing period, testlets will remain in the same windows as last year</a:t>
            </a:r>
          </a:p>
          <a:p>
            <a:pPr algn="l" marL="570136" indent="-285068" lvl="1">
              <a:lnSpc>
                <a:spcPts val="3881"/>
              </a:lnSpc>
              <a:buFont typeface="Arial"/>
              <a:buChar char="•"/>
            </a:pPr>
            <a:r>
              <a:rPr lang="en-US" sz="2640">
                <a:solidFill>
                  <a:srgbClr val="000000"/>
                </a:solidFill>
                <a:latin typeface="Glacial Indifference"/>
                <a:ea typeface="Glacial Indifference"/>
                <a:cs typeface="Glacial Indifference"/>
                <a:sym typeface="Glacial Indifference"/>
              </a:rPr>
              <a:t>STCs will be loaded into the MAST Scheduler and can add building-level users to schedule testlets at the school level, but final submission must be done by the STC</a:t>
            </a:r>
          </a:p>
        </p:txBody>
      </p:sp>
      <p:sp>
        <p:nvSpPr>
          <p:cNvPr name="TextBox 16" id="16"/>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SCHEDULING MAST TESTLETS</a:t>
            </a:r>
          </a:p>
        </p:txBody>
      </p:sp>
      <p:sp>
        <p:nvSpPr>
          <p:cNvPr name="TextBox 17" id="17"/>
          <p:cNvSpPr txBox="true"/>
          <p:nvPr/>
        </p:nvSpPr>
        <p:spPr>
          <a:xfrm rot="0">
            <a:off x="816411" y="1278395"/>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Considerations for 2025-2026</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20</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descr="image of MAST test design"/>
          <p:cNvSpPr/>
          <p:nvPr/>
        </p:nvSpPr>
        <p:spPr>
          <a:xfrm flipH="false" flipV="false" rot="0">
            <a:off x="658372" y="1615766"/>
            <a:ext cx="7415866" cy="5699434"/>
          </a:xfrm>
          <a:custGeom>
            <a:avLst/>
            <a:gdLst/>
            <a:ahLst/>
            <a:cxnLst/>
            <a:rect r="r" b="b" t="t" l="l"/>
            <a:pathLst>
              <a:path h="5699434" w="7415866">
                <a:moveTo>
                  <a:pt x="0" y="0"/>
                </a:moveTo>
                <a:lnTo>
                  <a:pt x="7415865" y="0"/>
                </a:lnTo>
                <a:lnTo>
                  <a:pt x="7415865" y="5699434"/>
                </a:lnTo>
                <a:lnTo>
                  <a:pt x="0" y="5699434"/>
                </a:lnTo>
                <a:lnTo>
                  <a:pt x="0" y="0"/>
                </a:lnTo>
                <a:close/>
              </a:path>
            </a:pathLst>
          </a:custGeom>
          <a:blipFill>
            <a:blip r:embed="rId2"/>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9" id="9"/>
          <p:cNvGrpSpPr/>
          <p:nvPr/>
        </p:nvGrpSpPr>
        <p:grpSpPr>
          <a:xfrm rot="0">
            <a:off x="167300" y="242239"/>
            <a:ext cx="6814337" cy="721883"/>
            <a:chOff x="0" y="0"/>
            <a:chExt cx="2523829" cy="267364"/>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1" id="11"/>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2" id="12"/>
          <p:cNvGrpSpPr/>
          <p:nvPr/>
        </p:nvGrpSpPr>
        <p:grpSpPr>
          <a:xfrm rot="0">
            <a:off x="8641123" y="6208984"/>
            <a:ext cx="1106216" cy="1106216"/>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5" id="15">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5"/>
            <a:stretch>
              <a:fillRect l="0" t="0" r="0" b="0"/>
            </a:stretch>
          </a:blipFill>
        </p:spPr>
      </p:sp>
      <p:sp>
        <p:nvSpPr>
          <p:cNvPr name="Freeform 16" id="16">
            <a:extLst>
              <a:ext uri="{C183D7F6-B498-43B3-948B-1728B52AA6E4}">
                <adec:decorative xmlns:adec="http://schemas.microsoft.com/office/drawing/2017/decorative" val="1"/>
              </a:ext>
            </a:extLst>
          </p:cNvPr>
          <p:cNvSpPr/>
          <p:nvPr/>
        </p:nvSpPr>
        <p:spPr>
          <a:xfrm flipH="false" flipV="false" rot="0">
            <a:off x="6656887" y="1152529"/>
            <a:ext cx="1026120" cy="1026120"/>
          </a:xfrm>
          <a:custGeom>
            <a:avLst/>
            <a:gdLst/>
            <a:ahLst/>
            <a:cxnLst/>
            <a:rect r="r" b="b" t="t" l="l"/>
            <a:pathLst>
              <a:path h="1026120" w="1026120">
                <a:moveTo>
                  <a:pt x="0" y="0"/>
                </a:moveTo>
                <a:lnTo>
                  <a:pt x="1026120" y="0"/>
                </a:lnTo>
                <a:lnTo>
                  <a:pt x="1026120" y="1026121"/>
                </a:lnTo>
                <a:lnTo>
                  <a:pt x="0" y="1026121"/>
                </a:lnTo>
                <a:lnTo>
                  <a:pt x="0" y="0"/>
                </a:lnTo>
                <a:close/>
              </a:path>
            </a:pathLst>
          </a:custGeom>
          <a:blipFill>
            <a:blip r:embed="rId6"/>
            <a:stretch>
              <a:fillRect l="0" t="0" r="0" b="0"/>
            </a:stretch>
          </a:blipFill>
        </p:spPr>
      </p:sp>
      <p:sp>
        <p:nvSpPr>
          <p:cNvPr name="TextBox 17" id="17"/>
          <p:cNvSpPr txBox="true"/>
          <p:nvPr/>
        </p:nvSpPr>
        <p:spPr>
          <a:xfrm rot="0">
            <a:off x="558450"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 MAST DESIGN</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21</a:t>
            </a:r>
          </a:p>
        </p:txBody>
      </p:sp>
      <p:sp>
        <p:nvSpPr>
          <p:cNvPr name="TextBox 19" id="19"/>
          <p:cNvSpPr txBox="true"/>
          <p:nvPr/>
        </p:nvSpPr>
        <p:spPr>
          <a:xfrm rot="0">
            <a:off x="7517092" y="555556"/>
            <a:ext cx="2230246" cy="1442662"/>
          </a:xfrm>
          <a:prstGeom prst="rect">
            <a:avLst/>
          </a:prstGeom>
        </p:spPr>
        <p:txBody>
          <a:bodyPr anchor="t" rtlCol="false" tIns="0" lIns="0" bIns="0" rIns="0">
            <a:spAutoFit/>
          </a:bodyPr>
          <a:lstStyle/>
          <a:p>
            <a:pPr algn="ctr">
              <a:lnSpc>
                <a:spcPts val="2908"/>
              </a:lnSpc>
            </a:pPr>
            <a:r>
              <a:rPr lang="en-US" sz="2077" b="true">
                <a:solidFill>
                  <a:srgbClr val="000000"/>
                </a:solidFill>
                <a:latin typeface="Glacial Indifference Bold"/>
                <a:ea typeface="Glacial Indifference Bold"/>
                <a:cs typeface="Glacial Indifference Bold"/>
                <a:sym typeface="Glacial Indifference Bold"/>
              </a:rPr>
              <a:t>These 12 testlets are flexibly scheduled at the school level </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 TESTING OVERVIEW</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22</a:t>
            </a:r>
          </a:p>
        </p:txBody>
      </p:sp>
      <p:graphicFrame>
        <p:nvGraphicFramePr>
          <p:cNvPr name="Table 17" id="17"/>
          <p:cNvGraphicFramePr>
            <a:graphicFrameLocks noGrp="true"/>
          </p:cNvGraphicFramePr>
          <p:nvPr/>
        </p:nvGraphicFramePr>
        <p:xfrm>
          <a:off x="922077" y="1186495"/>
          <a:ext cx="8368885" cy="4386442"/>
        </p:xfrm>
        <a:graphic>
          <a:graphicData uri="http://schemas.openxmlformats.org/drawingml/2006/table">
            <a:tbl>
              <a:tblPr/>
              <a:tblGrid>
                <a:gridCol w="1496273"/>
                <a:gridCol w="2290870"/>
                <a:gridCol w="2290870"/>
                <a:gridCol w="2290870"/>
              </a:tblGrid>
              <a:tr h="778031">
                <a:tc rowSpan="3">
                  <a:txBody>
                    <a:bodyPr anchor="t" rtlCol="false"/>
                    <a:lstStyle/>
                    <a:p>
                      <a:pPr algn="ctr">
                        <a:lnSpc>
                          <a:spcPts val="2660"/>
                        </a:lnSpc>
                        <a:defRPr/>
                      </a:pP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Window 1</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Window 2</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Window 3</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871050">
                <a:tc vMerge="true">
                  <a:txBody>
                    <a:bodyPr anchor="t" rtlCol="false"/>
                    <a:lstStyle/>
                    <a:p>
                      <a:pPr algn="ctr">
                        <a:lnSpc>
                          <a:spcPts val="2660"/>
                        </a:lnSpc>
                        <a:defRPr/>
                      </a:pP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October 13 - </a:t>
                      </a:r>
                      <a:endParaRPr lang="en-US" sz="1100"/>
                    </a:p>
                    <a:p>
                      <a:pPr algn="ctr">
                        <a:lnSpc>
                          <a:spcPts val="2520"/>
                        </a:lnSpc>
                      </a:pPr>
                      <a:r>
                        <a:rPr lang="en-US" sz="1800">
                          <a:solidFill>
                            <a:srgbClr val="000000"/>
                          </a:solidFill>
                          <a:latin typeface="Glacial Indifference"/>
                          <a:ea typeface="Glacial Indifference"/>
                          <a:cs typeface="Glacial Indifference"/>
                          <a:sym typeface="Glacial Indifference"/>
                        </a:rPr>
                        <a:t>December 5</a:t>
                      </a:r>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January 12 - </a:t>
                      </a:r>
                      <a:endParaRPr lang="en-US" sz="1100"/>
                    </a:p>
                    <a:p>
                      <a:pPr algn="ctr">
                        <a:lnSpc>
                          <a:spcPts val="2520"/>
                        </a:lnSpc>
                      </a:pPr>
                      <a:r>
                        <a:rPr lang="en-US" sz="1800">
                          <a:solidFill>
                            <a:srgbClr val="000000"/>
                          </a:solidFill>
                          <a:latin typeface="Glacial Indifference"/>
                          <a:ea typeface="Glacial Indifference"/>
                          <a:cs typeface="Glacial Indifference"/>
                          <a:sym typeface="Glacial Indifference"/>
                        </a:rPr>
                        <a:t>March 6</a:t>
                      </a:r>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March 30 - </a:t>
                      </a:r>
                      <a:endParaRPr lang="en-US" sz="1100"/>
                    </a:p>
                    <a:p>
                      <a:pPr algn="ctr">
                        <a:lnSpc>
                          <a:spcPts val="2520"/>
                        </a:lnSpc>
                      </a:pPr>
                      <a:r>
                        <a:rPr lang="en-US" sz="1800">
                          <a:solidFill>
                            <a:srgbClr val="000000"/>
                          </a:solidFill>
                          <a:latin typeface="Glacial Indifference"/>
                          <a:ea typeface="Glacial Indifference"/>
                          <a:cs typeface="Glacial Indifference"/>
                          <a:sym typeface="Glacial Indifference"/>
                        </a:rPr>
                        <a:t>May 22</a:t>
                      </a:r>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70249">
                <a:tc vMerge="true">
                  <a:txBody>
                    <a:bodyPr anchor="t" rtlCol="false"/>
                    <a:lstStyle/>
                    <a:p>
                      <a:pPr algn="ctr">
                        <a:lnSpc>
                          <a:spcPts val="2660"/>
                        </a:lnSpc>
                        <a:defRPr/>
                      </a:pP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8 weeks </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8 weeks </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8 weeks </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719574">
                <a:tc rowSpan="2">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MATH</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r>
              <a:tr h="316345">
                <a:tc vMerge="true">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MATH</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1 Anchor Test</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292168">
                <a:tc rowSpan="2">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ELA</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BOY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MOY Testlets  Performance Task</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1 Anchor Test</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739026">
                <a:tc vMerge="true">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ELA</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BOY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MOY Testlets  Performance Task</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EOY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bl>
          </a:graphicData>
        </a:graphic>
      </p:graphicFrame>
      <p:sp>
        <p:nvSpPr>
          <p:cNvPr name="TextBox 18" id="18"/>
          <p:cNvSpPr txBox="true"/>
          <p:nvPr/>
        </p:nvSpPr>
        <p:spPr>
          <a:xfrm rot="0">
            <a:off x="1580170" y="5658365"/>
            <a:ext cx="7052699" cy="1012190"/>
          </a:xfrm>
          <a:prstGeom prst="rect">
            <a:avLst/>
          </a:prstGeom>
        </p:spPr>
        <p:txBody>
          <a:bodyPr anchor="t" rtlCol="false" tIns="0" lIns="0" bIns="0" rIns="0">
            <a:spAutoFit/>
          </a:bodyPr>
          <a:lstStyle/>
          <a:p>
            <a:pPr algn="ctr">
              <a:lnSpc>
                <a:spcPts val="4060"/>
              </a:lnSpc>
            </a:pPr>
            <a:r>
              <a:rPr lang="en-US" sz="2900" i="true">
                <a:solidFill>
                  <a:srgbClr val="000000"/>
                </a:solidFill>
                <a:latin typeface="Glacial Indifference Italics"/>
                <a:ea typeface="Glacial Indifference Italics"/>
                <a:cs typeface="Glacial Indifference Italics"/>
                <a:sym typeface="Glacial Indifference Italics"/>
              </a:rPr>
              <a:t>All 12 testlets must be scheduled and administered across the 3 testing windows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a:extLst>
              <a:ext uri="{C183D7F6-B498-43B3-948B-1728B52AA6E4}">
                <adec:decorative xmlns:adec="http://schemas.microsoft.com/office/drawing/2017/decorative" val="1"/>
              </a:ext>
            </a:extLst>
          </p:cNvPr>
          <p:cNvSpPr/>
          <p:nvPr/>
        </p:nvSpPr>
        <p:spPr>
          <a:xfrm flipH="false" flipV="false" rot="0">
            <a:off x="3601625" y="3836012"/>
            <a:ext cx="2794406" cy="2926080"/>
          </a:xfrm>
          <a:custGeom>
            <a:avLst/>
            <a:gdLst/>
            <a:ahLst/>
            <a:cxnLst/>
            <a:rect r="r" b="b" t="t" l="l"/>
            <a:pathLst>
              <a:path h="2926080" w="2794406">
                <a:moveTo>
                  <a:pt x="0" y="0"/>
                </a:moveTo>
                <a:lnTo>
                  <a:pt x="2794406" y="0"/>
                </a:lnTo>
                <a:lnTo>
                  <a:pt x="2794406" y="2926080"/>
                </a:lnTo>
                <a:lnTo>
                  <a:pt x="0" y="29260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6" id="16"/>
          <p:cNvSpPr txBox="true"/>
          <p:nvPr/>
        </p:nvSpPr>
        <p:spPr>
          <a:xfrm rot="0">
            <a:off x="1158339" y="1712178"/>
            <a:ext cx="7436922" cy="2415058"/>
          </a:xfrm>
          <a:prstGeom prst="rect">
            <a:avLst/>
          </a:prstGeom>
        </p:spPr>
        <p:txBody>
          <a:bodyPr anchor="t" rtlCol="false" tIns="0" lIns="0" bIns="0" rIns="0">
            <a:spAutoFit/>
          </a:bodyPr>
          <a:lstStyle/>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District’s System Test Coordinator (STC) </a:t>
            </a:r>
          </a:p>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Any Building Test Coordinators (BTC) in the district </a:t>
            </a:r>
          </a:p>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Instructional/curricular leaders </a:t>
            </a:r>
          </a:p>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Teachers </a:t>
            </a:r>
          </a:p>
        </p:txBody>
      </p:sp>
      <p:sp>
        <p:nvSpPr>
          <p:cNvPr name="TextBox 17" id="17"/>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SCHEDULING MAST TESTLETS</a:t>
            </a:r>
          </a:p>
        </p:txBody>
      </p:sp>
      <p:sp>
        <p:nvSpPr>
          <p:cNvPr name="TextBox 18" id="18"/>
          <p:cNvSpPr txBox="true"/>
          <p:nvPr/>
        </p:nvSpPr>
        <p:spPr>
          <a:xfrm rot="0">
            <a:off x="816974" y="1184230"/>
            <a:ext cx="8363708" cy="491095"/>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Who should be involved with testlet scheduling? </a:t>
            </a:r>
          </a:p>
        </p:txBody>
      </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23</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852985" y="1859286"/>
            <a:ext cx="8047630" cy="4646803"/>
          </a:xfrm>
          <a:prstGeom prst="rect">
            <a:avLst/>
          </a:prstGeom>
        </p:spPr>
        <p:txBody>
          <a:bodyPr anchor="t" rtlCol="false" tIns="0" lIns="0" bIns="0" rIns="0">
            <a:spAutoFit/>
          </a:bodyPr>
          <a:lstStyle/>
          <a:p>
            <a:pPr algn="l" marL="548547" indent="-274273" lvl="1">
              <a:lnSpc>
                <a:spcPts val="3734"/>
              </a:lnSpc>
              <a:buFont typeface="Arial"/>
              <a:buChar char="•"/>
            </a:pPr>
            <a:r>
              <a:rPr lang="en-US" sz="2540">
                <a:solidFill>
                  <a:srgbClr val="000000"/>
                </a:solidFill>
                <a:latin typeface="Glacial Indifference"/>
                <a:ea typeface="Glacial Indifference"/>
                <a:cs typeface="Glacial Indifference"/>
                <a:sym typeface="Glacial Indifference"/>
              </a:rPr>
              <a:t>Math pacing guides &amp; school calendar </a:t>
            </a:r>
          </a:p>
          <a:p>
            <a:pPr algn="l" marL="548547" indent="-274273" lvl="1">
              <a:lnSpc>
                <a:spcPts val="3734"/>
              </a:lnSpc>
              <a:buFont typeface="Arial"/>
              <a:buChar char="•"/>
            </a:pPr>
            <a:r>
              <a:rPr lang="en-US" sz="2540">
                <a:solidFill>
                  <a:srgbClr val="000000"/>
                </a:solidFill>
                <a:latin typeface="Glacial Indifference"/>
                <a:ea typeface="Glacial Indifference"/>
                <a:cs typeface="Glacial Indifference"/>
                <a:sym typeface="Glacial Indifference"/>
              </a:rPr>
              <a:t>Previous year’s MAST math testlet schedule </a:t>
            </a:r>
          </a:p>
          <a:p>
            <a:pPr algn="l" marL="548547" indent="-274273" lvl="1">
              <a:lnSpc>
                <a:spcPts val="3734"/>
              </a:lnSpc>
              <a:buFont typeface="Arial"/>
              <a:buChar char="•"/>
            </a:pPr>
            <a:r>
              <a:rPr lang="en-US" sz="2540">
                <a:solidFill>
                  <a:srgbClr val="000000"/>
                </a:solidFill>
                <a:latin typeface="Glacial Indifference"/>
                <a:ea typeface="Glacial Indifference"/>
                <a:cs typeface="Glacial Indifference"/>
                <a:sym typeface="Glacial Indifference"/>
              </a:rPr>
              <a:t>Previous or upcoming year’s high-level lesson plans</a:t>
            </a:r>
          </a:p>
          <a:p>
            <a:pPr algn="l" marL="548547" indent="-274273" lvl="1">
              <a:lnSpc>
                <a:spcPts val="3734"/>
              </a:lnSpc>
              <a:buFont typeface="Arial"/>
              <a:buChar char="•"/>
            </a:pPr>
            <a:r>
              <a:rPr lang="en-US" sz="2540">
                <a:solidFill>
                  <a:srgbClr val="000000"/>
                </a:solidFill>
                <a:latin typeface="Glacial Indifference"/>
                <a:ea typeface="Glacial Indifference"/>
                <a:cs typeface="Glacial Indifference"/>
                <a:sym typeface="Glacial Indifference"/>
              </a:rPr>
              <a:t>Any notes from the previous year’s pacing </a:t>
            </a:r>
          </a:p>
          <a:p>
            <a:pPr algn="l" marL="548547" indent="-274273" lvl="1">
              <a:lnSpc>
                <a:spcPts val="3734"/>
              </a:lnSpc>
              <a:buFont typeface="Arial"/>
              <a:buChar char="•"/>
            </a:pPr>
            <a:r>
              <a:rPr lang="en-US" sz="2540" u="sng">
                <a:solidFill>
                  <a:srgbClr val="000000"/>
                </a:solidFill>
                <a:latin typeface="Glacial Indifference"/>
                <a:ea typeface="Glacial Indifference"/>
                <a:cs typeface="Glacial Indifference"/>
                <a:sym typeface="Glacial Indifference"/>
                <a:hlinkClick r:id="rId5" tooltip="https://opi.mt.gov/Portals/182/Page%20Files/MAST/2024-2025%20Assets/Educator%20Resources/Math%20Assessment%20Specifications.pdf?ver=2025-02-04-144701-553"/>
              </a:rPr>
              <a:t>MAST Math Assessment Specifications</a:t>
            </a:r>
          </a:p>
          <a:p>
            <a:pPr algn="l" marL="548547" indent="-274273" lvl="1">
              <a:lnSpc>
                <a:spcPts val="3734"/>
              </a:lnSpc>
              <a:buFont typeface="Arial"/>
              <a:buChar char="•"/>
            </a:pPr>
            <a:r>
              <a:rPr lang="en-US" sz="2540" u="sng">
                <a:solidFill>
                  <a:srgbClr val="000000"/>
                </a:solidFill>
                <a:latin typeface="Glacial Indifference"/>
                <a:ea typeface="Glacial Indifference"/>
                <a:cs typeface="Glacial Indifference"/>
                <a:sym typeface="Glacial Indifference"/>
                <a:hlinkClick r:id="rId6" tooltip="https://opi.mt.gov/LinkClick.aspx?fileticket=fg0sQeMAfp0%3d&amp;portalid=182"/>
              </a:rPr>
              <a:t>MAST Scheduling Guide &amp; FAQs for Test Coordinators</a:t>
            </a:r>
          </a:p>
          <a:p>
            <a:pPr algn="l" marL="1097094" indent="-365698" lvl="2">
              <a:lnSpc>
                <a:spcPts val="3734"/>
              </a:lnSpc>
              <a:buFont typeface="Arial"/>
              <a:buChar char="⚬"/>
            </a:pPr>
            <a:r>
              <a:rPr lang="en-US" sz="2540">
                <a:solidFill>
                  <a:srgbClr val="000000"/>
                </a:solidFill>
                <a:latin typeface="Glacial Indifference"/>
                <a:ea typeface="Glacial Indifference"/>
                <a:cs typeface="Glacial Indifference"/>
                <a:sym typeface="Glacial Indifference"/>
              </a:rPr>
              <a:t>Pg. 11: </a:t>
            </a:r>
            <a:r>
              <a:rPr lang="en-US" sz="2540" i="true">
                <a:solidFill>
                  <a:srgbClr val="000000"/>
                </a:solidFill>
                <a:latin typeface="Glacial Indifference Italics"/>
                <a:ea typeface="Glacial Indifference Italics"/>
                <a:cs typeface="Glacial Indifference Italics"/>
                <a:sym typeface="Glacial Indifference Italics"/>
              </a:rPr>
              <a:t>Math Schedule Worksheet</a:t>
            </a:r>
          </a:p>
          <a:p>
            <a:pPr algn="l" marL="1097094" indent="-365698" lvl="2">
              <a:lnSpc>
                <a:spcPts val="3734"/>
              </a:lnSpc>
              <a:buFont typeface="Arial"/>
              <a:buChar char="⚬"/>
            </a:pPr>
            <a:r>
              <a:rPr lang="en-US" sz="2540" i="true">
                <a:solidFill>
                  <a:srgbClr val="000000"/>
                </a:solidFill>
                <a:latin typeface="Glacial Indifference Italics"/>
                <a:ea typeface="Glacial Indifference Italics"/>
                <a:cs typeface="Glacial Indifference Italics"/>
                <a:sym typeface="Glacial Indifference Italics"/>
              </a:rPr>
              <a:t>Appendix B: MAST Math Testlets and Standards </a:t>
            </a:r>
            <a:r>
              <a:rPr lang="en-US" b="true" sz="2540">
                <a:solidFill>
                  <a:srgbClr val="000000"/>
                </a:solidFill>
                <a:latin typeface="Glacial Indifference Bold"/>
                <a:ea typeface="Glacial Indifference Bold"/>
                <a:cs typeface="Glacial Indifference Bold"/>
                <a:sym typeface="Glacial Indifference Bold"/>
              </a:rPr>
              <a:t>OR </a:t>
            </a:r>
            <a:r>
              <a:rPr lang="en-US" sz="2540" i="true" u="sng">
                <a:solidFill>
                  <a:srgbClr val="000000"/>
                </a:solidFill>
                <a:latin typeface="Glacial Indifference Italics"/>
                <a:ea typeface="Glacial Indifference Italics"/>
                <a:cs typeface="Glacial Indifference Italics"/>
                <a:sym typeface="Glacial Indifference Italics"/>
                <a:hlinkClick r:id="rId7" tooltip="https://opi.mt.gov/Portals/182/Page%20Files/MAST/2024-2025%20Assets/Educator%20Resources/Standards%20Blueprint_Math.pdf?ver=2025-05-27-142115-230"/>
              </a:rPr>
              <a:t>Math Standards Blueprint</a:t>
            </a:r>
          </a:p>
          <a:p>
            <a:pPr algn="l">
              <a:lnSpc>
                <a:spcPts val="3734"/>
              </a:lnSpc>
            </a:pPr>
          </a:p>
        </p:txBody>
      </p:sp>
      <p:sp>
        <p:nvSpPr>
          <p:cNvPr name="Freeform 16" id="16">
            <a:extLst>
              <a:ext uri="{C183D7F6-B498-43B3-948B-1728B52AA6E4}">
                <adec:decorative xmlns:adec="http://schemas.microsoft.com/office/drawing/2017/decorative" val="1"/>
              </a:ext>
            </a:extLst>
          </p:cNvPr>
          <p:cNvSpPr/>
          <p:nvPr/>
        </p:nvSpPr>
        <p:spPr>
          <a:xfrm flipH="false" flipV="false" rot="0">
            <a:off x="6986472" y="492868"/>
            <a:ext cx="1654650" cy="1516073"/>
          </a:xfrm>
          <a:custGeom>
            <a:avLst/>
            <a:gdLst/>
            <a:ahLst/>
            <a:cxnLst/>
            <a:rect r="r" b="b" t="t" l="l"/>
            <a:pathLst>
              <a:path h="1516073" w="1654650">
                <a:moveTo>
                  <a:pt x="0" y="0"/>
                </a:moveTo>
                <a:lnTo>
                  <a:pt x="1654651" y="0"/>
                </a:lnTo>
                <a:lnTo>
                  <a:pt x="1654651" y="1516074"/>
                </a:lnTo>
                <a:lnTo>
                  <a:pt x="0" y="151607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7" id="17"/>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SCHEDULING MAST TESTLETS</a:t>
            </a:r>
          </a:p>
        </p:txBody>
      </p:sp>
      <p:sp>
        <p:nvSpPr>
          <p:cNvPr name="TextBox 18" id="18"/>
          <p:cNvSpPr txBox="true"/>
          <p:nvPr/>
        </p:nvSpPr>
        <p:spPr>
          <a:xfrm rot="0">
            <a:off x="816974" y="1193755"/>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Tools for Scheduling Testlets</a:t>
            </a:r>
          </a:p>
        </p:txBody>
      </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24</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descr="image of Math Schedule Worksheet"/>
          <p:cNvSpPr/>
          <p:nvPr/>
        </p:nvSpPr>
        <p:spPr>
          <a:xfrm flipH="false" flipV="false" rot="0">
            <a:off x="6341275" y="153999"/>
            <a:ext cx="3329763" cy="4397459"/>
          </a:xfrm>
          <a:custGeom>
            <a:avLst/>
            <a:gdLst/>
            <a:ahLst/>
            <a:cxnLst/>
            <a:rect r="r" b="b" t="t" l="l"/>
            <a:pathLst>
              <a:path h="4397459" w="3329763">
                <a:moveTo>
                  <a:pt x="0" y="0"/>
                </a:moveTo>
                <a:lnTo>
                  <a:pt x="3329763" y="0"/>
                </a:lnTo>
                <a:lnTo>
                  <a:pt x="3329763" y="4397459"/>
                </a:lnTo>
                <a:lnTo>
                  <a:pt x="0" y="4397459"/>
                </a:lnTo>
                <a:lnTo>
                  <a:pt x="0" y="0"/>
                </a:lnTo>
                <a:close/>
              </a:path>
            </a:pathLst>
          </a:custGeom>
          <a:blipFill>
            <a:blip r:embed="rId4"/>
            <a:stretch>
              <a:fillRect l="0" t="0" r="0" b="0"/>
            </a:stretch>
          </a:blipFill>
        </p:spPr>
      </p:sp>
      <p:sp>
        <p:nvSpPr>
          <p:cNvPr name="Freeform 15" id="15" descr="image of Appendix B in Scheduler Tool FAQ for Test Coordinators document"/>
          <p:cNvSpPr/>
          <p:nvPr/>
        </p:nvSpPr>
        <p:spPr>
          <a:xfrm flipH="false" flipV="false" rot="0">
            <a:off x="558450" y="1347695"/>
            <a:ext cx="5417215" cy="3218926"/>
          </a:xfrm>
          <a:custGeom>
            <a:avLst/>
            <a:gdLst/>
            <a:ahLst/>
            <a:cxnLst/>
            <a:rect r="r" b="b" t="t" l="l"/>
            <a:pathLst>
              <a:path h="3218926" w="5417215">
                <a:moveTo>
                  <a:pt x="0" y="0"/>
                </a:moveTo>
                <a:lnTo>
                  <a:pt x="5417215" y="0"/>
                </a:lnTo>
                <a:lnTo>
                  <a:pt x="5417215" y="3218926"/>
                </a:lnTo>
                <a:lnTo>
                  <a:pt x="0" y="3218926"/>
                </a:lnTo>
                <a:lnTo>
                  <a:pt x="0" y="0"/>
                </a:lnTo>
                <a:close/>
              </a:path>
            </a:pathLst>
          </a:custGeom>
          <a:blipFill>
            <a:blip r:embed="rId5"/>
            <a:stretch>
              <a:fillRect l="0" t="-22324" r="-1408" b="0"/>
            </a:stretch>
          </a:blipFill>
        </p:spPr>
      </p:sp>
      <p:sp>
        <p:nvSpPr>
          <p:cNvPr name="Freeform 16" id="16" descr="image of Math standards blueprint"/>
          <p:cNvSpPr/>
          <p:nvPr/>
        </p:nvSpPr>
        <p:spPr>
          <a:xfrm flipH="false" flipV="false" rot="0">
            <a:off x="4437838" y="5153890"/>
            <a:ext cx="4991373" cy="1924969"/>
          </a:xfrm>
          <a:custGeom>
            <a:avLst/>
            <a:gdLst/>
            <a:ahLst/>
            <a:cxnLst/>
            <a:rect r="r" b="b" t="t" l="l"/>
            <a:pathLst>
              <a:path h="1924969" w="4991373">
                <a:moveTo>
                  <a:pt x="0" y="0"/>
                </a:moveTo>
                <a:lnTo>
                  <a:pt x="4991373" y="0"/>
                </a:lnTo>
                <a:lnTo>
                  <a:pt x="4991373" y="1924969"/>
                </a:lnTo>
                <a:lnTo>
                  <a:pt x="0" y="1924969"/>
                </a:lnTo>
                <a:lnTo>
                  <a:pt x="0" y="0"/>
                </a:lnTo>
                <a:close/>
              </a:path>
            </a:pathLst>
          </a:custGeom>
          <a:blipFill>
            <a:blip r:embed="rId6"/>
            <a:stretch>
              <a:fillRect l="0" t="0" r="-1254" b="-36567"/>
            </a:stretch>
          </a:blipFill>
        </p:spPr>
      </p:sp>
      <p:sp>
        <p:nvSpPr>
          <p:cNvPr name="TextBox 17" id="17"/>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SCHEDULING MAST TESTLETS</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25</a:t>
            </a:r>
          </a:p>
        </p:txBody>
      </p:sp>
      <p:sp>
        <p:nvSpPr>
          <p:cNvPr name="TextBox 19" id="19"/>
          <p:cNvSpPr txBox="true"/>
          <p:nvPr/>
        </p:nvSpPr>
        <p:spPr>
          <a:xfrm rot="0">
            <a:off x="731520" y="4849450"/>
            <a:ext cx="3534868" cy="1855236"/>
          </a:xfrm>
          <a:prstGeom prst="rect">
            <a:avLst/>
          </a:prstGeom>
        </p:spPr>
        <p:txBody>
          <a:bodyPr anchor="t" rtlCol="false" tIns="0" lIns="0" bIns="0" rIns="0">
            <a:spAutoFit/>
          </a:bodyPr>
          <a:lstStyle/>
          <a:p>
            <a:pPr algn="ctr">
              <a:lnSpc>
                <a:spcPts val="2961"/>
              </a:lnSpc>
            </a:pPr>
            <a:r>
              <a:rPr lang="en-US" sz="2115">
                <a:solidFill>
                  <a:srgbClr val="000000"/>
                </a:solidFill>
                <a:latin typeface="Glacial Indifference"/>
                <a:ea typeface="Glacial Indifference"/>
                <a:cs typeface="Glacial Indifference"/>
                <a:sym typeface="Glacial Indifference"/>
              </a:rPr>
              <a:t>The Math Schedule Worksheet and Math Standard Blueprints/Appendix  B can be used together to help plan scheduling </a:t>
            </a:r>
          </a:p>
        </p:txBody>
      </p:sp>
      <p:sp>
        <p:nvSpPr>
          <p:cNvPr name="TextBox 20" id="20"/>
          <p:cNvSpPr txBox="true"/>
          <p:nvPr/>
        </p:nvSpPr>
        <p:spPr>
          <a:xfrm rot="0">
            <a:off x="2474998" y="1050516"/>
            <a:ext cx="1127820" cy="280909"/>
          </a:xfrm>
          <a:prstGeom prst="rect">
            <a:avLst/>
          </a:prstGeom>
        </p:spPr>
        <p:txBody>
          <a:bodyPr anchor="t" rtlCol="false" tIns="0" lIns="0" bIns="0" rIns="0">
            <a:spAutoFit/>
          </a:bodyPr>
          <a:lstStyle/>
          <a:p>
            <a:pPr algn="ctr" marL="0" indent="0" lvl="0">
              <a:lnSpc>
                <a:spcPts val="2366"/>
              </a:lnSpc>
              <a:spcBef>
                <a:spcPct val="0"/>
              </a:spcBef>
            </a:pPr>
            <a:r>
              <a:rPr lang="en-US" b="true" sz="1690" strike="noStrike" u="none">
                <a:solidFill>
                  <a:srgbClr val="000000"/>
                </a:solidFill>
                <a:latin typeface="Glacial Indifference Bold"/>
                <a:ea typeface="Glacial Indifference Bold"/>
                <a:cs typeface="Glacial Indifference Bold"/>
                <a:sym typeface="Glacial Indifference Bold"/>
              </a:rPr>
              <a:t>Appendix B</a:t>
            </a:r>
          </a:p>
        </p:txBody>
      </p:sp>
      <p:sp>
        <p:nvSpPr>
          <p:cNvPr name="TextBox 21" id="21"/>
          <p:cNvSpPr txBox="true"/>
          <p:nvPr/>
        </p:nvSpPr>
        <p:spPr>
          <a:xfrm rot="0">
            <a:off x="5705022" y="4872981"/>
            <a:ext cx="2457004" cy="280909"/>
          </a:xfrm>
          <a:prstGeom prst="rect">
            <a:avLst/>
          </a:prstGeom>
        </p:spPr>
        <p:txBody>
          <a:bodyPr anchor="t" rtlCol="false" tIns="0" lIns="0" bIns="0" rIns="0">
            <a:spAutoFit/>
          </a:bodyPr>
          <a:lstStyle/>
          <a:p>
            <a:pPr algn="ctr">
              <a:lnSpc>
                <a:spcPts val="2366"/>
              </a:lnSpc>
              <a:spcBef>
                <a:spcPct val="0"/>
              </a:spcBef>
            </a:pPr>
            <a:r>
              <a:rPr lang="en-US" b="true" sz="1690">
                <a:solidFill>
                  <a:srgbClr val="000000"/>
                </a:solidFill>
                <a:latin typeface="Glacial Indifference Bold"/>
                <a:ea typeface="Glacial Indifference Bold"/>
                <a:cs typeface="Glacial Indifference Bold"/>
                <a:sym typeface="Glacial Indifference Bold"/>
              </a:rPr>
              <a:t>Math Standard Blueprint</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158339" y="1746100"/>
            <a:ext cx="8047630" cy="3915283"/>
          </a:xfrm>
          <a:prstGeom prst="rect">
            <a:avLst/>
          </a:prstGeom>
        </p:spPr>
        <p:txBody>
          <a:bodyPr anchor="t" rtlCol="false" tIns="0" lIns="0" bIns="0" rIns="0">
            <a:spAutoFit/>
          </a:bodyPr>
          <a:lstStyle/>
          <a:p>
            <a:pPr algn="l" marL="656496" indent="-328248" lvl="1">
              <a:lnSpc>
                <a:spcPts val="4469"/>
              </a:lnSpc>
              <a:buFont typeface="Arial"/>
              <a:buChar char="•"/>
            </a:pPr>
            <a:r>
              <a:rPr lang="en-US" sz="3040">
                <a:solidFill>
                  <a:srgbClr val="000000"/>
                </a:solidFill>
                <a:latin typeface="Glacial Indifference"/>
                <a:ea typeface="Glacial Indifference"/>
                <a:cs typeface="Glacial Indifference"/>
                <a:sym typeface="Glacial Indifference"/>
              </a:rPr>
              <a:t>Grade level PLC time </a:t>
            </a:r>
          </a:p>
          <a:p>
            <a:pPr algn="l" marL="656496" indent="-328248" lvl="1">
              <a:lnSpc>
                <a:spcPts val="4469"/>
              </a:lnSpc>
              <a:buFont typeface="Arial"/>
              <a:buChar char="•"/>
            </a:pPr>
            <a:r>
              <a:rPr lang="en-US" sz="3040">
                <a:solidFill>
                  <a:srgbClr val="000000"/>
                </a:solidFill>
                <a:latin typeface="Glacial Indifference"/>
                <a:ea typeface="Glacial Indifference"/>
                <a:cs typeface="Glacial Indifference"/>
                <a:sym typeface="Glacial Indifference"/>
              </a:rPr>
              <a:t>School-wide planning time with grade level work and vertical alignment </a:t>
            </a:r>
          </a:p>
          <a:p>
            <a:pPr algn="l" marL="656496" indent="-328248" lvl="1">
              <a:lnSpc>
                <a:spcPts val="4469"/>
              </a:lnSpc>
              <a:buFont typeface="Arial"/>
              <a:buChar char="•"/>
            </a:pPr>
            <a:r>
              <a:rPr lang="en-US" sz="3040">
                <a:solidFill>
                  <a:srgbClr val="000000"/>
                </a:solidFill>
                <a:latin typeface="Glacial Indifference"/>
                <a:ea typeface="Glacial Indifference"/>
                <a:cs typeface="Glacial Indifference"/>
                <a:sym typeface="Glacial Indifference"/>
              </a:rPr>
              <a:t>School leadership team using last year’s schedule and notes to draft a potential schedule that is shared with teachers for feedback and adjustment </a:t>
            </a:r>
          </a:p>
        </p:txBody>
      </p:sp>
      <p:sp>
        <p:nvSpPr>
          <p:cNvPr name="TextBox 16" id="16"/>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SCHEDULING MAST TESTLETS</a:t>
            </a:r>
          </a:p>
        </p:txBody>
      </p:sp>
      <p:sp>
        <p:nvSpPr>
          <p:cNvPr name="TextBox 17" id="17"/>
          <p:cNvSpPr txBox="true"/>
          <p:nvPr/>
        </p:nvSpPr>
        <p:spPr>
          <a:xfrm rot="0">
            <a:off x="816974" y="1193755"/>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Structures for Gathering Information</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26</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974450" y="1847213"/>
            <a:ext cx="8047630" cy="5153025"/>
          </a:xfrm>
          <a:prstGeom prst="rect">
            <a:avLst/>
          </a:prstGeom>
        </p:spPr>
        <p:txBody>
          <a:bodyPr anchor="t" rtlCol="false" tIns="0" lIns="0" bIns="0" rIns="0">
            <a:spAutoFit/>
          </a:bodyPr>
          <a:lstStyle/>
          <a:p>
            <a:pPr algn="l" marL="613315" indent="-306658" lvl="1">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Is there a curriculum change for the upcoming school year? </a:t>
            </a:r>
          </a:p>
          <a:p>
            <a:pPr algn="l">
              <a:lnSpc>
                <a:spcPts val="3408"/>
              </a:lnSpc>
            </a:pPr>
          </a:p>
          <a:p>
            <a:pPr algn="l" marL="613315" indent="-306658" lvl="1">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How well did math testlets align to instruction last year? </a:t>
            </a:r>
          </a:p>
          <a:p>
            <a:pPr algn="l" marL="1226630" indent="-408877" lvl="2">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Were there testlets that could have been administered earlier? </a:t>
            </a:r>
          </a:p>
          <a:p>
            <a:pPr algn="l" marL="1226630" indent="-408877" lvl="2">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Were there testlets that should have been moved to a later window? </a:t>
            </a:r>
          </a:p>
          <a:p>
            <a:pPr algn="l">
              <a:lnSpc>
                <a:spcPts val="3408"/>
              </a:lnSpc>
            </a:pPr>
          </a:p>
          <a:p>
            <a:pPr algn="l" marL="613315" indent="-306658" lvl="1">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How will the move from six to eight week windows affect our scheduling? </a:t>
            </a:r>
          </a:p>
        </p:txBody>
      </p:sp>
      <p:sp>
        <p:nvSpPr>
          <p:cNvPr name="Freeform 16" id="16">
            <a:extLst>
              <a:ext uri="{C183D7F6-B498-43B3-948B-1728B52AA6E4}">
                <adec:decorative xmlns:adec="http://schemas.microsoft.com/office/drawing/2017/decorative" val="1"/>
              </a:ext>
            </a:extLst>
          </p:cNvPr>
          <p:cNvSpPr/>
          <p:nvPr/>
        </p:nvSpPr>
        <p:spPr>
          <a:xfrm flipH="false" flipV="false" rot="0">
            <a:off x="6992813" y="206470"/>
            <a:ext cx="1515304" cy="1515304"/>
          </a:xfrm>
          <a:custGeom>
            <a:avLst/>
            <a:gdLst/>
            <a:ahLst/>
            <a:cxnLst/>
            <a:rect r="r" b="b" t="t" l="l"/>
            <a:pathLst>
              <a:path h="1515304" w="1515304">
                <a:moveTo>
                  <a:pt x="0" y="0"/>
                </a:moveTo>
                <a:lnTo>
                  <a:pt x="1515304" y="0"/>
                </a:lnTo>
                <a:lnTo>
                  <a:pt x="1515304" y="1515304"/>
                </a:lnTo>
                <a:lnTo>
                  <a:pt x="0" y="151530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7" id="17"/>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SCHEDULING MAST TESTLETS</a:t>
            </a:r>
          </a:p>
        </p:txBody>
      </p:sp>
      <p:sp>
        <p:nvSpPr>
          <p:cNvPr name="TextBox 18" id="18"/>
          <p:cNvSpPr txBox="true"/>
          <p:nvPr/>
        </p:nvSpPr>
        <p:spPr>
          <a:xfrm rot="0">
            <a:off x="816411" y="1278395"/>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Discussions for Scheduling</a:t>
            </a:r>
          </a:p>
        </p:txBody>
      </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27</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09450" cy="721883"/>
            <a:chOff x="0" y="0"/>
            <a:chExt cx="189238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892389" cy="267364"/>
            </a:xfrm>
            <a:custGeom>
              <a:avLst/>
              <a:gdLst/>
              <a:ahLst/>
              <a:cxnLst/>
              <a:rect r="r" b="b" t="t" l="l"/>
              <a:pathLst>
                <a:path h="267364" w="1892389">
                  <a:moveTo>
                    <a:pt x="0" y="0"/>
                  </a:moveTo>
                  <a:lnTo>
                    <a:pt x="1892389" y="0"/>
                  </a:lnTo>
                  <a:lnTo>
                    <a:pt x="1892389" y="267364"/>
                  </a:lnTo>
                  <a:lnTo>
                    <a:pt x="0" y="267364"/>
                  </a:lnTo>
                  <a:close/>
                </a:path>
              </a:pathLst>
            </a:custGeom>
            <a:solidFill>
              <a:srgbClr val="253439"/>
            </a:solidFill>
          </p:spPr>
        </p:sp>
        <p:sp>
          <p:nvSpPr>
            <p:cNvPr name="TextBox 10" id="10"/>
            <p:cNvSpPr txBox="true"/>
            <p:nvPr/>
          </p:nvSpPr>
          <p:spPr>
            <a:xfrm>
              <a:off x="0" y="-28575"/>
              <a:ext cx="189238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image of Waypoint Scheduler Tool"/>
          <p:cNvSpPr/>
          <p:nvPr/>
        </p:nvSpPr>
        <p:spPr>
          <a:xfrm flipH="false" flipV="false" rot="0">
            <a:off x="2290382" y="1079091"/>
            <a:ext cx="5172837" cy="4351649"/>
          </a:xfrm>
          <a:custGeom>
            <a:avLst/>
            <a:gdLst/>
            <a:ahLst/>
            <a:cxnLst/>
            <a:rect r="r" b="b" t="t" l="l"/>
            <a:pathLst>
              <a:path h="4351649" w="5172837">
                <a:moveTo>
                  <a:pt x="0" y="0"/>
                </a:moveTo>
                <a:lnTo>
                  <a:pt x="5172836" y="0"/>
                </a:lnTo>
                <a:lnTo>
                  <a:pt x="5172836" y="4351649"/>
                </a:lnTo>
                <a:lnTo>
                  <a:pt x="0" y="4351649"/>
                </a:lnTo>
                <a:lnTo>
                  <a:pt x="0" y="0"/>
                </a:lnTo>
                <a:close/>
              </a:path>
            </a:pathLst>
          </a:custGeom>
          <a:blipFill>
            <a:blip r:embed="rId5"/>
            <a:stretch>
              <a:fillRect l="0" t="0" r="0" b="0"/>
            </a:stretch>
          </a:blipFill>
        </p:spPr>
      </p:sp>
      <p:sp>
        <p:nvSpPr>
          <p:cNvPr name="TextBox 16" id="16"/>
          <p:cNvSpPr txBox="true"/>
          <p:nvPr/>
        </p:nvSpPr>
        <p:spPr>
          <a:xfrm rot="0">
            <a:off x="167300" y="253613"/>
            <a:ext cx="5109450"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WAYPOINT</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28</a:t>
            </a:r>
          </a:p>
        </p:txBody>
      </p:sp>
      <p:sp>
        <p:nvSpPr>
          <p:cNvPr name="TextBox 18" id="18"/>
          <p:cNvSpPr txBox="true"/>
          <p:nvPr/>
        </p:nvSpPr>
        <p:spPr>
          <a:xfrm rot="0">
            <a:off x="979894" y="5383115"/>
            <a:ext cx="7793812" cy="1896984"/>
          </a:xfrm>
          <a:prstGeom prst="rect">
            <a:avLst/>
          </a:prstGeom>
        </p:spPr>
        <p:txBody>
          <a:bodyPr anchor="t" rtlCol="false" tIns="0" lIns="0" bIns="0" rIns="0">
            <a:spAutoFit/>
          </a:bodyPr>
          <a:lstStyle/>
          <a:p>
            <a:pPr algn="ctr">
              <a:lnSpc>
                <a:spcPts val="3066"/>
              </a:lnSpc>
              <a:spcBef>
                <a:spcPct val="0"/>
              </a:spcBef>
            </a:pPr>
            <a:r>
              <a:rPr lang="en-US" sz="2190">
                <a:solidFill>
                  <a:srgbClr val="000000"/>
                </a:solidFill>
                <a:latin typeface="Glacial Indifference"/>
                <a:ea typeface="Glacial Indifference"/>
                <a:cs typeface="Glacial Indifference"/>
                <a:sym typeface="Glacial Indifference"/>
              </a:rPr>
              <a:t>Portal for scheduling testlets</a:t>
            </a:r>
            <a:r>
              <a:rPr lang="en-US" sz="2190">
                <a:solidFill>
                  <a:srgbClr val="000000"/>
                </a:solidFill>
                <a:latin typeface="Glacial Indifference"/>
                <a:ea typeface="Glacial Indifference"/>
                <a:cs typeface="Glacial Indifference"/>
                <a:sym typeface="Glacial Indifference"/>
              </a:rPr>
              <a:t>. </a:t>
            </a:r>
          </a:p>
          <a:p>
            <a:pPr algn="ctr">
              <a:lnSpc>
                <a:spcPts val="3066"/>
              </a:lnSpc>
              <a:spcBef>
                <a:spcPct val="0"/>
              </a:spcBef>
            </a:pPr>
          </a:p>
          <a:p>
            <a:pPr algn="ctr">
              <a:lnSpc>
                <a:spcPts val="3066"/>
              </a:lnSpc>
              <a:spcBef>
                <a:spcPct val="0"/>
              </a:spcBef>
            </a:pPr>
            <a:r>
              <a:rPr lang="en-US" sz="2190">
                <a:solidFill>
                  <a:srgbClr val="000000"/>
                </a:solidFill>
                <a:latin typeface="Glacial Indifference"/>
                <a:ea typeface="Glacial Indifference"/>
                <a:cs typeface="Glacial Indifference"/>
                <a:sym typeface="Glacial Indifference"/>
              </a:rPr>
              <a:t>All STCs have accounts created for them by OPI. </a:t>
            </a:r>
          </a:p>
          <a:p>
            <a:pPr algn="ctr">
              <a:lnSpc>
                <a:spcPts val="3066"/>
              </a:lnSpc>
              <a:spcBef>
                <a:spcPct val="0"/>
              </a:spcBef>
            </a:pPr>
          </a:p>
          <a:p>
            <a:pPr algn="ctr">
              <a:lnSpc>
                <a:spcPts val="3066"/>
              </a:lnSpc>
              <a:spcBef>
                <a:spcPct val="0"/>
              </a:spcBef>
            </a:pPr>
            <a:r>
              <a:rPr lang="en-US" sz="2190">
                <a:solidFill>
                  <a:srgbClr val="000000"/>
                </a:solidFill>
                <a:latin typeface="Glacial Indifference"/>
                <a:ea typeface="Glacial Indifference"/>
                <a:cs typeface="Glacial Indifference"/>
                <a:sym typeface="Glacial Indifference"/>
              </a:rPr>
              <a:t>STCs may delegate building users for each school.</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image of log in to Scheduler Tool"/>
          <p:cNvSpPr/>
          <p:nvPr/>
        </p:nvSpPr>
        <p:spPr>
          <a:xfrm flipH="false" flipV="false" rot="0">
            <a:off x="731520" y="1223256"/>
            <a:ext cx="3365193" cy="1691009"/>
          </a:xfrm>
          <a:custGeom>
            <a:avLst/>
            <a:gdLst/>
            <a:ahLst/>
            <a:cxnLst/>
            <a:rect r="r" b="b" t="t" l="l"/>
            <a:pathLst>
              <a:path h="1691009" w="3365193">
                <a:moveTo>
                  <a:pt x="0" y="0"/>
                </a:moveTo>
                <a:lnTo>
                  <a:pt x="3365193" y="0"/>
                </a:lnTo>
                <a:lnTo>
                  <a:pt x="3365193" y="1691010"/>
                </a:lnTo>
                <a:lnTo>
                  <a:pt x="0" y="1691010"/>
                </a:lnTo>
                <a:lnTo>
                  <a:pt x="0" y="0"/>
                </a:lnTo>
                <a:close/>
              </a:path>
            </a:pathLst>
          </a:custGeom>
          <a:blipFill>
            <a:blip r:embed="rId5"/>
            <a:stretch>
              <a:fillRect l="0" t="0" r="0" b="0"/>
            </a:stretch>
          </a:blipFill>
        </p:spPr>
      </p:sp>
      <p:sp>
        <p:nvSpPr>
          <p:cNvPr name="Freeform 16" id="16" descr="image of log in to Scheduler Tool"/>
          <p:cNvSpPr/>
          <p:nvPr/>
        </p:nvSpPr>
        <p:spPr>
          <a:xfrm flipH="false" flipV="false" rot="0">
            <a:off x="4632192" y="4685397"/>
            <a:ext cx="1993357" cy="2499508"/>
          </a:xfrm>
          <a:custGeom>
            <a:avLst/>
            <a:gdLst/>
            <a:ahLst/>
            <a:cxnLst/>
            <a:rect r="r" b="b" t="t" l="l"/>
            <a:pathLst>
              <a:path h="2499508" w="1993357">
                <a:moveTo>
                  <a:pt x="0" y="0"/>
                </a:moveTo>
                <a:lnTo>
                  <a:pt x="1993357" y="0"/>
                </a:lnTo>
                <a:lnTo>
                  <a:pt x="1993357" y="2499507"/>
                </a:lnTo>
                <a:lnTo>
                  <a:pt x="0" y="2499507"/>
                </a:lnTo>
                <a:lnTo>
                  <a:pt x="0" y="0"/>
                </a:lnTo>
                <a:close/>
              </a:path>
            </a:pathLst>
          </a:custGeom>
          <a:blipFill>
            <a:blip r:embed="rId6"/>
            <a:stretch>
              <a:fillRect l="0" t="0" r="0" b="0"/>
            </a:stretch>
          </a:blipFill>
        </p:spPr>
      </p:sp>
      <p:sp>
        <p:nvSpPr>
          <p:cNvPr name="Freeform 17" id="17">
            <a:extLst>
              <a:ext uri="{C183D7F6-B498-43B3-948B-1728B52AA6E4}">
                <adec:decorative xmlns:adec="http://schemas.microsoft.com/office/drawing/2017/decorative" val="1"/>
              </a:ext>
            </a:extLst>
          </p:cNvPr>
          <p:cNvSpPr/>
          <p:nvPr/>
        </p:nvSpPr>
        <p:spPr>
          <a:xfrm flipH="false" flipV="false" rot="0">
            <a:off x="5660951" y="242239"/>
            <a:ext cx="4280460" cy="3087282"/>
          </a:xfrm>
          <a:custGeom>
            <a:avLst/>
            <a:gdLst/>
            <a:ahLst/>
            <a:cxnLst/>
            <a:rect r="r" b="b" t="t" l="l"/>
            <a:pathLst>
              <a:path h="3087282" w="4280460">
                <a:moveTo>
                  <a:pt x="0" y="0"/>
                </a:moveTo>
                <a:lnTo>
                  <a:pt x="4280460" y="0"/>
                </a:lnTo>
                <a:lnTo>
                  <a:pt x="4280460" y="3087282"/>
                </a:lnTo>
                <a:lnTo>
                  <a:pt x="0" y="30872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8" id="18"/>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SCHEDULER ACCESS</a:t>
            </a:r>
          </a:p>
        </p:txBody>
      </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29</a:t>
            </a:r>
          </a:p>
        </p:txBody>
      </p:sp>
      <p:sp>
        <p:nvSpPr>
          <p:cNvPr name="TextBox 20" id="20"/>
          <p:cNvSpPr txBox="true"/>
          <p:nvPr/>
        </p:nvSpPr>
        <p:spPr>
          <a:xfrm rot="0">
            <a:off x="731520" y="2932852"/>
            <a:ext cx="8846745" cy="2111614"/>
          </a:xfrm>
          <a:prstGeom prst="rect">
            <a:avLst/>
          </a:prstGeom>
        </p:spPr>
        <p:txBody>
          <a:bodyPr anchor="t" rtlCol="false" tIns="0" lIns="0" bIns="0" rIns="0">
            <a:spAutoFit/>
          </a:bodyPr>
          <a:lstStyle/>
          <a:p>
            <a:pPr algn="l">
              <a:lnSpc>
                <a:spcPts val="2786"/>
              </a:lnSpc>
              <a:spcBef>
                <a:spcPct val="0"/>
              </a:spcBef>
            </a:pPr>
            <a:r>
              <a:rPr lang="en-US" b="true" sz="1990">
                <a:solidFill>
                  <a:srgbClr val="000000"/>
                </a:solidFill>
                <a:latin typeface="Glacial Indifference Bold"/>
                <a:ea typeface="Glacial Indifference Bold"/>
                <a:cs typeface="Glacial Indifference Bold"/>
                <a:sym typeface="Glacial Indifference Bold"/>
              </a:rPr>
              <a:t>To log in to the Scheduler, follow these steps: </a:t>
            </a:r>
          </a:p>
          <a:p>
            <a:pPr algn="l">
              <a:lnSpc>
                <a:spcPts val="2786"/>
              </a:lnSpc>
              <a:spcBef>
                <a:spcPct val="0"/>
              </a:spcBef>
            </a:pPr>
            <a:r>
              <a:rPr lang="en-US" sz="1990">
                <a:solidFill>
                  <a:srgbClr val="000000"/>
                </a:solidFill>
                <a:latin typeface="Glacial Indifference"/>
                <a:ea typeface="Glacial Indifference"/>
                <a:cs typeface="Glacial Indifference"/>
                <a:sym typeface="Glacial Indifference"/>
              </a:rPr>
              <a:t>• Go to the login page at </a:t>
            </a:r>
            <a:r>
              <a:rPr lang="en-US" sz="1990" u="sng">
                <a:solidFill>
                  <a:srgbClr val="000000"/>
                </a:solidFill>
                <a:latin typeface="Glacial Indifference"/>
                <a:ea typeface="Glacial Indifference"/>
                <a:cs typeface="Glacial Indifference"/>
                <a:sym typeface="Glacial Indifference"/>
                <a:hlinkClick r:id="rId9" tooltip="https://www.newmeridian.io"/>
              </a:rPr>
              <a:t>www.newmeridian.io</a:t>
            </a:r>
            <a:r>
              <a:rPr lang="en-US" sz="1990">
                <a:solidFill>
                  <a:srgbClr val="000000"/>
                </a:solidFill>
                <a:latin typeface="Glacial Indifference"/>
                <a:ea typeface="Glacial Indifference"/>
                <a:cs typeface="Glacial Indifference"/>
                <a:sym typeface="Glacial Indifference"/>
              </a:rPr>
              <a:t>. </a:t>
            </a:r>
          </a:p>
          <a:p>
            <a:pPr algn="l">
              <a:lnSpc>
                <a:spcPts val="2786"/>
              </a:lnSpc>
              <a:spcBef>
                <a:spcPct val="0"/>
              </a:spcBef>
            </a:pPr>
            <a:r>
              <a:rPr lang="en-US" sz="1990">
                <a:solidFill>
                  <a:srgbClr val="000000"/>
                </a:solidFill>
                <a:latin typeface="Glacial Indifference"/>
                <a:ea typeface="Glacial Indifference"/>
                <a:cs typeface="Glacial Indifference"/>
                <a:sym typeface="Glacial Indifference"/>
              </a:rPr>
              <a:t>• Enter your registered email address and password (case sensitive). </a:t>
            </a:r>
          </a:p>
          <a:p>
            <a:pPr algn="l">
              <a:lnSpc>
                <a:spcPts val="2786"/>
              </a:lnSpc>
              <a:spcBef>
                <a:spcPct val="0"/>
              </a:spcBef>
            </a:pPr>
            <a:r>
              <a:rPr lang="en-US" sz="1990">
                <a:solidFill>
                  <a:srgbClr val="000000"/>
                </a:solidFill>
                <a:latin typeface="Glacial Indifference"/>
                <a:ea typeface="Glacial Indifference"/>
                <a:cs typeface="Glacial Indifference"/>
                <a:sym typeface="Glacial Indifference"/>
              </a:rPr>
              <a:t>• Click Sign in to access your dashboard. If you encounter any issues during the login process, ensure that you have entered the correct email address and password. </a:t>
            </a:r>
          </a:p>
        </p:txBody>
      </p:sp>
      <p:sp>
        <p:nvSpPr>
          <p:cNvPr name="TextBox 21" id="21"/>
          <p:cNvSpPr txBox="true"/>
          <p:nvPr/>
        </p:nvSpPr>
        <p:spPr>
          <a:xfrm rot="0">
            <a:off x="6625549" y="1040991"/>
            <a:ext cx="2351265" cy="1249659"/>
          </a:xfrm>
          <a:prstGeom prst="rect">
            <a:avLst/>
          </a:prstGeom>
        </p:spPr>
        <p:txBody>
          <a:bodyPr anchor="t" rtlCol="false" tIns="0" lIns="0" bIns="0" rIns="0">
            <a:spAutoFit/>
          </a:bodyPr>
          <a:lstStyle/>
          <a:p>
            <a:pPr algn="ctr">
              <a:lnSpc>
                <a:spcPts val="2521"/>
              </a:lnSpc>
            </a:pPr>
            <a:r>
              <a:rPr lang="en-US" sz="1800">
                <a:solidFill>
                  <a:srgbClr val="000000"/>
                </a:solidFill>
                <a:latin typeface="Glacial Indifference"/>
                <a:ea typeface="Glacial Indifference"/>
                <a:cs typeface="Glacial Indifference"/>
                <a:sym typeface="Glacial Indifference"/>
              </a:rPr>
              <a:t>Step-by-step scheduling instructions are located in the Scheduler User Manual</a:t>
            </a:r>
          </a:p>
        </p:txBody>
      </p:sp>
      <p:sp>
        <p:nvSpPr>
          <p:cNvPr name="TextBox 22" id="22"/>
          <p:cNvSpPr txBox="true"/>
          <p:nvPr/>
        </p:nvSpPr>
        <p:spPr>
          <a:xfrm rot="0">
            <a:off x="858302" y="5705719"/>
            <a:ext cx="3647108" cy="1166734"/>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If the problem persists, use the Forgot Password option to reset your password or contact support for assistance.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aphicFrame>
        <p:nvGraphicFramePr>
          <p:cNvPr name="Table 15" id="15"/>
          <p:cNvGraphicFramePr>
            <a:graphicFrameLocks noGrp="true"/>
          </p:cNvGraphicFramePr>
          <p:nvPr/>
        </p:nvGraphicFramePr>
        <p:xfrm>
          <a:off x="931177" y="1657594"/>
          <a:ext cx="8090903" cy="4500967"/>
        </p:xfrm>
        <a:graphic>
          <a:graphicData uri="http://schemas.openxmlformats.org/drawingml/2006/table">
            <a:tbl>
              <a:tblPr/>
              <a:tblGrid>
                <a:gridCol w="5072996"/>
                <a:gridCol w="3017906"/>
              </a:tblGrid>
              <a:tr h="762483">
                <a:tc>
                  <a:txBody>
                    <a:bodyPr anchor="t" rtlCol="false"/>
                    <a:lstStyle/>
                    <a:p>
                      <a:pPr algn="ctr">
                        <a:lnSpc>
                          <a:spcPts val="2939"/>
                        </a:lnSpc>
                        <a:defRPr/>
                      </a:pPr>
                      <a:r>
                        <a:rPr lang="en-US" b="true" sz="2099" u="sng">
                          <a:solidFill>
                            <a:srgbClr val="000000"/>
                          </a:solidFill>
                          <a:latin typeface="Glacial Indifference Bold"/>
                          <a:ea typeface="Glacial Indifference Bold"/>
                          <a:cs typeface="Glacial Indifference Bold"/>
                          <a:sym typeface="Glacial Indifference Bold"/>
                        </a:rPr>
                        <a:t>Module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939"/>
                        </a:lnSpc>
                        <a:defRPr/>
                      </a:pPr>
                      <a:r>
                        <a:rPr lang="en-US" b="true" sz="2099" u="sng">
                          <a:solidFill>
                            <a:srgbClr val="000000"/>
                          </a:solidFill>
                          <a:latin typeface="Glacial Indifference Bold"/>
                          <a:ea typeface="Glacial Indifference Bold"/>
                          <a:cs typeface="Glacial Indifference Bold"/>
                          <a:sym typeface="Glacial Indifference Bold"/>
                        </a:rPr>
                        <a:t>Slides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5" action="ppaction://hlinksldjump"/>
                        </a:rPr>
                        <a:t>Module 6: Notify Families of Testing</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82-88</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6" action="ppaction://hlinksldjump"/>
                        </a:rPr>
                        <a:t>Module 7: Preparing Test Administrators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89-102</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just">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7" action="ppaction://hlinksldjump"/>
                        </a:rPr>
                        <a:t>Module 8: Preparing Student Testing Devices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103-108</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8" action="ppaction://hlinksldjump"/>
                        </a:rPr>
                        <a:t>Module 9: Monitoring Test Completion</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109-120</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9" action="ppaction://hlinksldjump"/>
                        </a:rPr>
                        <a:t>Module 10: Score Report Types &amp; How to Access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121-137</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10" action="ppaction://hlinksldjump"/>
                        </a:rPr>
                        <a:t>Module 11: Sharing Score Reports with Families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138-153</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bl>
          </a:graphicData>
        </a:graphic>
      </p:graphicFrame>
      <p:sp>
        <p:nvSpPr>
          <p:cNvPr name="TextBox 16" id="16"/>
          <p:cNvSpPr txBox="true"/>
          <p:nvPr/>
        </p:nvSpPr>
        <p:spPr>
          <a:xfrm rot="0">
            <a:off x="558450" y="253613"/>
            <a:ext cx="642318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TRAINING OVERVIEW (CONT.)</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image within Waypoint Scheduler Tool. See Scheduler Tool User Manual."/>
          <p:cNvSpPr/>
          <p:nvPr/>
        </p:nvSpPr>
        <p:spPr>
          <a:xfrm flipH="false" flipV="false" rot="0">
            <a:off x="816974" y="3842451"/>
            <a:ext cx="2981556" cy="2511961"/>
          </a:xfrm>
          <a:custGeom>
            <a:avLst/>
            <a:gdLst/>
            <a:ahLst/>
            <a:cxnLst/>
            <a:rect r="r" b="b" t="t" l="l"/>
            <a:pathLst>
              <a:path h="2511961" w="2981556">
                <a:moveTo>
                  <a:pt x="0" y="0"/>
                </a:moveTo>
                <a:lnTo>
                  <a:pt x="2981555" y="0"/>
                </a:lnTo>
                <a:lnTo>
                  <a:pt x="2981555" y="2511961"/>
                </a:lnTo>
                <a:lnTo>
                  <a:pt x="0" y="2511961"/>
                </a:lnTo>
                <a:lnTo>
                  <a:pt x="0" y="0"/>
                </a:lnTo>
                <a:close/>
              </a:path>
            </a:pathLst>
          </a:custGeom>
          <a:blipFill>
            <a:blip r:embed="rId5"/>
            <a:stretch>
              <a:fillRect l="0" t="0" r="0" b="0"/>
            </a:stretch>
          </a:blipFill>
        </p:spPr>
      </p:sp>
      <p:sp>
        <p:nvSpPr>
          <p:cNvPr name="TextBox 16" id="16"/>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TEST SCHEDULES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30</a:t>
            </a:r>
          </a:p>
        </p:txBody>
      </p:sp>
      <p:sp>
        <p:nvSpPr>
          <p:cNvPr name="TextBox 18" id="18"/>
          <p:cNvSpPr txBox="true"/>
          <p:nvPr/>
        </p:nvSpPr>
        <p:spPr>
          <a:xfrm rot="0">
            <a:off x="816974" y="1193755"/>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Accessing Test Schedules </a:t>
            </a:r>
          </a:p>
        </p:txBody>
      </p:sp>
      <p:sp>
        <p:nvSpPr>
          <p:cNvPr name="TextBox 19" id="19"/>
          <p:cNvSpPr txBox="true"/>
          <p:nvPr/>
        </p:nvSpPr>
        <p:spPr>
          <a:xfrm rot="0">
            <a:off x="816974" y="1957532"/>
            <a:ext cx="8659338" cy="1599169"/>
          </a:xfrm>
          <a:prstGeom prst="rect">
            <a:avLst/>
          </a:prstGeom>
        </p:spPr>
        <p:txBody>
          <a:bodyPr anchor="t" rtlCol="false" tIns="0" lIns="0" bIns="0" rIns="0">
            <a:spAutoFit/>
          </a:bodyPr>
          <a:lstStyle/>
          <a:p>
            <a:pPr algn="l">
              <a:lnSpc>
                <a:spcPts val="3206"/>
              </a:lnSpc>
              <a:spcBef>
                <a:spcPct val="0"/>
              </a:spcBef>
            </a:pPr>
            <a:r>
              <a:rPr lang="en-US" sz="2290">
                <a:solidFill>
                  <a:srgbClr val="000000"/>
                </a:solidFill>
                <a:latin typeface="Glacial Indifference"/>
                <a:ea typeface="Glacial Indifference"/>
                <a:cs typeface="Glacial Indifference"/>
                <a:sym typeface="Glacial Indifference"/>
              </a:rPr>
              <a:t>The Scheduler can be accessed via the left-hand navigation menu. Users designated to set up and publish test schedules will see a prompt either to Start or Continue Schedule Set Up. They will also see two tabs: Test Schedules and Schedule Set Up. </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718996" y="1241260"/>
            <a:ext cx="9034604" cy="4262875"/>
          </a:xfrm>
          <a:prstGeom prst="rect">
            <a:avLst/>
          </a:prstGeom>
        </p:spPr>
        <p:txBody>
          <a:bodyPr anchor="t" rtlCol="false" tIns="0" lIns="0" bIns="0" rIns="0">
            <a:spAutoFit/>
          </a:bodyPr>
          <a:lstStyle/>
          <a:p>
            <a:pPr algn="l">
              <a:lnSpc>
                <a:spcPts val="2926"/>
              </a:lnSpc>
              <a:spcBef>
                <a:spcPct val="0"/>
              </a:spcBef>
            </a:pPr>
            <a:r>
              <a:rPr lang="en-US" b="true" sz="2090">
                <a:solidFill>
                  <a:srgbClr val="000000"/>
                </a:solidFill>
                <a:latin typeface="Glacial Indifference Bold"/>
                <a:ea typeface="Glacial Indifference Bold"/>
                <a:cs typeface="Glacial Indifference Bold"/>
                <a:sym typeface="Glacial Indifference Bold"/>
              </a:rPr>
              <a:t>Only designated users as determined by your organization can access the Schedule Set Up tab. </a:t>
            </a:r>
          </a:p>
          <a:p>
            <a:pPr algn="l">
              <a:lnSpc>
                <a:spcPts val="2800"/>
              </a:lnSpc>
              <a:spcBef>
                <a:spcPct val="0"/>
              </a:spcBef>
            </a:pP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The steps at the top of the page will guide you through the set-up process: </a:t>
            </a:r>
          </a:p>
          <a:p>
            <a:pPr algn="l">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Step 1: Testing Windows –</a:t>
            </a:r>
            <a:r>
              <a:rPr lang="en-US" sz="2000">
                <a:solidFill>
                  <a:srgbClr val="000000"/>
                </a:solidFill>
                <a:latin typeface="Glacial Indifference"/>
                <a:ea typeface="Glacial Indifference"/>
                <a:cs typeface="Glacial Indifference"/>
                <a:sym typeface="Glacial Indifference"/>
              </a:rPr>
              <a:t> These have been set by OPI </a:t>
            </a:r>
          </a:p>
          <a:p>
            <a:pPr algn="l">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Step 2: Curriculum –</a:t>
            </a:r>
            <a:r>
              <a:rPr lang="en-US" sz="2000">
                <a:solidFill>
                  <a:srgbClr val="000000"/>
                </a:solidFill>
                <a:latin typeface="Glacial Indifference"/>
                <a:ea typeface="Glacial Indifference"/>
                <a:cs typeface="Glacial Indifference"/>
                <a:sym typeface="Glacial Indifference"/>
              </a:rPr>
              <a:t> Decide whether to complete all scheduling yourself or delegate scheduling. If the former, you will enter Math curriculum information for each grade and complete Steps 3 and 4. If the latter, the designee(s) will complete the remaining steps. </a:t>
            </a:r>
          </a:p>
          <a:p>
            <a:pPr algn="l">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Step 3: Schedule Testlets – </a:t>
            </a:r>
            <a:r>
              <a:rPr lang="en-US" sz="2000">
                <a:solidFill>
                  <a:srgbClr val="000000"/>
                </a:solidFill>
                <a:latin typeface="Glacial Indifference"/>
                <a:ea typeface="Glacial Indifference"/>
                <a:cs typeface="Glacial Indifference"/>
                <a:sym typeface="Glacial Indifference"/>
              </a:rPr>
              <a:t>Assign testlets to Testing Windows. </a:t>
            </a:r>
          </a:p>
          <a:p>
            <a:pPr algn="l">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Step 4: Publish – </a:t>
            </a:r>
            <a:r>
              <a:rPr lang="en-US" sz="2000">
                <a:solidFill>
                  <a:srgbClr val="000000"/>
                </a:solidFill>
                <a:latin typeface="Glacial Indifference"/>
                <a:ea typeface="Glacial Indifference"/>
                <a:cs typeface="Glacial Indifference"/>
                <a:sym typeface="Glacial Indifference"/>
              </a:rPr>
              <a:t>Review Test Schedules and publish them to other users in your organization. </a:t>
            </a:r>
          </a:p>
        </p:txBody>
      </p:sp>
      <p:sp>
        <p:nvSpPr>
          <p:cNvPr name="Freeform 16" id="16" descr="image within Waypoint Scheduler Tool. See Scheduler Tool User Manual."/>
          <p:cNvSpPr/>
          <p:nvPr/>
        </p:nvSpPr>
        <p:spPr>
          <a:xfrm flipH="false" flipV="false" rot="0">
            <a:off x="847109" y="5630023"/>
            <a:ext cx="7678425" cy="1554881"/>
          </a:xfrm>
          <a:custGeom>
            <a:avLst/>
            <a:gdLst/>
            <a:ahLst/>
            <a:cxnLst/>
            <a:rect r="r" b="b" t="t" l="l"/>
            <a:pathLst>
              <a:path h="1554881" w="7678425">
                <a:moveTo>
                  <a:pt x="0" y="0"/>
                </a:moveTo>
                <a:lnTo>
                  <a:pt x="7678425" y="0"/>
                </a:lnTo>
                <a:lnTo>
                  <a:pt x="7678425" y="1554881"/>
                </a:lnTo>
                <a:lnTo>
                  <a:pt x="0" y="1554881"/>
                </a:lnTo>
                <a:lnTo>
                  <a:pt x="0" y="0"/>
                </a:lnTo>
                <a:close/>
              </a:path>
            </a:pathLst>
          </a:custGeom>
          <a:blipFill>
            <a:blip r:embed="rId5"/>
            <a:stretch>
              <a:fillRect l="0" t="0" r="0" b="0"/>
            </a:stretch>
          </a:blipFill>
        </p:spPr>
      </p:sp>
      <p:sp>
        <p:nvSpPr>
          <p:cNvPr name="TextBox 17" id="17"/>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SET UP </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31</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image within Waypoint Scheduler Tool. See Scheduler Tool User Manual."/>
          <p:cNvSpPr/>
          <p:nvPr/>
        </p:nvSpPr>
        <p:spPr>
          <a:xfrm flipH="false" flipV="false" rot="0">
            <a:off x="1000420" y="2436124"/>
            <a:ext cx="5935239" cy="1515492"/>
          </a:xfrm>
          <a:custGeom>
            <a:avLst/>
            <a:gdLst/>
            <a:ahLst/>
            <a:cxnLst/>
            <a:rect r="r" b="b" t="t" l="l"/>
            <a:pathLst>
              <a:path h="1515492" w="5935239">
                <a:moveTo>
                  <a:pt x="0" y="0"/>
                </a:moveTo>
                <a:lnTo>
                  <a:pt x="5935239" y="0"/>
                </a:lnTo>
                <a:lnTo>
                  <a:pt x="5935239" y="1515492"/>
                </a:lnTo>
                <a:lnTo>
                  <a:pt x="0" y="1515492"/>
                </a:lnTo>
                <a:lnTo>
                  <a:pt x="0" y="0"/>
                </a:lnTo>
                <a:close/>
              </a:path>
            </a:pathLst>
          </a:custGeom>
          <a:blipFill>
            <a:blip r:embed="rId5"/>
            <a:stretch>
              <a:fillRect l="0" t="-81457" r="-1551" b="0"/>
            </a:stretch>
          </a:blipFill>
        </p:spPr>
      </p:sp>
      <p:sp>
        <p:nvSpPr>
          <p:cNvPr name="TextBox 16" id="16"/>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SET UP </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32</a:t>
            </a:r>
          </a:p>
        </p:txBody>
      </p:sp>
      <p:sp>
        <p:nvSpPr>
          <p:cNvPr name="TextBox 18" id="18"/>
          <p:cNvSpPr txBox="true"/>
          <p:nvPr/>
        </p:nvSpPr>
        <p:spPr>
          <a:xfrm rot="0">
            <a:off x="1000420" y="1184275"/>
            <a:ext cx="8193810" cy="2473325"/>
          </a:xfrm>
          <a:prstGeom prst="rect">
            <a:avLst/>
          </a:prstGeom>
        </p:spPr>
        <p:txBody>
          <a:bodyPr anchor="t" rtlCol="false" tIns="0" lIns="0" bIns="0" rIns="0">
            <a:spAutoFit/>
          </a:bodyPr>
          <a:lstStyle/>
          <a:p>
            <a:pPr algn="l">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To establish uniform Test Schedules for all applicable schools and grade levels in your organization, select The District and proceed to Select Math Curriculum.</a:t>
            </a: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p:txBody>
      </p:sp>
      <p:sp>
        <p:nvSpPr>
          <p:cNvPr name="TextBox 19" id="19"/>
          <p:cNvSpPr txBox="true"/>
          <p:nvPr/>
        </p:nvSpPr>
        <p:spPr>
          <a:xfrm rot="0">
            <a:off x="1000420" y="3972540"/>
            <a:ext cx="4888706" cy="2120900"/>
          </a:xfrm>
          <a:prstGeom prst="rect">
            <a:avLst/>
          </a:prstGeom>
        </p:spPr>
        <p:txBody>
          <a:bodyPr anchor="t" rtlCol="false" tIns="0" lIns="0" bIns="0" rIns="0">
            <a:spAutoFit/>
          </a:bodyPr>
          <a:lstStyle/>
          <a:p>
            <a:pPr algn="just">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To delegate, follow these steps: </a:t>
            </a:r>
          </a:p>
          <a:p>
            <a:pPr algn="just">
              <a:lnSpc>
                <a:spcPts val="2800"/>
              </a:lnSpc>
              <a:spcBef>
                <a:spcPct val="0"/>
              </a:spcBef>
            </a:pPr>
            <a:r>
              <a:rPr lang="en-US" sz="2000">
                <a:solidFill>
                  <a:srgbClr val="000000"/>
                </a:solidFill>
                <a:latin typeface="Glacial Indifference"/>
                <a:ea typeface="Glacial Indifference"/>
                <a:cs typeface="Glacial Indifference"/>
                <a:sym typeface="Glacial Indifference"/>
              </a:rPr>
              <a:t>1. Select School Buildings. </a:t>
            </a:r>
          </a:p>
          <a:p>
            <a:pPr algn="just">
              <a:lnSpc>
                <a:spcPts val="2800"/>
              </a:lnSpc>
              <a:spcBef>
                <a:spcPct val="0"/>
              </a:spcBef>
            </a:pPr>
            <a:r>
              <a:rPr lang="en-US" sz="2000">
                <a:solidFill>
                  <a:srgbClr val="000000"/>
                </a:solidFill>
                <a:latin typeface="Glacial Indifference"/>
                <a:ea typeface="Glacial Indifference"/>
                <a:cs typeface="Glacial Indifference"/>
                <a:sym typeface="Glacial Indifference"/>
              </a:rPr>
              <a:t>2. Review the information about delegating. </a:t>
            </a:r>
          </a:p>
          <a:p>
            <a:pPr algn="just">
              <a:lnSpc>
                <a:spcPts val="2800"/>
              </a:lnSpc>
              <a:spcBef>
                <a:spcPct val="0"/>
              </a:spcBef>
            </a:pPr>
            <a:r>
              <a:rPr lang="en-US" sz="2000">
                <a:solidFill>
                  <a:srgbClr val="000000"/>
                </a:solidFill>
                <a:latin typeface="Glacial Indifference"/>
                <a:ea typeface="Glacial Indifference"/>
                <a:cs typeface="Glacial Indifference"/>
                <a:sym typeface="Glacial Indifference"/>
              </a:rPr>
              <a:t>3. Click Save and Next. </a:t>
            </a:r>
          </a:p>
          <a:p>
            <a:pPr algn="just">
              <a:lnSpc>
                <a:spcPts val="2800"/>
              </a:lnSpc>
              <a:spcBef>
                <a:spcPct val="0"/>
              </a:spcBef>
            </a:pPr>
            <a:r>
              <a:rPr lang="en-US" sz="2000">
                <a:solidFill>
                  <a:srgbClr val="000000"/>
                </a:solidFill>
                <a:latin typeface="Glacial Indifference"/>
                <a:ea typeface="Glacial Indifference"/>
                <a:cs typeface="Glacial Indifference"/>
                <a:sym typeface="Glacial Indifference"/>
              </a:rPr>
              <a:t>4. Review the confirmation prompt. </a:t>
            </a:r>
          </a:p>
          <a:p>
            <a:pPr algn="just">
              <a:lnSpc>
                <a:spcPts val="2800"/>
              </a:lnSpc>
              <a:spcBef>
                <a:spcPct val="0"/>
              </a:spcBef>
            </a:pPr>
            <a:r>
              <a:rPr lang="en-US" sz="2000">
                <a:solidFill>
                  <a:srgbClr val="000000"/>
                </a:solidFill>
                <a:latin typeface="Glacial Indifference"/>
                <a:ea typeface="Glacial Indifference"/>
                <a:cs typeface="Glacial Indifference"/>
                <a:sym typeface="Glacial Indifference"/>
              </a:rPr>
              <a:t>5. Click Save and Finish.</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757748" y="1088269"/>
            <a:ext cx="8874869" cy="5657215"/>
          </a:xfrm>
          <a:prstGeom prst="rect">
            <a:avLst/>
          </a:prstGeom>
        </p:spPr>
        <p:txBody>
          <a:bodyPr anchor="t" rtlCol="false" tIns="0" lIns="0" bIns="0" rIns="0">
            <a:spAutoFit/>
          </a:bodyPr>
          <a:lstStyle/>
          <a:p>
            <a:pPr algn="l">
              <a:lnSpc>
                <a:spcPts val="2660"/>
              </a:lnSpc>
            </a:pPr>
            <a:r>
              <a:rPr lang="en-US" sz="1900" b="true">
                <a:solidFill>
                  <a:srgbClr val="000000"/>
                </a:solidFill>
                <a:latin typeface="Glacial Indifference Bold"/>
                <a:ea typeface="Glacial Indifference Bold"/>
                <a:cs typeface="Glacial Indifference Bold"/>
                <a:sym typeface="Glacial Indifference Bold"/>
              </a:rPr>
              <a:t>Edit or Deactivate Existing Users </a:t>
            </a:r>
          </a:p>
          <a:p>
            <a:pPr algn="l">
              <a:lnSpc>
                <a:spcPts val="2660"/>
              </a:lnSpc>
            </a:pPr>
            <a:r>
              <a:rPr lang="en-US" sz="1900">
                <a:solidFill>
                  <a:srgbClr val="000000"/>
                </a:solidFill>
                <a:latin typeface="Glacial Indifference"/>
                <a:ea typeface="Glacial Indifference"/>
                <a:cs typeface="Glacial Indifference"/>
                <a:sym typeface="Glacial Indifference"/>
              </a:rPr>
              <a:t>To edit an existing user’s information, follow these steps: </a:t>
            </a:r>
          </a:p>
          <a:p>
            <a:pPr algn="l">
              <a:lnSpc>
                <a:spcPts val="2660"/>
              </a:lnSpc>
            </a:pPr>
            <a:r>
              <a:rPr lang="en-US" sz="1900">
                <a:solidFill>
                  <a:srgbClr val="000000"/>
                </a:solidFill>
                <a:latin typeface="Glacial Indifference"/>
                <a:ea typeface="Glacial Indifference"/>
                <a:cs typeface="Glacial Indifference"/>
                <a:sym typeface="Glacial Indifference"/>
              </a:rPr>
              <a:t>1. Click Users in the left-hand navigation. </a:t>
            </a:r>
          </a:p>
          <a:p>
            <a:pPr algn="l">
              <a:lnSpc>
                <a:spcPts val="2660"/>
              </a:lnSpc>
            </a:pPr>
            <a:r>
              <a:rPr lang="en-US" sz="1900">
                <a:solidFill>
                  <a:srgbClr val="000000"/>
                </a:solidFill>
                <a:latin typeface="Glacial Indifference"/>
                <a:ea typeface="Glacial Indifference"/>
                <a:cs typeface="Glacial Indifference"/>
                <a:sym typeface="Glacial Indifference"/>
              </a:rPr>
              <a:t>2. The Users page will appear. </a:t>
            </a:r>
          </a:p>
          <a:p>
            <a:pPr algn="l">
              <a:lnSpc>
                <a:spcPts val="2660"/>
              </a:lnSpc>
            </a:pPr>
            <a:r>
              <a:rPr lang="en-US" sz="1900">
                <a:solidFill>
                  <a:srgbClr val="000000"/>
                </a:solidFill>
                <a:latin typeface="Glacial Indifference"/>
                <a:ea typeface="Glacial Indifference"/>
                <a:cs typeface="Glacial Indifference"/>
                <a:sym typeface="Glacial Indifference"/>
              </a:rPr>
              <a:t>3. Select the school or organization of the user you are searching for from the Organization drop down menu at the top right of the page. </a:t>
            </a:r>
          </a:p>
          <a:p>
            <a:pPr algn="l">
              <a:lnSpc>
                <a:spcPts val="2660"/>
              </a:lnSpc>
            </a:pPr>
            <a:r>
              <a:rPr lang="en-US" sz="1900">
                <a:solidFill>
                  <a:srgbClr val="000000"/>
                </a:solidFill>
                <a:latin typeface="Glacial Indifference"/>
                <a:ea typeface="Glacial Indifference"/>
                <a:cs typeface="Glacial Indifference"/>
                <a:sym typeface="Glacial Indifference"/>
              </a:rPr>
              <a:t>4. Type the user’s name in the Search Users field to further narrow your search. </a:t>
            </a:r>
          </a:p>
          <a:p>
            <a:pPr algn="l">
              <a:lnSpc>
                <a:spcPts val="2660"/>
              </a:lnSpc>
            </a:pPr>
            <a:r>
              <a:rPr lang="en-US" sz="1900">
                <a:solidFill>
                  <a:srgbClr val="000000"/>
                </a:solidFill>
                <a:latin typeface="Glacial Indifference"/>
                <a:ea typeface="Glacial Indifference"/>
                <a:cs typeface="Glacial Indifference"/>
                <a:sym typeface="Glacial Indifference"/>
              </a:rPr>
              <a:t>5. Click the pencil icon next to the user’s name in the table to edit their information.</a:t>
            </a:r>
          </a:p>
          <a:p>
            <a:pPr algn="l">
              <a:lnSpc>
                <a:spcPts val="2660"/>
              </a:lnSpc>
            </a:pPr>
            <a:r>
              <a:rPr lang="en-US" sz="1900">
                <a:solidFill>
                  <a:srgbClr val="000000"/>
                </a:solidFill>
                <a:latin typeface="Glacial Indifference"/>
                <a:ea typeface="Glacial Indifference"/>
                <a:cs typeface="Glacial Indifference"/>
                <a:sym typeface="Glacial Indifference"/>
              </a:rPr>
              <a:t> </a:t>
            </a:r>
          </a:p>
          <a:p>
            <a:pPr algn="l">
              <a:lnSpc>
                <a:spcPts val="2660"/>
              </a:lnSpc>
            </a:pPr>
          </a:p>
          <a:p>
            <a:pPr algn="l">
              <a:lnSpc>
                <a:spcPts val="2660"/>
              </a:lnSpc>
            </a:pPr>
          </a:p>
          <a:p>
            <a:pPr algn="l">
              <a:lnSpc>
                <a:spcPts val="2660"/>
              </a:lnSpc>
            </a:pPr>
          </a:p>
          <a:p>
            <a:pPr algn="l">
              <a:lnSpc>
                <a:spcPts val="2660"/>
              </a:lnSpc>
            </a:pPr>
            <a:r>
              <a:rPr lang="en-US" sz="1900">
                <a:solidFill>
                  <a:srgbClr val="000000"/>
                </a:solidFill>
                <a:latin typeface="Glacial Indifference"/>
                <a:ea typeface="Glacial Indifference"/>
                <a:cs typeface="Glacial Indifference"/>
                <a:sym typeface="Glacial Indifference"/>
              </a:rPr>
              <a:t>6. The Edit User window will appear. </a:t>
            </a:r>
          </a:p>
          <a:p>
            <a:pPr algn="l">
              <a:lnSpc>
                <a:spcPts val="2660"/>
              </a:lnSpc>
            </a:pPr>
            <a:r>
              <a:rPr lang="en-US" sz="1900">
                <a:solidFill>
                  <a:srgbClr val="000000"/>
                </a:solidFill>
                <a:latin typeface="Glacial Indifference"/>
                <a:ea typeface="Glacial Indifference"/>
                <a:cs typeface="Glacial Indifference"/>
                <a:sym typeface="Glacial Indifference"/>
              </a:rPr>
              <a:t>7. Make the necessary edits.</a:t>
            </a:r>
          </a:p>
          <a:p>
            <a:pPr algn="l">
              <a:lnSpc>
                <a:spcPts val="2660"/>
              </a:lnSpc>
            </a:pPr>
            <a:r>
              <a:rPr lang="en-US" sz="1900">
                <a:solidFill>
                  <a:srgbClr val="000000"/>
                </a:solidFill>
                <a:latin typeface="Glacial Indifference"/>
                <a:ea typeface="Glacial Indifference"/>
                <a:cs typeface="Glacial Indifference"/>
                <a:sym typeface="Glacial Indifference"/>
              </a:rPr>
              <a:t> 8. OPTIONAL: If you need to deactivate a user’s </a:t>
            </a:r>
          </a:p>
          <a:p>
            <a:pPr algn="l">
              <a:lnSpc>
                <a:spcPts val="2660"/>
              </a:lnSpc>
            </a:pPr>
            <a:r>
              <a:rPr lang="en-US" sz="1900">
                <a:solidFill>
                  <a:srgbClr val="000000"/>
                </a:solidFill>
                <a:latin typeface="Glacial Indifference"/>
                <a:ea typeface="Glacial Indifference"/>
                <a:cs typeface="Glacial Indifference"/>
                <a:sym typeface="Glacial Indifference"/>
              </a:rPr>
              <a:t>access, deselect the Active checkbox. </a:t>
            </a:r>
          </a:p>
          <a:p>
            <a:pPr algn="l">
              <a:lnSpc>
                <a:spcPts val="2660"/>
              </a:lnSpc>
              <a:spcBef>
                <a:spcPct val="0"/>
              </a:spcBef>
            </a:pPr>
            <a:r>
              <a:rPr lang="en-US" sz="1900">
                <a:solidFill>
                  <a:srgbClr val="000000"/>
                </a:solidFill>
                <a:latin typeface="Glacial Indifference"/>
                <a:ea typeface="Glacial Indifference"/>
                <a:cs typeface="Glacial Indifference"/>
                <a:sym typeface="Glacial Indifference"/>
              </a:rPr>
              <a:t>9. Click Save. </a:t>
            </a:r>
          </a:p>
        </p:txBody>
      </p:sp>
      <p:sp>
        <p:nvSpPr>
          <p:cNvPr name="Freeform 16" id="16" descr="image within Waypoint Scheduler Tool. See Scheduler Tool User Manual."/>
          <p:cNvSpPr/>
          <p:nvPr/>
        </p:nvSpPr>
        <p:spPr>
          <a:xfrm flipH="false" flipV="false" rot="0">
            <a:off x="731520" y="3769239"/>
            <a:ext cx="6027338" cy="1333549"/>
          </a:xfrm>
          <a:custGeom>
            <a:avLst/>
            <a:gdLst/>
            <a:ahLst/>
            <a:cxnLst/>
            <a:rect r="r" b="b" t="t" l="l"/>
            <a:pathLst>
              <a:path h="1333549" w="6027338">
                <a:moveTo>
                  <a:pt x="0" y="0"/>
                </a:moveTo>
                <a:lnTo>
                  <a:pt x="6027338" y="0"/>
                </a:lnTo>
                <a:lnTo>
                  <a:pt x="6027338" y="1333549"/>
                </a:lnTo>
                <a:lnTo>
                  <a:pt x="0" y="1333549"/>
                </a:lnTo>
                <a:lnTo>
                  <a:pt x="0" y="0"/>
                </a:lnTo>
                <a:close/>
              </a:path>
            </a:pathLst>
          </a:custGeom>
          <a:blipFill>
            <a:blip r:embed="rId5"/>
            <a:stretch>
              <a:fillRect l="0" t="0" r="0" b="0"/>
            </a:stretch>
          </a:blipFill>
        </p:spPr>
      </p:sp>
      <p:sp>
        <p:nvSpPr>
          <p:cNvPr name="Freeform 17" id="17" descr="image within Waypoint Scheduler Tool. See Scheduler Tool User Manual."/>
          <p:cNvSpPr/>
          <p:nvPr/>
        </p:nvSpPr>
        <p:spPr>
          <a:xfrm flipH="false" flipV="false" rot="0">
            <a:off x="6008441" y="5292086"/>
            <a:ext cx="2243340" cy="1892818"/>
          </a:xfrm>
          <a:custGeom>
            <a:avLst/>
            <a:gdLst/>
            <a:ahLst/>
            <a:cxnLst/>
            <a:rect r="r" b="b" t="t" l="l"/>
            <a:pathLst>
              <a:path h="1892818" w="2243340">
                <a:moveTo>
                  <a:pt x="0" y="0"/>
                </a:moveTo>
                <a:lnTo>
                  <a:pt x="2243339" y="0"/>
                </a:lnTo>
                <a:lnTo>
                  <a:pt x="2243339" y="1892818"/>
                </a:lnTo>
                <a:lnTo>
                  <a:pt x="0" y="1892818"/>
                </a:lnTo>
                <a:lnTo>
                  <a:pt x="0" y="0"/>
                </a:lnTo>
                <a:close/>
              </a:path>
            </a:pathLst>
          </a:custGeom>
          <a:blipFill>
            <a:blip r:embed="rId6"/>
            <a:stretch>
              <a:fillRect l="0" t="0" r="0" b="0"/>
            </a:stretch>
          </a:blipFill>
        </p:spPr>
      </p:sp>
      <p:sp>
        <p:nvSpPr>
          <p:cNvPr name="TextBox 18" id="18"/>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SET UP </a:t>
            </a:r>
          </a:p>
        </p:txBody>
      </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33</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164341" y="102556"/>
            <a:ext cx="6040052" cy="721883"/>
            <a:chOff x="0" y="0"/>
            <a:chExt cx="2237056" cy="267364"/>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4" id="14"/>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15" id="15"/>
          <p:cNvSpPr txBox="true"/>
          <p:nvPr/>
        </p:nvSpPr>
        <p:spPr>
          <a:xfrm rot="0">
            <a:off x="734742" y="881694"/>
            <a:ext cx="8858837" cy="5897880"/>
          </a:xfrm>
          <a:prstGeom prst="rect">
            <a:avLst/>
          </a:prstGeom>
        </p:spPr>
        <p:txBody>
          <a:bodyPr anchor="t" rtlCol="false" tIns="0" lIns="0" bIns="0" rIns="0">
            <a:spAutoFit/>
          </a:bodyPr>
          <a:lstStyle/>
          <a:p>
            <a:pPr algn="l">
              <a:lnSpc>
                <a:spcPts val="2520"/>
              </a:lnSpc>
              <a:spcBef>
                <a:spcPct val="0"/>
              </a:spcBef>
            </a:pPr>
            <a:r>
              <a:rPr lang="en-US" b="true" sz="1800">
                <a:solidFill>
                  <a:srgbClr val="000000"/>
                </a:solidFill>
                <a:latin typeface="Glacial Indifference Bold"/>
                <a:ea typeface="Glacial Indifference Bold"/>
                <a:cs typeface="Glacial Indifference Bold"/>
                <a:sym typeface="Glacial Indifference Bold"/>
              </a:rPr>
              <a:t>Math Curriculum </a:t>
            </a:r>
            <a:r>
              <a:rPr lang="en-US" sz="1800">
                <a:solidFill>
                  <a:srgbClr val="000000"/>
                </a:solidFill>
                <a:latin typeface="Glacial Indifference"/>
                <a:ea typeface="Glacial Indifference"/>
                <a:cs typeface="Glacial Indifference"/>
                <a:sym typeface="Glacial Indifference"/>
              </a:rPr>
              <a:t>selection </a:t>
            </a:r>
            <a:r>
              <a:rPr lang="en-US" sz="1800" i="true" u="sng">
                <a:solidFill>
                  <a:srgbClr val="000000"/>
                </a:solidFill>
                <a:latin typeface="Glacial Indifference Italics"/>
                <a:ea typeface="Glacial Indifference Italics"/>
                <a:cs typeface="Glacial Indifference Italics"/>
                <a:sym typeface="Glacial Indifference Italics"/>
              </a:rPr>
              <a:t>affects the display order of math testlets for each grade in Step 3: Schedule Testlets. </a:t>
            </a:r>
          </a:p>
          <a:p>
            <a:pPr algn="l" marL="388620" indent="-194310" lvl="1">
              <a:lnSpc>
                <a:spcPts val="2520"/>
              </a:lnSpc>
              <a:buFont typeface="Arial"/>
              <a:buChar char="•"/>
            </a:pPr>
            <a:r>
              <a:rPr lang="en-US" sz="1800">
                <a:solidFill>
                  <a:srgbClr val="000000"/>
                </a:solidFill>
                <a:latin typeface="Glacial Indifference"/>
                <a:ea typeface="Glacial Indifference"/>
                <a:cs typeface="Glacial Indifference"/>
                <a:sym typeface="Glacial Indifference"/>
              </a:rPr>
              <a:t>Selecting a Publisher Curriculum will generate testlet-to-unit alignments. </a:t>
            </a:r>
          </a:p>
          <a:p>
            <a:pPr algn="l" marL="388620" indent="-194310" lvl="1">
              <a:lnSpc>
                <a:spcPts val="2520"/>
              </a:lnSpc>
              <a:buFont typeface="Arial"/>
              <a:buChar char="•"/>
            </a:pPr>
            <a:r>
              <a:rPr lang="en-US" sz="1800">
                <a:solidFill>
                  <a:srgbClr val="000000"/>
                </a:solidFill>
                <a:latin typeface="Glacial Indifference"/>
                <a:ea typeface="Glacial Indifference"/>
                <a:cs typeface="Glacial Indifference"/>
                <a:sym typeface="Glacial Indifference"/>
              </a:rPr>
              <a:t>Selecting </a:t>
            </a:r>
            <a:r>
              <a:rPr lang="en-US" sz="1800" i="true">
                <a:solidFill>
                  <a:srgbClr val="000000"/>
                </a:solidFill>
                <a:latin typeface="Glacial Indifference Italics"/>
                <a:ea typeface="Glacial Indifference Italics"/>
                <a:cs typeface="Glacial Indifference Italics"/>
                <a:sym typeface="Glacial Indifference Italics"/>
              </a:rPr>
              <a:t>Local Curriculum</a:t>
            </a:r>
            <a:r>
              <a:rPr lang="en-US" sz="1800">
                <a:solidFill>
                  <a:srgbClr val="000000"/>
                </a:solidFill>
                <a:latin typeface="Glacial Indifference"/>
                <a:ea typeface="Glacial Indifference"/>
                <a:cs typeface="Glacial Indifference"/>
                <a:sym typeface="Glacial Indifference"/>
              </a:rPr>
              <a:t> or </a:t>
            </a:r>
            <a:r>
              <a:rPr lang="en-US" sz="1800" i="true">
                <a:solidFill>
                  <a:srgbClr val="000000"/>
                </a:solidFill>
                <a:latin typeface="Glacial Indifference Italics"/>
                <a:ea typeface="Glacial Indifference Italics"/>
                <a:cs typeface="Glacial Indifference Italics"/>
                <a:sym typeface="Glacial Indifference Italics"/>
              </a:rPr>
              <a:t>Not Listed</a:t>
            </a:r>
            <a:r>
              <a:rPr lang="en-US" sz="1800">
                <a:solidFill>
                  <a:srgbClr val="000000"/>
                </a:solidFill>
                <a:latin typeface="Glacial Indifference"/>
                <a:ea typeface="Glacial Indifference"/>
                <a:cs typeface="Glacial Indifference"/>
                <a:sym typeface="Glacial Indifference"/>
              </a:rPr>
              <a:t> will generate alphabetized lists of testlets. </a:t>
            </a:r>
          </a:p>
          <a:p>
            <a:pPr algn="l">
              <a:lnSpc>
                <a:spcPts val="1740"/>
              </a:lnSpc>
            </a:pPr>
          </a:p>
          <a:p>
            <a:pPr algn="l">
              <a:lnSpc>
                <a:spcPts val="2520"/>
              </a:lnSpc>
              <a:spcBef>
                <a:spcPct val="0"/>
              </a:spcBef>
            </a:pPr>
            <a:r>
              <a:rPr lang="en-US" sz="1800">
                <a:solidFill>
                  <a:srgbClr val="000000"/>
                </a:solidFill>
                <a:latin typeface="Glacial Indifference"/>
                <a:ea typeface="Glacial Indifference"/>
                <a:cs typeface="Glacial Indifference"/>
                <a:sym typeface="Glacial Indifference"/>
              </a:rPr>
              <a:t>1. Select the applicable option from the Math Curriculum Name dropdown for each grade. </a:t>
            </a: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 </a:t>
            </a:r>
          </a:p>
          <a:p>
            <a:pPr algn="l">
              <a:lnSpc>
                <a:spcPts val="2800"/>
              </a:lnSpc>
              <a:spcBef>
                <a:spcPct val="0"/>
              </a:spcBef>
            </a:pPr>
          </a:p>
          <a:p>
            <a:pPr algn="l">
              <a:lnSpc>
                <a:spcPts val="2520"/>
              </a:lnSpc>
              <a:spcBef>
                <a:spcPct val="0"/>
              </a:spcBef>
            </a:pPr>
          </a:p>
          <a:p>
            <a:pPr algn="l">
              <a:lnSpc>
                <a:spcPts val="2520"/>
              </a:lnSpc>
              <a:spcBef>
                <a:spcPct val="0"/>
              </a:spcBef>
            </a:pPr>
          </a:p>
          <a:p>
            <a:pPr algn="l">
              <a:lnSpc>
                <a:spcPts val="2520"/>
              </a:lnSpc>
              <a:spcBef>
                <a:spcPct val="0"/>
              </a:spcBef>
            </a:pPr>
            <a:r>
              <a:rPr lang="en-US" sz="1800">
                <a:solidFill>
                  <a:srgbClr val="000000"/>
                </a:solidFill>
                <a:latin typeface="Glacial Indifference"/>
                <a:ea typeface="Glacial Indifference"/>
                <a:cs typeface="Glacial Indifference"/>
                <a:sym typeface="Glacial Indifference"/>
              </a:rPr>
              <a:t>2. Click Save and Next. </a:t>
            </a:r>
          </a:p>
        </p:txBody>
      </p:sp>
      <p:sp>
        <p:nvSpPr>
          <p:cNvPr name="TextBox 16" id="16"/>
          <p:cNvSpPr txBox="true"/>
          <p:nvPr/>
        </p:nvSpPr>
        <p:spPr>
          <a:xfrm rot="0">
            <a:off x="944381" y="2819718"/>
            <a:ext cx="8077699" cy="1637665"/>
          </a:xfrm>
          <a:prstGeom prst="rect">
            <a:avLst/>
          </a:prstGeom>
        </p:spPr>
        <p:txBody>
          <a:bodyPr anchor="t" rtlCol="false" tIns="0" lIns="0" bIns="0" rIns="0">
            <a:spAutoFit/>
          </a:bodyPr>
          <a:lstStyle/>
          <a:p>
            <a:pPr algn="l">
              <a:lnSpc>
                <a:spcPts val="2520"/>
              </a:lnSpc>
              <a:spcBef>
                <a:spcPct val="0"/>
              </a:spcBef>
            </a:pPr>
            <a:r>
              <a:rPr lang="en-US" b="true" sz="1800">
                <a:solidFill>
                  <a:srgbClr val="000000"/>
                </a:solidFill>
                <a:latin typeface="Glacial Indifference Bold"/>
                <a:ea typeface="Glacial Indifference Bold"/>
                <a:cs typeface="Glacial Indifference Bold"/>
                <a:sym typeface="Glacial Indifference Bold"/>
              </a:rPr>
              <a:t>Publisher Curriculum – </a:t>
            </a:r>
            <a:r>
              <a:rPr lang="en-US" sz="1800">
                <a:solidFill>
                  <a:srgbClr val="000000"/>
                </a:solidFill>
                <a:latin typeface="Glacial Indifference"/>
                <a:ea typeface="Glacial Indifference"/>
                <a:cs typeface="Glacial Indifference"/>
                <a:sym typeface="Glacial Indifference"/>
              </a:rPr>
              <a:t>If you see the name and copyright year of a publisher curriculum you use, select this option. </a:t>
            </a:r>
            <a:r>
              <a:rPr lang="en-US" sz="1800" i="true">
                <a:solidFill>
                  <a:srgbClr val="000000"/>
                </a:solidFill>
                <a:latin typeface="Glacial Indifference Italics"/>
                <a:ea typeface="Glacial Indifference Italics"/>
                <a:cs typeface="Glacial Indifference Italics"/>
                <a:sym typeface="Glacial Indifference Italics"/>
              </a:rPr>
              <a:t>Testlets must still be scheduled into individual windows if using this option. </a:t>
            </a:r>
          </a:p>
          <a:p>
            <a:pPr algn="l">
              <a:lnSpc>
                <a:spcPts val="2800"/>
              </a:lnSpc>
              <a:spcBef>
                <a:spcPct val="0"/>
              </a:spcBef>
            </a:pPr>
          </a:p>
          <a:p>
            <a:pPr algn="l">
              <a:lnSpc>
                <a:spcPts val="2800"/>
              </a:lnSpc>
              <a:spcBef>
                <a:spcPct val="0"/>
              </a:spcBef>
            </a:pPr>
          </a:p>
        </p:txBody>
      </p:sp>
      <p:sp>
        <p:nvSpPr>
          <p:cNvPr name="TextBox 17" id="17"/>
          <p:cNvSpPr txBox="true"/>
          <p:nvPr/>
        </p:nvSpPr>
        <p:spPr>
          <a:xfrm rot="0">
            <a:off x="944381" y="3953077"/>
            <a:ext cx="4233887" cy="2192655"/>
          </a:xfrm>
          <a:prstGeom prst="rect">
            <a:avLst/>
          </a:prstGeom>
        </p:spPr>
        <p:txBody>
          <a:bodyPr anchor="t" rtlCol="false" tIns="0" lIns="0" bIns="0" rIns="0">
            <a:spAutoFit/>
          </a:bodyPr>
          <a:lstStyle/>
          <a:p>
            <a:pPr algn="l">
              <a:lnSpc>
                <a:spcPts val="2520"/>
              </a:lnSpc>
              <a:spcBef>
                <a:spcPct val="0"/>
              </a:spcBef>
            </a:pPr>
            <a:r>
              <a:rPr lang="en-US" b="true" sz="1800">
                <a:solidFill>
                  <a:srgbClr val="000000"/>
                </a:solidFill>
                <a:latin typeface="Glacial Indifference Bold"/>
                <a:ea typeface="Glacial Indifference Bold"/>
                <a:cs typeface="Glacial Indifference Bold"/>
                <a:sym typeface="Glacial Indifference Bold"/>
              </a:rPr>
              <a:t>Other: </a:t>
            </a:r>
            <a:r>
              <a:rPr lang="en-US" b="true" sz="1800">
                <a:solidFill>
                  <a:srgbClr val="000000"/>
                </a:solidFill>
                <a:latin typeface="Glacial Indifference Bold"/>
                <a:ea typeface="Glacial Indifference Bold"/>
                <a:cs typeface="Glacial Indifference Bold"/>
                <a:sym typeface="Glacial Indifference Bold"/>
              </a:rPr>
              <a:t>Local Curriculum –</a:t>
            </a:r>
            <a:r>
              <a:rPr lang="en-US" sz="1800">
                <a:solidFill>
                  <a:srgbClr val="000000"/>
                </a:solidFill>
                <a:latin typeface="Glacial Indifference"/>
                <a:ea typeface="Glacial Indifference"/>
                <a:cs typeface="Glacial Indifference"/>
                <a:sym typeface="Glacial Indifference"/>
              </a:rPr>
              <a:t> If you have a unique curriculum that does not come from a publisher, select this option. </a:t>
            </a:r>
          </a:p>
          <a:p>
            <a:pPr algn="l">
              <a:lnSpc>
                <a:spcPts val="2520"/>
              </a:lnSpc>
              <a:spcBef>
                <a:spcPct val="0"/>
              </a:spcBef>
            </a:pPr>
          </a:p>
          <a:p>
            <a:pPr algn="l">
              <a:lnSpc>
                <a:spcPts val="2520"/>
              </a:lnSpc>
              <a:spcBef>
                <a:spcPct val="0"/>
              </a:spcBef>
            </a:pPr>
            <a:r>
              <a:rPr lang="en-US" b="true" sz="1800">
                <a:solidFill>
                  <a:srgbClr val="000000"/>
                </a:solidFill>
                <a:latin typeface="Glacial Indifference Bold"/>
                <a:ea typeface="Glacial Indifference Bold"/>
                <a:cs typeface="Glacial Indifference Bold"/>
                <a:sym typeface="Glacial Indifference Bold"/>
              </a:rPr>
              <a:t>Other: Not Listed –</a:t>
            </a:r>
            <a:r>
              <a:rPr lang="en-US" sz="1800">
                <a:solidFill>
                  <a:srgbClr val="000000"/>
                </a:solidFill>
                <a:latin typeface="Glacial Indifference"/>
                <a:ea typeface="Glacial Indifference"/>
                <a:cs typeface="Glacial Indifference"/>
                <a:sym typeface="Glacial Indifference"/>
              </a:rPr>
              <a:t> If you use a publisher curriculum not listed under Publisher Curriculum, select this option.</a:t>
            </a:r>
          </a:p>
        </p:txBody>
      </p:sp>
      <p:sp>
        <p:nvSpPr>
          <p:cNvPr name="Freeform 18" id="18" descr="image within Waypoint Scheduler Tool. See Scheduler Tool User Manual."/>
          <p:cNvSpPr/>
          <p:nvPr/>
        </p:nvSpPr>
        <p:spPr>
          <a:xfrm flipH="false" flipV="false" rot="0">
            <a:off x="5178268" y="3849684"/>
            <a:ext cx="4498730" cy="2238118"/>
          </a:xfrm>
          <a:custGeom>
            <a:avLst/>
            <a:gdLst/>
            <a:ahLst/>
            <a:cxnLst/>
            <a:rect r="r" b="b" t="t" l="l"/>
            <a:pathLst>
              <a:path h="2238118" w="4498730">
                <a:moveTo>
                  <a:pt x="0" y="0"/>
                </a:moveTo>
                <a:lnTo>
                  <a:pt x="4498731" y="0"/>
                </a:lnTo>
                <a:lnTo>
                  <a:pt x="4498731" y="2238118"/>
                </a:lnTo>
                <a:lnTo>
                  <a:pt x="0" y="2238118"/>
                </a:lnTo>
                <a:lnTo>
                  <a:pt x="0" y="0"/>
                </a:lnTo>
                <a:close/>
              </a:path>
            </a:pathLst>
          </a:custGeom>
          <a:blipFill>
            <a:blip r:embed="rId5"/>
            <a:stretch>
              <a:fillRect l="0" t="0" r="0" b="0"/>
            </a:stretch>
          </a:blipFill>
        </p:spPr>
      </p:sp>
      <p:sp>
        <p:nvSpPr>
          <p:cNvPr name="TextBox 19" id="19"/>
          <p:cNvSpPr txBox="true"/>
          <p:nvPr/>
        </p:nvSpPr>
        <p:spPr>
          <a:xfrm rot="0">
            <a:off x="263032" y="113929"/>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SET UP</a:t>
            </a:r>
          </a:p>
        </p:txBody>
      </p:sp>
      <p:sp>
        <p:nvSpPr>
          <p:cNvPr name="TextBox 20" id="20"/>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34</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5" id="15"/>
          <p:cNvGrpSpPr/>
          <p:nvPr/>
        </p:nvGrpSpPr>
        <p:grpSpPr>
          <a:xfrm rot="0">
            <a:off x="868390" y="1032389"/>
            <a:ext cx="8878948" cy="5940425"/>
            <a:chOff x="0" y="0"/>
            <a:chExt cx="11838598" cy="7920567"/>
          </a:xfrm>
        </p:grpSpPr>
        <p:sp>
          <p:nvSpPr>
            <p:cNvPr name="TextBox 16" id="16"/>
            <p:cNvSpPr txBox="true"/>
            <p:nvPr/>
          </p:nvSpPr>
          <p:spPr>
            <a:xfrm rot="0">
              <a:off x="0" y="-57150"/>
              <a:ext cx="11838598" cy="7977717"/>
            </a:xfrm>
            <a:prstGeom prst="rect">
              <a:avLst/>
            </a:prstGeom>
          </p:spPr>
          <p:txBody>
            <a:bodyPr anchor="t" rtlCol="false" tIns="0" lIns="0" bIns="0" rIns="0">
              <a:spAutoFit/>
            </a:bodyPr>
            <a:lstStyle/>
            <a:p>
              <a:pPr algn="l">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Schedule Testlets</a:t>
              </a:r>
              <a:r>
                <a:rPr lang="en-US" sz="2000">
                  <a:solidFill>
                    <a:srgbClr val="000000"/>
                  </a:solidFill>
                  <a:latin typeface="Glacial Indifference"/>
                  <a:ea typeface="Glacial Indifference"/>
                  <a:cs typeface="Glacial Indifference"/>
                  <a:sym typeface="Glacial Indifference"/>
                </a:rPr>
                <a:t>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1. Select the subject and grade from the Subject and Grade drop-down menus.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2. A list of testlets for the subject and grade will appear on the left.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3. Click Schedule for the testlet you wish to schedule. A new Assign Testlet window will appear.</a:t>
              </a: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4. Select the Testing Window from the drop-down menu on the Select Testing Window tab.</a:t>
              </a:r>
            </a:p>
            <a:p>
              <a:pPr algn="l">
                <a:lnSpc>
                  <a:spcPts val="2800"/>
                </a:lnSpc>
                <a:spcBef>
                  <a:spcPct val="0"/>
                </a:spcBef>
              </a:pPr>
            </a:p>
          </p:txBody>
        </p:sp>
        <p:sp>
          <p:nvSpPr>
            <p:cNvPr name="Freeform 17" id="17"/>
            <p:cNvSpPr/>
            <p:nvPr/>
          </p:nvSpPr>
          <p:spPr>
            <a:xfrm flipH="false" flipV="false" rot="0">
              <a:off x="603350" y="2346118"/>
              <a:ext cx="9465694" cy="4011088"/>
            </a:xfrm>
            <a:custGeom>
              <a:avLst/>
              <a:gdLst/>
              <a:ahLst/>
              <a:cxnLst/>
              <a:rect r="r" b="b" t="t" l="l"/>
              <a:pathLst>
                <a:path h="4011088" w="9465694">
                  <a:moveTo>
                    <a:pt x="0" y="0"/>
                  </a:moveTo>
                  <a:lnTo>
                    <a:pt x="9465695" y="0"/>
                  </a:lnTo>
                  <a:lnTo>
                    <a:pt x="9465695" y="4011088"/>
                  </a:lnTo>
                  <a:lnTo>
                    <a:pt x="0" y="4011088"/>
                  </a:lnTo>
                  <a:lnTo>
                    <a:pt x="0" y="0"/>
                  </a:lnTo>
                  <a:close/>
                </a:path>
              </a:pathLst>
            </a:custGeom>
            <a:blipFill>
              <a:blip r:embed="rId5"/>
              <a:stretch>
                <a:fillRect l="0" t="0" r="0" b="0"/>
              </a:stretch>
            </a:blipFill>
          </p:spPr>
        </p:sp>
      </p:grpSp>
      <p:sp>
        <p:nvSpPr>
          <p:cNvPr name="TextBox 18" id="18"/>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 </a:t>
            </a:r>
          </a:p>
        </p:txBody>
      </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35</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930493" y="1187329"/>
            <a:ext cx="8746893" cy="6350000"/>
          </a:xfrm>
          <a:prstGeom prst="rect">
            <a:avLst/>
          </a:prstGeom>
        </p:spPr>
        <p:txBody>
          <a:bodyPr anchor="t" rtlCol="false" tIns="0" lIns="0" bIns="0" rIns="0">
            <a:spAutoFit/>
          </a:bodyPr>
          <a:lstStyle/>
          <a:p>
            <a:pPr algn="l">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Schedule Testlets (cont.)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5. You may also click Testlet Details to learn more about each testlet.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6. You may also click Standards to see the descriptions for the standards covered in the testlet.</a:t>
            </a: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7. Click the Back and Next buttons to navigate between all testlets for the applicable subject and grade.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8. When you have finished assigning testlets to Testing Windows, click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Save. </a:t>
            </a:r>
          </a:p>
          <a:p>
            <a:pPr algn="l">
              <a:lnSpc>
                <a:spcPts val="2800"/>
              </a:lnSpc>
              <a:spcBef>
                <a:spcPct val="0"/>
              </a:spcBef>
            </a:pPr>
          </a:p>
          <a:p>
            <a:pPr algn="l">
              <a:lnSpc>
                <a:spcPts val="2800"/>
              </a:lnSpc>
              <a:spcBef>
                <a:spcPct val="0"/>
              </a:spcBef>
            </a:pPr>
          </a:p>
        </p:txBody>
      </p:sp>
      <p:sp>
        <p:nvSpPr>
          <p:cNvPr name="Freeform 13" id="13" descr="image within Waypoint Scheduler Tool. See Scheduler Tool User Manual."/>
          <p:cNvSpPr/>
          <p:nvPr/>
        </p:nvSpPr>
        <p:spPr>
          <a:xfrm flipH="false" flipV="false" rot="0">
            <a:off x="1701169" y="2770775"/>
            <a:ext cx="4506183" cy="2517829"/>
          </a:xfrm>
          <a:custGeom>
            <a:avLst/>
            <a:gdLst/>
            <a:ahLst/>
            <a:cxnLst/>
            <a:rect r="r" b="b" t="t" l="l"/>
            <a:pathLst>
              <a:path h="2517829" w="4506183">
                <a:moveTo>
                  <a:pt x="0" y="0"/>
                </a:moveTo>
                <a:lnTo>
                  <a:pt x="4506182" y="0"/>
                </a:lnTo>
                <a:lnTo>
                  <a:pt x="4506182" y="2517830"/>
                </a:lnTo>
                <a:lnTo>
                  <a:pt x="0" y="2517830"/>
                </a:lnTo>
                <a:lnTo>
                  <a:pt x="0" y="0"/>
                </a:lnTo>
                <a:close/>
              </a:path>
            </a:pathLst>
          </a:custGeom>
          <a:blipFill>
            <a:blip r:embed="rId5"/>
            <a:stretch>
              <a:fillRect l="0" t="0" r="0" b="0"/>
            </a:stretch>
          </a:blipFill>
        </p:spPr>
      </p:sp>
      <p:sp>
        <p:nvSpPr>
          <p:cNvPr name="TextBox 14" id="1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36</a:t>
            </a:r>
          </a:p>
        </p:txBody>
      </p:sp>
      <p:grpSp>
        <p:nvGrpSpPr>
          <p:cNvPr name="Group 15" id="15"/>
          <p:cNvGrpSpPr/>
          <p:nvPr/>
        </p:nvGrpSpPr>
        <p:grpSpPr>
          <a:xfrm rot="0">
            <a:off x="167300" y="242239"/>
            <a:ext cx="6040052" cy="721883"/>
            <a:chOff x="0" y="0"/>
            <a:chExt cx="2237056"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7" id="17"/>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 </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874652" y="1240815"/>
            <a:ext cx="8872686" cy="5997575"/>
          </a:xfrm>
          <a:prstGeom prst="rect">
            <a:avLst/>
          </a:prstGeom>
        </p:spPr>
        <p:txBody>
          <a:bodyPr anchor="t" rtlCol="false" tIns="0" lIns="0" bIns="0" rIns="0">
            <a:spAutoFit/>
          </a:bodyPr>
          <a:lstStyle/>
          <a:p>
            <a:pPr algn="l">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Schedule Testlets (cont.)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9. The testlets you have assigned to windows will</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populate under their respective Testing Windows on the right.</a:t>
            </a: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10. Repeat as necessary until all testlets for the subject and grade have been assigned to Testing Windows.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11. To continue scheduling for all grades, select a new grade from the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Grade drop-down menus.</a:t>
            </a:r>
          </a:p>
          <a:p>
            <a:pPr algn="l">
              <a:lnSpc>
                <a:spcPts val="2800"/>
              </a:lnSpc>
              <a:spcBef>
                <a:spcPct val="0"/>
              </a:spcBef>
            </a:pPr>
          </a:p>
        </p:txBody>
      </p:sp>
      <p:sp>
        <p:nvSpPr>
          <p:cNvPr name="Freeform 13" id="13" descr="image within Waypoint Scheduler Tool. See Scheduler Tool User Manual."/>
          <p:cNvSpPr/>
          <p:nvPr/>
        </p:nvSpPr>
        <p:spPr>
          <a:xfrm flipH="false" flipV="false" rot="0">
            <a:off x="1409452" y="2436124"/>
            <a:ext cx="6934696" cy="2956364"/>
          </a:xfrm>
          <a:custGeom>
            <a:avLst/>
            <a:gdLst/>
            <a:ahLst/>
            <a:cxnLst/>
            <a:rect r="r" b="b" t="t" l="l"/>
            <a:pathLst>
              <a:path h="2956364" w="6934696">
                <a:moveTo>
                  <a:pt x="0" y="0"/>
                </a:moveTo>
                <a:lnTo>
                  <a:pt x="6934696" y="0"/>
                </a:lnTo>
                <a:lnTo>
                  <a:pt x="6934696" y="2956364"/>
                </a:lnTo>
                <a:lnTo>
                  <a:pt x="0" y="2956364"/>
                </a:lnTo>
                <a:lnTo>
                  <a:pt x="0" y="0"/>
                </a:lnTo>
                <a:close/>
              </a:path>
            </a:pathLst>
          </a:custGeom>
          <a:blipFill>
            <a:blip r:embed="rId5"/>
            <a:stretch>
              <a:fillRect l="0" t="-872" r="0" b="-872"/>
            </a:stretch>
          </a:blipFill>
        </p:spPr>
      </p:sp>
      <p:sp>
        <p:nvSpPr>
          <p:cNvPr name="Freeform 14" id="14">
            <a:extLst>
              <a:ext uri="{C183D7F6-B498-43B3-948B-1728B52AA6E4}">
                <adec:decorative xmlns:adec="http://schemas.microsoft.com/office/drawing/2017/decorative" val="1"/>
              </a:ext>
            </a:extLst>
          </p:cNvPr>
          <p:cNvSpPr/>
          <p:nvPr/>
        </p:nvSpPr>
        <p:spPr>
          <a:xfrm flipH="false" flipV="false" rot="0">
            <a:off x="6570093" y="-391534"/>
            <a:ext cx="3759186" cy="2711313"/>
          </a:xfrm>
          <a:custGeom>
            <a:avLst/>
            <a:gdLst/>
            <a:ahLst/>
            <a:cxnLst/>
            <a:rect r="r" b="b" t="t" l="l"/>
            <a:pathLst>
              <a:path h="2711313" w="3759186">
                <a:moveTo>
                  <a:pt x="0" y="0"/>
                </a:moveTo>
                <a:lnTo>
                  <a:pt x="3759186" y="0"/>
                </a:lnTo>
                <a:lnTo>
                  <a:pt x="3759186" y="2711313"/>
                </a:lnTo>
                <a:lnTo>
                  <a:pt x="0" y="27113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37</a:t>
            </a:r>
          </a:p>
        </p:txBody>
      </p:sp>
      <p:sp>
        <p:nvSpPr>
          <p:cNvPr name="TextBox 16" id="16"/>
          <p:cNvSpPr txBox="true"/>
          <p:nvPr/>
        </p:nvSpPr>
        <p:spPr>
          <a:xfrm rot="0">
            <a:off x="7364944" y="443485"/>
            <a:ext cx="2169486" cy="1047889"/>
          </a:xfrm>
          <a:prstGeom prst="rect">
            <a:avLst/>
          </a:prstGeom>
        </p:spPr>
        <p:txBody>
          <a:bodyPr anchor="t" rtlCol="false" tIns="0" lIns="0" bIns="0" rIns="0">
            <a:spAutoFit/>
          </a:bodyPr>
          <a:lstStyle/>
          <a:p>
            <a:pPr algn="ctr">
              <a:lnSpc>
                <a:spcPts val="1680"/>
              </a:lnSpc>
            </a:pPr>
            <a:r>
              <a:rPr lang="en-US" sz="1200">
                <a:solidFill>
                  <a:srgbClr val="000000"/>
                </a:solidFill>
                <a:latin typeface="Glacial Indifference"/>
                <a:ea typeface="Glacial Indifference"/>
                <a:cs typeface="Glacial Indifference"/>
                <a:sym typeface="Glacial Indifference"/>
              </a:rPr>
              <a:t>ELA testlets are pre-scheduled. You may use the subject drop-down to see the scheduled testlets but changes cannot be made. </a:t>
            </a:r>
          </a:p>
        </p:txBody>
      </p:sp>
      <p:grpSp>
        <p:nvGrpSpPr>
          <p:cNvPr name="Group 17" id="17"/>
          <p:cNvGrpSpPr/>
          <p:nvPr/>
        </p:nvGrpSpPr>
        <p:grpSpPr>
          <a:xfrm rot="0">
            <a:off x="164341" y="242239"/>
            <a:ext cx="6040052" cy="721883"/>
            <a:chOff x="0" y="0"/>
            <a:chExt cx="2237056" cy="267364"/>
          </a:xfrm>
        </p:grpSpPr>
        <p:sp>
          <p:nvSpPr>
            <p:cNvPr name="Freeform 18" id="18">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9" id="19"/>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20" id="20"/>
          <p:cNvSpPr txBox="true"/>
          <p:nvPr/>
        </p:nvSpPr>
        <p:spPr>
          <a:xfrm rot="0">
            <a:off x="263032"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 </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7277782" y="120867"/>
            <a:ext cx="1916448" cy="1916448"/>
          </a:xfrm>
          <a:custGeom>
            <a:avLst/>
            <a:gdLst/>
            <a:ahLst/>
            <a:cxnLst/>
            <a:rect r="r" b="b" t="t" l="l"/>
            <a:pathLst>
              <a:path h="1916448" w="1916448">
                <a:moveTo>
                  <a:pt x="0" y="0"/>
                </a:moveTo>
                <a:lnTo>
                  <a:pt x="1916448" y="0"/>
                </a:lnTo>
                <a:lnTo>
                  <a:pt x="1916448" y="1916448"/>
                </a:lnTo>
                <a:lnTo>
                  <a:pt x="0" y="19164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731520" y="1961790"/>
            <a:ext cx="8933922" cy="1666479"/>
          </a:xfrm>
          <a:prstGeom prst="rect">
            <a:avLst/>
          </a:prstGeom>
        </p:spPr>
        <p:txBody>
          <a:bodyPr anchor="t" rtlCol="false" tIns="0" lIns="0" bIns="0" rIns="0">
            <a:spAutoFit/>
          </a:bodyPr>
          <a:lstStyle/>
          <a:p>
            <a:pPr algn="l">
              <a:lnSpc>
                <a:spcPts val="2646"/>
              </a:lnSpc>
              <a:spcBef>
                <a:spcPct val="0"/>
              </a:spcBef>
            </a:pPr>
            <a:r>
              <a:rPr lang="en-US" sz="1890">
                <a:solidFill>
                  <a:srgbClr val="000000"/>
                </a:solidFill>
                <a:latin typeface="Glacial Indifference"/>
                <a:ea typeface="Glacial Indifference"/>
                <a:cs typeface="Glacial Indifference"/>
                <a:sym typeface="Glacial Indifference"/>
              </a:rPr>
              <a:t>Once all testlets have been scheduled, you can review the Test Schedules before publishing. Print the draft schedule and check with all involved staff to ensure alignment and pacing.</a:t>
            </a:r>
          </a:p>
          <a:p>
            <a:pPr algn="l">
              <a:lnSpc>
                <a:spcPts val="2646"/>
              </a:lnSpc>
              <a:spcBef>
                <a:spcPct val="0"/>
              </a:spcBef>
            </a:pPr>
            <a:r>
              <a:rPr lang="en-US" b="true" sz="1890" i="true">
                <a:solidFill>
                  <a:srgbClr val="000000"/>
                </a:solidFill>
                <a:latin typeface="Glacial Indifference Bold Italics"/>
                <a:ea typeface="Glacial Indifference Bold Italics"/>
                <a:cs typeface="Glacial Indifference Bold Italics"/>
                <a:sym typeface="Glacial Indifference Bold Italics"/>
              </a:rPr>
              <a:t>Reminder: Once schedules have been published and the scheduling window is closed, no changes may be made for the school year. </a:t>
            </a:r>
          </a:p>
        </p:txBody>
      </p:sp>
      <p:sp>
        <p:nvSpPr>
          <p:cNvPr name="Freeform 14" id="14" descr="image within Waypoint Scheduler Tool. See Scheduler Tool User Manual."/>
          <p:cNvSpPr/>
          <p:nvPr/>
        </p:nvSpPr>
        <p:spPr>
          <a:xfrm flipH="false" flipV="false" rot="0">
            <a:off x="5286639" y="4140727"/>
            <a:ext cx="3354483" cy="2285242"/>
          </a:xfrm>
          <a:custGeom>
            <a:avLst/>
            <a:gdLst/>
            <a:ahLst/>
            <a:cxnLst/>
            <a:rect r="r" b="b" t="t" l="l"/>
            <a:pathLst>
              <a:path h="2285242" w="3354483">
                <a:moveTo>
                  <a:pt x="0" y="0"/>
                </a:moveTo>
                <a:lnTo>
                  <a:pt x="3354484" y="0"/>
                </a:lnTo>
                <a:lnTo>
                  <a:pt x="3354484" y="2285242"/>
                </a:lnTo>
                <a:lnTo>
                  <a:pt x="0" y="2285242"/>
                </a:lnTo>
                <a:lnTo>
                  <a:pt x="0" y="0"/>
                </a:lnTo>
                <a:close/>
              </a:path>
            </a:pathLst>
          </a:custGeom>
          <a:blipFill>
            <a:blip r:embed="rId7"/>
            <a:stretch>
              <a:fillRect l="0" t="0" r="0" b="0"/>
            </a:stretch>
          </a:blipFill>
        </p:spPr>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38</a:t>
            </a:r>
          </a:p>
        </p:txBody>
      </p:sp>
      <p:sp>
        <p:nvSpPr>
          <p:cNvPr name="TextBox 16" id="16"/>
          <p:cNvSpPr txBox="true"/>
          <p:nvPr/>
        </p:nvSpPr>
        <p:spPr>
          <a:xfrm rot="0">
            <a:off x="731520" y="1161451"/>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Check Schedules before Publishing</a:t>
            </a:r>
          </a:p>
        </p:txBody>
      </p:sp>
      <p:sp>
        <p:nvSpPr>
          <p:cNvPr name="TextBox 17" id="17"/>
          <p:cNvSpPr txBox="true"/>
          <p:nvPr/>
        </p:nvSpPr>
        <p:spPr>
          <a:xfrm rot="0">
            <a:off x="731520" y="3845200"/>
            <a:ext cx="4644995" cy="3233659"/>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To reschedule any testlets: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1. Select the applicable subject and grade from the drop-down menus.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2. Click the pencil icon next to the appropriate testlet under Testing Windows. The Assign Testlets window will appear.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4. Select the appropriate Testing Window from the Testing Window drop-down menu on the Select Testing Window tab.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5. When you have finished reassigning testlets to new Testing Windows, click Save. </a:t>
            </a:r>
          </a:p>
        </p:txBody>
      </p:sp>
      <p:grpSp>
        <p:nvGrpSpPr>
          <p:cNvPr name="Group 18" id="18"/>
          <p:cNvGrpSpPr/>
          <p:nvPr/>
        </p:nvGrpSpPr>
        <p:grpSpPr>
          <a:xfrm rot="0">
            <a:off x="167300" y="242239"/>
            <a:ext cx="6040052" cy="721883"/>
            <a:chOff x="0" y="0"/>
            <a:chExt cx="2237056" cy="267364"/>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20" id="2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21" id="21"/>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 </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942709" y="1170886"/>
            <a:ext cx="8639471" cy="5292725"/>
          </a:xfrm>
          <a:prstGeom prst="rect">
            <a:avLst/>
          </a:prstGeom>
        </p:spPr>
        <p:txBody>
          <a:bodyPr anchor="t" rtlCol="false" tIns="0" lIns="0" bIns="0" rIns="0">
            <a:spAutoFit/>
          </a:bodyPr>
          <a:lstStyle/>
          <a:p>
            <a:pPr algn="l">
              <a:lnSpc>
                <a:spcPts val="2800"/>
              </a:lnSpc>
              <a:spcBef>
                <a:spcPct val="0"/>
              </a:spcBef>
            </a:pPr>
            <a:r>
              <a:rPr lang="en-US" b="true" sz="2000">
                <a:solidFill>
                  <a:srgbClr val="000000"/>
                </a:solidFill>
                <a:latin typeface="Glacial Indifference Bold"/>
                <a:ea typeface="Glacial Indifference Bold"/>
                <a:cs typeface="Glacial Indifference Bold"/>
                <a:sym typeface="Glacial Indifference Bold"/>
              </a:rPr>
              <a:t>Publish Test Schedules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1. Review the Test Schedules for applicable subjects and grades.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2. Click Publish Schedule at the bottom right. </a:t>
            </a: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3. A new Publish Schedule window will appear.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4. Review the Publish Test Schedules confirmation prompt.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5. If you wish to proceed, click Yes.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6. You will be redirected to the Test Schedules page</a:t>
            </a:r>
          </a:p>
        </p:txBody>
      </p:sp>
      <p:sp>
        <p:nvSpPr>
          <p:cNvPr name="Freeform 16" id="16" descr="image within Waypoint Scheduler Tool. See Scheduler Tool User Manual."/>
          <p:cNvSpPr/>
          <p:nvPr/>
        </p:nvSpPr>
        <p:spPr>
          <a:xfrm flipH="false" flipV="false" rot="0">
            <a:off x="1863131" y="2222340"/>
            <a:ext cx="6027338" cy="2870520"/>
          </a:xfrm>
          <a:custGeom>
            <a:avLst/>
            <a:gdLst/>
            <a:ahLst/>
            <a:cxnLst/>
            <a:rect r="r" b="b" t="t" l="l"/>
            <a:pathLst>
              <a:path h="2870520" w="6027338">
                <a:moveTo>
                  <a:pt x="0" y="0"/>
                </a:moveTo>
                <a:lnTo>
                  <a:pt x="6027338" y="0"/>
                </a:lnTo>
                <a:lnTo>
                  <a:pt x="6027338" y="2870520"/>
                </a:lnTo>
                <a:lnTo>
                  <a:pt x="0" y="2870520"/>
                </a:lnTo>
                <a:lnTo>
                  <a:pt x="0" y="0"/>
                </a:lnTo>
                <a:close/>
              </a:path>
            </a:pathLst>
          </a:custGeom>
          <a:blipFill>
            <a:blip r:embed="rId5"/>
            <a:stretch>
              <a:fillRect l="0" t="0" r="0" b="0"/>
            </a:stretch>
          </a:blipFill>
        </p:spPr>
      </p:sp>
      <p:sp>
        <p:nvSpPr>
          <p:cNvPr name="TextBox 17" id="17"/>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PUBLISH</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39</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149855"/>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 </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3007732" y="3455214"/>
            <a:ext cx="6664048" cy="1927226"/>
          </a:xfrm>
          <a:prstGeom prst="rect">
            <a:avLst/>
          </a:prstGeom>
        </p:spPr>
        <p:txBody>
          <a:bodyPr anchor="t" rtlCol="false" tIns="0" lIns="0" bIns="0" rIns="0">
            <a:spAutoFit/>
          </a:bodyPr>
          <a:lstStyle/>
          <a:p>
            <a:pPr algn="r">
              <a:lnSpc>
                <a:spcPts val="5000"/>
              </a:lnSpc>
            </a:pPr>
            <a:r>
              <a:rPr lang="en-US" sz="5000">
                <a:solidFill>
                  <a:srgbClr val="FFFFFF"/>
                </a:solidFill>
                <a:latin typeface="Glacial Indifference"/>
                <a:ea typeface="Glacial Indifference"/>
                <a:cs typeface="Glacial Indifference"/>
                <a:sym typeface="Glacial Indifference"/>
              </a:rPr>
              <a:t>MODULE ONE:</a:t>
            </a:r>
          </a:p>
          <a:p>
            <a:pPr algn="r">
              <a:lnSpc>
                <a:spcPts val="5000"/>
              </a:lnSpc>
            </a:pPr>
            <a:r>
              <a:rPr lang="en-US" sz="5000">
                <a:solidFill>
                  <a:srgbClr val="FFFFFF"/>
                </a:solidFill>
                <a:latin typeface="Glacial Indifference"/>
                <a:ea typeface="Glacial Indifference"/>
                <a:cs typeface="Glacial Indifference"/>
                <a:sym typeface="Glacial Indifference"/>
              </a:rPr>
              <a:t>MAST OVERVIEW</a:t>
            </a:r>
          </a:p>
          <a:p>
            <a:pPr algn="r">
              <a:lnSpc>
                <a:spcPts val="5000"/>
              </a:lnSpc>
            </a:pP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942709" y="1170886"/>
            <a:ext cx="8639471" cy="5645150"/>
          </a:xfrm>
          <a:prstGeom prst="rect">
            <a:avLst/>
          </a:prstGeom>
        </p:spPr>
        <p:txBody>
          <a:bodyPr anchor="t" rtlCol="false" tIns="0" lIns="0" bIns="0" rIns="0">
            <a:spAutoFit/>
          </a:bodyPr>
          <a:lstStyle/>
          <a:p>
            <a:pPr algn="l">
              <a:lnSpc>
                <a:spcPts val="2800"/>
              </a:lnSpc>
            </a:pPr>
            <a:r>
              <a:rPr lang="en-US" sz="2000" b="true">
                <a:solidFill>
                  <a:srgbClr val="000000"/>
                </a:solidFill>
                <a:latin typeface="Glacial Indifference Bold"/>
                <a:ea typeface="Glacial Indifference Bold"/>
                <a:cs typeface="Glacial Indifference Bold"/>
                <a:sym typeface="Glacial Indifference Bold"/>
              </a:rPr>
              <a:t>View &amp; Print Test Schedules </a:t>
            </a:r>
          </a:p>
          <a:p>
            <a:pPr algn="l">
              <a:lnSpc>
                <a:spcPts val="2800"/>
              </a:lnSpc>
            </a:pPr>
            <a:r>
              <a:rPr lang="en-US" sz="2000">
                <a:solidFill>
                  <a:srgbClr val="000000"/>
                </a:solidFill>
                <a:latin typeface="Glacial Indifference"/>
                <a:ea typeface="Glacial Indifference"/>
                <a:cs typeface="Glacial Indifference"/>
                <a:sym typeface="Glacial Indifference"/>
              </a:rPr>
              <a:t>Once Test Schedules are published, all users in an organization will be able to view and print Test Schedules on the Scheduler page. Follow these steps: </a:t>
            </a:r>
          </a:p>
          <a:p>
            <a:pPr algn="l">
              <a:lnSpc>
                <a:spcPts val="2800"/>
              </a:lnSpc>
            </a:pPr>
          </a:p>
          <a:p>
            <a:pPr algn="l">
              <a:lnSpc>
                <a:spcPts val="2800"/>
              </a:lnSpc>
            </a:pPr>
            <a:r>
              <a:rPr lang="en-US" sz="2000">
                <a:solidFill>
                  <a:srgbClr val="000000"/>
                </a:solidFill>
                <a:latin typeface="Glacial Indifference"/>
                <a:ea typeface="Glacial Indifference"/>
                <a:cs typeface="Glacial Indifference"/>
                <a:sym typeface="Glacial Indifference"/>
              </a:rPr>
              <a:t>1. Select the subject(s) you want to print from the Subject drop-down menu on the left. </a:t>
            </a:r>
          </a:p>
          <a:p>
            <a:pPr algn="l">
              <a:lnSpc>
                <a:spcPts val="2800"/>
              </a:lnSpc>
            </a:pPr>
            <a:r>
              <a:rPr lang="en-US" sz="2000">
                <a:solidFill>
                  <a:srgbClr val="000000"/>
                </a:solidFill>
                <a:latin typeface="Glacial Indifference"/>
                <a:ea typeface="Glacial Indifference"/>
                <a:cs typeface="Glacial Indifference"/>
                <a:sym typeface="Glacial Indifference"/>
              </a:rPr>
              <a:t>2. Click Print.  </a:t>
            </a:r>
          </a:p>
          <a:p>
            <a:pPr algn="l">
              <a:lnSpc>
                <a:spcPts val="2800"/>
              </a:lnSpc>
            </a:pPr>
          </a:p>
          <a:p>
            <a:pPr algn="l">
              <a:lnSpc>
                <a:spcPts val="2800"/>
              </a:lnSpc>
            </a:pPr>
          </a:p>
          <a:p>
            <a:pPr algn="l">
              <a:lnSpc>
                <a:spcPts val="2800"/>
              </a:lnSpc>
            </a:pPr>
          </a:p>
          <a:p>
            <a:pPr algn="l">
              <a:lnSpc>
                <a:spcPts val="2800"/>
              </a:lnSpc>
            </a:pPr>
          </a:p>
          <a:p>
            <a:pPr algn="l">
              <a:lnSpc>
                <a:spcPts val="2800"/>
              </a:lnSpc>
            </a:pPr>
          </a:p>
          <a:p>
            <a:pPr algn="l">
              <a:lnSpc>
                <a:spcPts val="2800"/>
              </a:lnSpc>
            </a:pPr>
          </a:p>
          <a:p>
            <a:pPr algn="l">
              <a:lnSpc>
                <a:spcPts val="2800"/>
              </a:lnSpc>
            </a:pPr>
            <a:r>
              <a:rPr lang="en-US" sz="2000">
                <a:solidFill>
                  <a:srgbClr val="000000"/>
                </a:solidFill>
                <a:latin typeface="Glacial Indifference"/>
                <a:ea typeface="Glacial Indifference"/>
                <a:cs typeface="Glacial Indifference"/>
                <a:sym typeface="Glacial Indifference"/>
              </a:rPr>
              <a:t>3. A new window will appear with your web browser’s print function. </a:t>
            </a:r>
          </a:p>
          <a:p>
            <a:pPr algn="l">
              <a:lnSpc>
                <a:spcPts val="2800"/>
              </a:lnSpc>
            </a:pPr>
            <a:r>
              <a:rPr lang="en-US" sz="2000">
                <a:solidFill>
                  <a:srgbClr val="000000"/>
                </a:solidFill>
                <a:latin typeface="Glacial Indifference"/>
                <a:ea typeface="Glacial Indifference"/>
                <a:cs typeface="Glacial Indifference"/>
                <a:sym typeface="Glacial Indifference"/>
              </a:rPr>
              <a:t>4. Use your web browser’s print function to implement your desired </a:t>
            </a:r>
          </a:p>
          <a:p>
            <a:pPr algn="l">
              <a:lnSpc>
                <a:spcPts val="2800"/>
              </a:lnSpc>
              <a:spcBef>
                <a:spcPct val="0"/>
              </a:spcBef>
            </a:pPr>
            <a:r>
              <a:rPr lang="en-US" sz="2000">
                <a:solidFill>
                  <a:srgbClr val="000000"/>
                </a:solidFill>
                <a:latin typeface="Glacial Indifference"/>
                <a:ea typeface="Glacial Indifference"/>
                <a:cs typeface="Glacial Indifference"/>
                <a:sym typeface="Glacial Indifference"/>
              </a:rPr>
              <a:t>action, such as printing or saving as a PDF. </a:t>
            </a:r>
          </a:p>
        </p:txBody>
      </p:sp>
      <p:sp>
        <p:nvSpPr>
          <p:cNvPr name="Freeform 16" id="16" descr="image within Waypoint Scheduler Tool. See Scheduler Tool User Manual."/>
          <p:cNvSpPr/>
          <p:nvPr/>
        </p:nvSpPr>
        <p:spPr>
          <a:xfrm flipH="false" flipV="false" rot="0">
            <a:off x="942709" y="3657600"/>
            <a:ext cx="6361547" cy="2051599"/>
          </a:xfrm>
          <a:custGeom>
            <a:avLst/>
            <a:gdLst/>
            <a:ahLst/>
            <a:cxnLst/>
            <a:rect r="r" b="b" t="t" l="l"/>
            <a:pathLst>
              <a:path h="2051599" w="6361547">
                <a:moveTo>
                  <a:pt x="0" y="0"/>
                </a:moveTo>
                <a:lnTo>
                  <a:pt x="6361547" y="0"/>
                </a:lnTo>
                <a:lnTo>
                  <a:pt x="6361547" y="2051599"/>
                </a:lnTo>
                <a:lnTo>
                  <a:pt x="0" y="2051599"/>
                </a:lnTo>
                <a:lnTo>
                  <a:pt x="0" y="0"/>
                </a:lnTo>
                <a:close/>
              </a:path>
            </a:pathLst>
          </a:custGeom>
          <a:blipFill>
            <a:blip r:embed="rId5"/>
            <a:stretch>
              <a:fillRect l="0" t="0" r="0" b="0"/>
            </a:stretch>
          </a:blipFill>
        </p:spPr>
      </p:sp>
      <p:sp>
        <p:nvSpPr>
          <p:cNvPr name="TextBox 17" id="17"/>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PRINT</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40</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DISSEMINATE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41</a:t>
            </a:r>
          </a:p>
        </p:txBody>
      </p:sp>
      <p:sp>
        <p:nvSpPr>
          <p:cNvPr name="TextBox 17" id="17"/>
          <p:cNvSpPr txBox="true"/>
          <p:nvPr/>
        </p:nvSpPr>
        <p:spPr>
          <a:xfrm rot="0">
            <a:off x="974450" y="1780538"/>
            <a:ext cx="8047630" cy="4169791"/>
          </a:xfrm>
          <a:prstGeom prst="rect">
            <a:avLst/>
          </a:prstGeom>
        </p:spPr>
        <p:txBody>
          <a:bodyPr anchor="t" rtlCol="false" tIns="0" lIns="0" bIns="0" rIns="0">
            <a:spAutoFit/>
          </a:bodyPr>
          <a:lstStyle/>
          <a:p>
            <a:pPr algn="l" marL="613315" indent="-306658" lvl="1">
              <a:lnSpc>
                <a:spcPts val="4175"/>
              </a:lnSpc>
              <a:buFont typeface="Arial"/>
              <a:buChar char="•"/>
            </a:pPr>
            <a:r>
              <a:rPr lang="en-US" sz="2840">
                <a:solidFill>
                  <a:srgbClr val="000000"/>
                </a:solidFill>
                <a:latin typeface="Glacial Indifference"/>
                <a:ea typeface="Glacial Indifference"/>
                <a:cs typeface="Glacial Indifference"/>
                <a:sym typeface="Glacial Indifference"/>
              </a:rPr>
              <a:t>Testing Coordinators</a:t>
            </a:r>
          </a:p>
          <a:p>
            <a:pPr algn="l" marL="613315" indent="-306658" lvl="1">
              <a:lnSpc>
                <a:spcPts val="4175"/>
              </a:lnSpc>
              <a:buFont typeface="Arial"/>
              <a:buChar char="•"/>
            </a:pPr>
            <a:r>
              <a:rPr lang="en-US" sz="2840">
                <a:solidFill>
                  <a:srgbClr val="000000"/>
                </a:solidFill>
                <a:latin typeface="Glacial Indifference"/>
                <a:ea typeface="Glacial Indifference"/>
                <a:cs typeface="Glacial Indifference"/>
                <a:sym typeface="Glacial Indifference"/>
              </a:rPr>
              <a:t>Teachers administering MAST </a:t>
            </a:r>
          </a:p>
          <a:p>
            <a:pPr algn="l" marL="613315" indent="-306658" lvl="1">
              <a:lnSpc>
                <a:spcPts val="4175"/>
              </a:lnSpc>
              <a:buFont typeface="Arial"/>
              <a:buChar char="•"/>
            </a:pPr>
            <a:r>
              <a:rPr lang="en-US" sz="2840">
                <a:solidFill>
                  <a:srgbClr val="000000"/>
                </a:solidFill>
                <a:latin typeface="Glacial Indifference"/>
                <a:ea typeface="Glacial Indifference"/>
                <a:cs typeface="Glacial Indifference"/>
                <a:sym typeface="Glacial Indifference"/>
              </a:rPr>
              <a:t>Special Education teachers supporting grade level instruction </a:t>
            </a:r>
          </a:p>
          <a:p>
            <a:pPr algn="l" marL="613315" indent="-306658" lvl="1">
              <a:lnSpc>
                <a:spcPts val="4175"/>
              </a:lnSpc>
              <a:buFont typeface="Arial"/>
              <a:buChar char="•"/>
            </a:pPr>
            <a:r>
              <a:rPr lang="en-US" sz="2840">
                <a:solidFill>
                  <a:srgbClr val="000000"/>
                </a:solidFill>
                <a:latin typeface="Glacial Indifference"/>
                <a:ea typeface="Glacial Indifference"/>
                <a:cs typeface="Glacial Indifference"/>
                <a:sym typeface="Glacial Indifference"/>
              </a:rPr>
              <a:t>Support staff involved with instruction </a:t>
            </a:r>
          </a:p>
          <a:p>
            <a:pPr algn="l" marL="613315" indent="-306658" lvl="1">
              <a:lnSpc>
                <a:spcPts val="4175"/>
              </a:lnSpc>
              <a:buFont typeface="Arial"/>
              <a:buChar char="•"/>
            </a:pPr>
            <a:r>
              <a:rPr lang="en-US" sz="2840">
                <a:solidFill>
                  <a:srgbClr val="000000"/>
                </a:solidFill>
                <a:latin typeface="Glacial Indifference"/>
                <a:ea typeface="Glacial Indifference"/>
                <a:cs typeface="Glacial Indifference"/>
                <a:sym typeface="Glacial Indifference"/>
              </a:rPr>
              <a:t>Anyone supporting MAST administration </a:t>
            </a:r>
          </a:p>
          <a:p>
            <a:pPr algn="l">
              <a:lnSpc>
                <a:spcPts val="4175"/>
              </a:lnSpc>
            </a:pPr>
          </a:p>
          <a:p>
            <a:pPr algn="l">
              <a:lnSpc>
                <a:spcPts val="4175"/>
              </a:lnSpc>
            </a:pPr>
          </a:p>
        </p:txBody>
      </p:sp>
      <p:sp>
        <p:nvSpPr>
          <p:cNvPr name="TextBox 18" id="18"/>
          <p:cNvSpPr txBox="true"/>
          <p:nvPr/>
        </p:nvSpPr>
        <p:spPr>
          <a:xfrm rot="0">
            <a:off x="816411" y="1278395"/>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Who Should Receive Testing Schedules? </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REFLECT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42</a:t>
            </a:r>
          </a:p>
        </p:txBody>
      </p:sp>
      <p:sp>
        <p:nvSpPr>
          <p:cNvPr name="TextBox 17" id="17"/>
          <p:cNvSpPr txBox="true"/>
          <p:nvPr/>
        </p:nvSpPr>
        <p:spPr>
          <a:xfrm rot="0">
            <a:off x="974450" y="1649609"/>
            <a:ext cx="8047630" cy="5535295"/>
          </a:xfrm>
          <a:prstGeom prst="rect">
            <a:avLst/>
          </a:prstGeom>
        </p:spPr>
        <p:txBody>
          <a:bodyPr anchor="t" rtlCol="false" tIns="0" lIns="0" bIns="0" rIns="0">
            <a:spAutoFit/>
          </a:bodyPr>
          <a:lstStyle/>
          <a:p>
            <a:pPr algn="l" marL="591726" indent="-295863" lvl="1">
              <a:lnSpc>
                <a:spcPts val="4028"/>
              </a:lnSpc>
              <a:buFont typeface="Arial"/>
              <a:buChar char="•"/>
            </a:pPr>
            <a:r>
              <a:rPr lang="en-US" sz="2740">
                <a:solidFill>
                  <a:srgbClr val="000000"/>
                </a:solidFill>
                <a:latin typeface="Glacial Indifference"/>
                <a:ea typeface="Glacial Indifference"/>
                <a:cs typeface="Glacial Indifference"/>
                <a:sym typeface="Glacial Indifference"/>
              </a:rPr>
              <a:t>Have teachers make note of testlets that could be moved to earlier or later windows </a:t>
            </a:r>
          </a:p>
          <a:p>
            <a:pPr algn="l" marL="591726" indent="-295863" lvl="1">
              <a:lnSpc>
                <a:spcPts val="4028"/>
              </a:lnSpc>
              <a:buFont typeface="Arial"/>
              <a:buChar char="•"/>
            </a:pPr>
            <a:r>
              <a:rPr lang="en-US" sz="2740">
                <a:solidFill>
                  <a:srgbClr val="000000"/>
                </a:solidFill>
                <a:latin typeface="Glacial Indifference"/>
                <a:ea typeface="Glacial Indifference"/>
                <a:cs typeface="Glacial Indifference"/>
                <a:sym typeface="Glacial Indifference"/>
              </a:rPr>
              <a:t>Allow time to discuss student results in reference to alignment </a:t>
            </a:r>
          </a:p>
          <a:p>
            <a:pPr algn="l" marL="591726" indent="-295863" lvl="1">
              <a:lnSpc>
                <a:spcPts val="4028"/>
              </a:lnSpc>
              <a:buFont typeface="Arial"/>
              <a:buChar char="•"/>
            </a:pPr>
            <a:r>
              <a:rPr lang="en-US" sz="2740">
                <a:solidFill>
                  <a:srgbClr val="000000"/>
                </a:solidFill>
                <a:latin typeface="Glacial Indifference"/>
                <a:ea typeface="Glacial Indifference"/>
                <a:cs typeface="Glacial Indifference"/>
                <a:sym typeface="Glacial Indifference"/>
              </a:rPr>
              <a:t>Ensure all students in a school within the grade level are able to complete scheduled testing within each designated window-</a:t>
            </a:r>
            <a:r>
              <a:rPr lang="en-US" sz="2740" i="true">
                <a:solidFill>
                  <a:srgbClr val="000000"/>
                </a:solidFill>
                <a:latin typeface="Glacial Indifference Italics"/>
                <a:ea typeface="Glacial Indifference Italics"/>
                <a:cs typeface="Glacial Indifference Italics"/>
                <a:sym typeface="Glacial Indifference Italics"/>
              </a:rPr>
              <a:t>Testlets may not be rescheduled once the September deadline has passed</a:t>
            </a:r>
          </a:p>
          <a:p>
            <a:pPr algn="l" marL="1183452" indent="-394484" lvl="2">
              <a:lnSpc>
                <a:spcPts val="4028"/>
              </a:lnSpc>
              <a:buFont typeface="Arial"/>
              <a:buChar char="⚬"/>
            </a:pPr>
            <a:r>
              <a:rPr lang="en-US" sz="2740">
                <a:solidFill>
                  <a:srgbClr val="000000"/>
                </a:solidFill>
                <a:latin typeface="Glacial Indifference"/>
                <a:ea typeface="Glacial Indifference"/>
                <a:cs typeface="Glacial Indifference"/>
                <a:sym typeface="Glacial Indifference"/>
              </a:rPr>
              <a:t>Testlets may be rescheduled prior to the 2026-2027 school year</a:t>
            </a:r>
          </a:p>
        </p:txBody>
      </p:sp>
      <p:sp>
        <p:nvSpPr>
          <p:cNvPr name="TextBox 18" id="18"/>
          <p:cNvSpPr txBox="true"/>
          <p:nvPr/>
        </p:nvSpPr>
        <p:spPr>
          <a:xfrm rot="0">
            <a:off x="842260" y="1129323"/>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Throughout the Year</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TWO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43</a:t>
            </a:r>
          </a:p>
        </p:txBody>
      </p:sp>
      <p:sp>
        <p:nvSpPr>
          <p:cNvPr name="TextBox 17" id="17"/>
          <p:cNvSpPr txBox="true"/>
          <p:nvPr/>
        </p:nvSpPr>
        <p:spPr>
          <a:xfrm rot="0">
            <a:off x="384445" y="1117191"/>
            <a:ext cx="8363708" cy="5173980"/>
          </a:xfrm>
          <a:prstGeom prst="rect">
            <a:avLst/>
          </a:prstGeom>
        </p:spPr>
        <p:txBody>
          <a:bodyPr anchor="t" rtlCol="false" tIns="0" lIns="0" bIns="0" rIns="0">
            <a:spAutoFit/>
          </a:bodyPr>
          <a:lstStyle/>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5" tooltip="https://opi.mt.gov/Portals/182/Page%20Files/MAST/2024-2025%20Assets/2024-2025_MAST%20Before%20Testing%20Tasks.pdf?ver=2025-01-06-115838-120"/>
              </a:rPr>
              <a:t>MAST Before Testing Tasks</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6" tooltip="https://opi.mt.gov/LinkClick.aspx?fileticket=fg0sQeMAfp0%3d&amp;portalid=182"/>
              </a:rPr>
              <a:t>MAST Scheduling Guide &amp; FAQs for Test Coordinators</a:t>
            </a:r>
          </a:p>
          <a:p>
            <a:pPr algn="l" marL="1165860" indent="-388620" lvl="2">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7" tooltip="https://opi.mt.gov/LinkClick.aspx?fileticket=8Y2ISveev98%3d&amp;portalid=182"/>
              </a:rPr>
              <a:t>MAST Math Scheduling Worksheet</a:t>
            </a:r>
            <a:r>
              <a:rPr lang="en-US" sz="2700" u="sng">
                <a:solidFill>
                  <a:srgbClr val="253439"/>
                </a:solidFill>
                <a:latin typeface="Glacial Indifference"/>
                <a:ea typeface="Glacial Indifference"/>
                <a:cs typeface="Glacial Indifference"/>
                <a:sym typeface="Glacial Indifference"/>
              </a:rPr>
              <a:t> </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8" tooltip="https://opi.mt.gov/Portals/182/Page%20Files/MAST/2024-2025%20Assets/Educator%20Resources/Math%20Assessment%20Specifications.pdf?ver=2025-02-04-144701-553"/>
              </a:rPr>
              <a:t>Math Assessment Specifications</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9" tooltip="https://opi.mt.gov/Portals/182/Page%20Files/MAST/2024-2025%20Assets/Educator%20Resources/Standards%20Blueprint_Math.pdf?ver=2025-05-27-142115-230"/>
              </a:rPr>
              <a:t>Math Standards Blueprint</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10" tooltip="https://opi.mt.gov/Portals/182/Page%20Files/Statewide%20Testing/Landing%20Page/Published%20Test%20Windows_2021_ver2.pdf?ver=2020-10-27-092258-750"/>
              </a:rPr>
              <a:t>Testing Windows</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11" tooltip="https://www.newmeridian.io"/>
              </a:rPr>
              <a:t>Waypoint Scheduler Tool Portal</a:t>
            </a:r>
          </a:p>
          <a:p>
            <a:pPr algn="l" marL="1165860" indent="-388620" lvl="2">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12" tooltip="https://opi.mt.gov/LinkClick.aspx?fileticket=26jfst6GFoM%3d&amp;portalid=182"/>
              </a:rPr>
              <a:t>Scheduler Tool Manual</a:t>
            </a:r>
          </a:p>
          <a:p>
            <a:pPr algn="l" marL="1165860" indent="-388620" lvl="2">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13" tooltip="https://opi.mt.gov/Portals/182/Page%20Files/Statewide%20Testing/Webinars%20Training%20Page/Outreach/Focused_Support_Videos/MAST/MAST_Scheduler_Tool_FSV.mp4?ver=2025-08-05-155853-560"/>
              </a:rPr>
              <a:t>Scheduler Tool Focused Support Video </a:t>
            </a: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4" tooltip="https://newmeridiancorp.org/montana-aligned-to-standards-through-year-program-portal/"/>
              </a:rPr>
              <a:t>MAST Portal</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464180"/>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44</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2919591" y="3732453"/>
            <a:ext cx="6745868" cy="1298576"/>
          </a:xfrm>
          <a:prstGeom prst="rect">
            <a:avLst/>
          </a:prstGeom>
        </p:spPr>
        <p:txBody>
          <a:bodyPr anchor="t" rtlCol="false" tIns="0" lIns="0" bIns="0" rIns="0">
            <a:spAutoFit/>
          </a:bodyPr>
          <a:lstStyle/>
          <a:p>
            <a:pPr algn="r">
              <a:lnSpc>
                <a:spcPts val="5000"/>
              </a:lnSpc>
            </a:pPr>
            <a:r>
              <a:rPr lang="en-US" sz="5000">
                <a:solidFill>
                  <a:srgbClr val="FFFFFF"/>
                </a:solidFill>
                <a:latin typeface="Glacial Indifference"/>
                <a:ea typeface="Glacial Indifference"/>
                <a:cs typeface="Glacial Indifference"/>
                <a:sym typeface="Glacial Indifference"/>
              </a:rPr>
              <a:t>MODULE THREE:</a:t>
            </a:r>
          </a:p>
          <a:p>
            <a:pPr algn="r">
              <a:lnSpc>
                <a:spcPts val="5000"/>
              </a:lnSpc>
            </a:pPr>
            <a:r>
              <a:rPr lang="en-US" sz="5000">
                <a:solidFill>
                  <a:srgbClr val="FFFFFF"/>
                </a:solidFill>
                <a:latin typeface="Glacial Indifference"/>
                <a:ea typeface="Glacial Indifference"/>
                <a:cs typeface="Glacial Indifference"/>
                <a:sym typeface="Glacial Indifference"/>
              </a:rPr>
              <a:t>USER MANAGEMENT</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45</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sz="2294" b="true">
                <a:solidFill>
                  <a:srgbClr val="222222"/>
                </a:solidFill>
                <a:latin typeface="Roboto Condensed Bold"/>
                <a:ea typeface="Roboto Condensed Bold"/>
                <a:cs typeface="Roboto Condensed Bold"/>
                <a:sym typeface="Roboto Condensed Bold"/>
              </a:rPr>
              <a:t>Parents/</a:t>
            </a:r>
          </a:p>
          <a:p>
            <a:pPr algn="ctr">
              <a:lnSpc>
                <a:spcPts val="2294"/>
              </a:lnSpc>
            </a:pPr>
            <a:r>
              <a:rPr lang="en-US" b="true" sz="2294">
                <a:solidFill>
                  <a:srgbClr val="222222"/>
                </a:solidFill>
                <a:latin typeface="Roboto Condensed Bold"/>
                <a:ea typeface="Roboto Condensed Bold"/>
                <a:cs typeface="Roboto Condensed Bold"/>
                <a:sym typeface="Roboto Condensed Bold"/>
              </a:rPr>
              <a:t>Guardians</a:t>
            </a:r>
          </a:p>
        </p:txBody>
      </p:sp>
      <p:sp>
        <p:nvSpPr>
          <p:cNvPr name="TextBox 19" id="19"/>
          <p:cNvSpPr txBox="true"/>
          <p:nvPr/>
        </p:nvSpPr>
        <p:spPr>
          <a:xfrm rot="0">
            <a:off x="411681" y="3971894"/>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Student Portal</a:t>
            </a:r>
          </a:p>
        </p:txBody>
      </p:sp>
      <p:sp>
        <p:nvSpPr>
          <p:cNvPr name="TextBox 20" id="20"/>
          <p:cNvSpPr txBox="true"/>
          <p:nvPr/>
        </p:nvSpPr>
        <p:spPr>
          <a:xfrm rot="0">
            <a:off x="430963" y="2068248"/>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Educator Portal</a:t>
            </a:r>
          </a:p>
        </p:txBody>
      </p:sp>
      <p:sp>
        <p:nvSpPr>
          <p:cNvPr name="TextBox 21" id="21"/>
          <p:cNvSpPr txBox="true"/>
          <p:nvPr/>
        </p:nvSpPr>
        <p:spPr>
          <a:xfrm rot="0">
            <a:off x="1643963" y="5561262"/>
            <a:ext cx="4072947" cy="77476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Notify Families of Testing</a:t>
            </a:r>
          </a:p>
          <a:p>
            <a:pPr algn="l">
              <a:lnSpc>
                <a:spcPts val="2002"/>
              </a:lnSpc>
            </a:pPr>
          </a:p>
        </p:txBody>
      </p:sp>
      <p:grpSp>
        <p:nvGrpSpPr>
          <p:cNvPr name="Group 22" id="22"/>
          <p:cNvGrpSpPr/>
          <p:nvPr/>
        </p:nvGrpSpPr>
        <p:grpSpPr>
          <a:xfrm rot="0">
            <a:off x="1585592" y="1764474"/>
            <a:ext cx="8081519" cy="1551874"/>
            <a:chOff x="0" y="0"/>
            <a:chExt cx="10775358" cy="2069165"/>
          </a:xfrm>
        </p:grpSpPr>
        <p:sp>
          <p:nvSpPr>
            <p:cNvPr name="TextBox 23" id="23"/>
            <p:cNvSpPr txBox="true"/>
            <p:nvPr/>
          </p:nvSpPr>
          <p:spPr>
            <a:xfrm rot="0">
              <a:off x="0" y="19050"/>
              <a:ext cx="6049611" cy="2050115"/>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Before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Train &amp; Prepare Staff</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User Management</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Roster Students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Enter PNPs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p:txBody>
        </p:sp>
        <p:sp>
          <p:nvSpPr>
            <p:cNvPr name="TextBox 24" id="24"/>
            <p:cNvSpPr txBox="true"/>
            <p:nvPr/>
          </p:nvSpPr>
          <p:spPr>
            <a:xfrm rot="0">
              <a:off x="5642162" y="19050"/>
              <a:ext cx="5133197" cy="2035771"/>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During/After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Administer Testlets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Monitor Completion</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Make-Up Testing</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Access &amp; Sharing Score Reports </a:t>
              </a:r>
            </a:p>
          </p:txBody>
        </p:sp>
      </p:grpSp>
      <p:sp>
        <p:nvSpPr>
          <p:cNvPr name="TextBox 25" id="25"/>
          <p:cNvSpPr txBox="true"/>
          <p:nvPr/>
        </p:nvSpPr>
        <p:spPr>
          <a:xfrm rot="0">
            <a:off x="1610923" y="3761772"/>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Prepare Student Testing Devices</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Student Practice Test</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6"/>
            <a:stretch>
              <a:fillRect l="0" t="0" r="0" b="0"/>
            </a:stretch>
          </a:blipFill>
        </p:spPr>
      </p:sp>
      <p:sp>
        <p:nvSpPr>
          <p:cNvPr name="TextBox 27" id="27"/>
          <p:cNvSpPr txBox="true"/>
          <p:nvPr/>
        </p:nvSpPr>
        <p:spPr>
          <a:xfrm rot="0">
            <a:off x="5300307" y="5561262"/>
            <a:ext cx="4072947" cy="102241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After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Provide guidance to parents/guardians on score report access &amp; interpretation</a:t>
            </a:r>
          </a:p>
        </p:txBody>
      </p:sp>
      <p:sp>
        <p:nvSpPr>
          <p:cNvPr name="Freeform 28" id="28">
            <a:extLst>
              <a:ext uri="{C183D7F6-B498-43B3-948B-1728B52AA6E4}">
                <adec:decorative xmlns:adec="http://schemas.microsoft.com/office/drawing/2017/decorative" val="1"/>
              </a:ext>
            </a:extLst>
          </p:cNvPr>
          <p:cNvSpPr/>
          <p:nvPr/>
        </p:nvSpPr>
        <p:spPr>
          <a:xfrm flipH="false" flipV="false" rot="0">
            <a:off x="1967972" y="2217699"/>
            <a:ext cx="3424929" cy="391195"/>
          </a:xfrm>
          <a:custGeom>
            <a:avLst/>
            <a:gdLst/>
            <a:ahLst/>
            <a:cxnLst/>
            <a:rect r="r" b="b" t="t" l="l"/>
            <a:pathLst>
              <a:path h="391195" w="3424929">
                <a:moveTo>
                  <a:pt x="0" y="0"/>
                </a:moveTo>
                <a:lnTo>
                  <a:pt x="3424929" y="0"/>
                </a:lnTo>
                <a:lnTo>
                  <a:pt x="3424929" y="391195"/>
                </a:lnTo>
                <a:lnTo>
                  <a:pt x="0" y="391195"/>
                </a:lnTo>
                <a:lnTo>
                  <a:pt x="0" y="0"/>
                </a:lnTo>
                <a:close/>
              </a:path>
            </a:pathLst>
          </a:custGeom>
          <a:blipFill>
            <a:blip r:embed="rId7"/>
            <a:stretch>
              <a:fillRect l="-54210" t="-125901" r="-73152" b="-239395"/>
            </a:stretch>
          </a:blipFill>
          <a:ln w="28575" cap="sq">
            <a:solidFill>
              <a:srgbClr val="C12A2F"/>
            </a:solidFill>
            <a:prstDash val="solid"/>
            <a:miter/>
          </a:ln>
        </p:spPr>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158339" y="2350399"/>
            <a:ext cx="8022343" cy="3526054"/>
          </a:xfrm>
          <a:prstGeom prst="rect">
            <a:avLst/>
          </a:prstGeom>
        </p:spPr>
        <p:txBody>
          <a:bodyPr anchor="t" rtlCol="false" tIns="0" lIns="0" bIns="0" rIns="0">
            <a:spAutoFit/>
          </a:bodyPr>
          <a:lstStyle/>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Access the Kite Educator Portal  </a:t>
            </a: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Understand the roles, rights, and responsibilities within the Kite Educator Portal </a:t>
            </a: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Add building level users to the Kite Educator Portal </a:t>
            </a: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Add test administrators to the Kite Educator Portal </a:t>
            </a:r>
          </a:p>
        </p:txBody>
      </p:sp>
      <p:sp>
        <p:nvSpPr>
          <p:cNvPr name="TextBox 16" id="16"/>
          <p:cNvSpPr txBox="true"/>
          <p:nvPr/>
        </p:nvSpPr>
        <p:spPr>
          <a:xfrm rot="0">
            <a:off x="55818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7" id="17"/>
          <p:cNvSpPr txBox="true"/>
          <p:nvPr/>
        </p:nvSpPr>
        <p:spPr>
          <a:xfrm rot="0">
            <a:off x="816974" y="1184230"/>
            <a:ext cx="8363708" cy="1145145"/>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Manage users in the Kite Educator Platform </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46</a:t>
            </a:r>
          </a:p>
        </p:txBody>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7750746" cy="721883"/>
            <a:chOff x="0" y="0"/>
            <a:chExt cx="287064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870647" cy="267364"/>
            </a:xfrm>
            <a:custGeom>
              <a:avLst/>
              <a:gdLst/>
              <a:ahLst/>
              <a:cxnLst/>
              <a:rect r="r" b="b" t="t" l="l"/>
              <a:pathLst>
                <a:path h="267364" w="2870647">
                  <a:moveTo>
                    <a:pt x="0" y="0"/>
                  </a:moveTo>
                  <a:lnTo>
                    <a:pt x="2870647" y="0"/>
                  </a:lnTo>
                  <a:lnTo>
                    <a:pt x="2870647" y="267364"/>
                  </a:lnTo>
                  <a:lnTo>
                    <a:pt x="0" y="267364"/>
                  </a:lnTo>
                  <a:close/>
                </a:path>
              </a:pathLst>
            </a:custGeom>
            <a:solidFill>
              <a:srgbClr val="253439"/>
            </a:solidFill>
          </p:spPr>
        </p:sp>
        <p:sp>
          <p:nvSpPr>
            <p:cNvPr name="TextBox 10" id="10"/>
            <p:cNvSpPr txBox="true"/>
            <p:nvPr/>
          </p:nvSpPr>
          <p:spPr>
            <a:xfrm>
              <a:off x="0" y="-28575"/>
              <a:ext cx="287064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5" id="15"/>
          <p:cNvGrpSpPr/>
          <p:nvPr/>
        </p:nvGrpSpPr>
        <p:grpSpPr>
          <a:xfrm rot="0">
            <a:off x="0" y="5120640"/>
            <a:ext cx="2650269" cy="2194560"/>
            <a:chOff x="0" y="0"/>
            <a:chExt cx="981581" cy="812800"/>
          </a:xfrm>
        </p:grpSpPr>
        <p:sp>
          <p:nvSpPr>
            <p:cNvPr name="Freeform 16" id="16" descr="Arrow pointing to Kite Educator Portal link on MAST Portal image"/>
            <p:cNvSpPr/>
            <p:nvPr/>
          </p:nvSpPr>
          <p:spPr>
            <a:xfrm flipH="false" flipV="false" rot="0">
              <a:off x="0" y="0"/>
              <a:ext cx="981581" cy="812800"/>
            </a:xfrm>
            <a:custGeom>
              <a:avLst/>
              <a:gdLst/>
              <a:ahLst/>
              <a:cxnLst/>
              <a:rect r="r" b="b" t="t" l="l"/>
              <a:pathLst>
                <a:path h="812800" w="981581">
                  <a:moveTo>
                    <a:pt x="981581" y="406400"/>
                  </a:moveTo>
                  <a:lnTo>
                    <a:pt x="575181" y="0"/>
                  </a:lnTo>
                  <a:lnTo>
                    <a:pt x="575181" y="203200"/>
                  </a:lnTo>
                  <a:lnTo>
                    <a:pt x="0" y="203200"/>
                  </a:lnTo>
                  <a:lnTo>
                    <a:pt x="0" y="609600"/>
                  </a:lnTo>
                  <a:lnTo>
                    <a:pt x="575181" y="609600"/>
                  </a:lnTo>
                  <a:lnTo>
                    <a:pt x="575181" y="812800"/>
                  </a:lnTo>
                  <a:lnTo>
                    <a:pt x="981581" y="406400"/>
                  </a:lnTo>
                  <a:close/>
                </a:path>
              </a:pathLst>
            </a:custGeom>
            <a:solidFill>
              <a:srgbClr val="B5D5EB"/>
            </a:solidFill>
          </p:spPr>
        </p:sp>
        <p:sp>
          <p:nvSpPr>
            <p:cNvPr name="TextBox 17" id="17"/>
            <p:cNvSpPr txBox="true"/>
            <p:nvPr/>
          </p:nvSpPr>
          <p:spPr>
            <a:xfrm>
              <a:off x="0" y="174625"/>
              <a:ext cx="879981" cy="434975"/>
            </a:xfrm>
            <a:prstGeom prst="rect">
              <a:avLst/>
            </a:prstGeom>
          </p:spPr>
          <p:txBody>
            <a:bodyPr anchor="ctr" rtlCol="false" tIns="50800" lIns="50800" bIns="50800" rIns="50800"/>
            <a:lstStyle/>
            <a:p>
              <a:pPr algn="ctr">
                <a:lnSpc>
                  <a:spcPts val="2366"/>
                </a:lnSpc>
              </a:pPr>
              <a:r>
                <a:rPr lang="en-US" b="true" sz="1690">
                  <a:solidFill>
                    <a:srgbClr val="222222"/>
                  </a:solidFill>
                  <a:latin typeface="Glacial Indifference Bold"/>
                  <a:ea typeface="Glacial Indifference Bold"/>
                  <a:cs typeface="Glacial Indifference Bold"/>
                  <a:sym typeface="Glacial Indifference Bold"/>
                </a:rPr>
                <a:t>Kite Educator Portal</a:t>
              </a:r>
            </a:p>
          </p:txBody>
        </p:sp>
      </p:grpSp>
      <p:sp>
        <p:nvSpPr>
          <p:cNvPr name="Freeform 18" id="18" descr="image of MAST Portal"/>
          <p:cNvSpPr/>
          <p:nvPr/>
        </p:nvSpPr>
        <p:spPr>
          <a:xfrm flipH="false" flipV="false" rot="0">
            <a:off x="2785973" y="1027128"/>
            <a:ext cx="3662535" cy="5537614"/>
          </a:xfrm>
          <a:custGeom>
            <a:avLst/>
            <a:gdLst/>
            <a:ahLst/>
            <a:cxnLst/>
            <a:rect r="r" b="b" t="t" l="l"/>
            <a:pathLst>
              <a:path h="5537614" w="3662535">
                <a:moveTo>
                  <a:pt x="0" y="0"/>
                </a:moveTo>
                <a:lnTo>
                  <a:pt x="3662535" y="0"/>
                </a:lnTo>
                <a:lnTo>
                  <a:pt x="3662535" y="5537614"/>
                </a:lnTo>
                <a:lnTo>
                  <a:pt x="0" y="5537614"/>
                </a:lnTo>
                <a:lnTo>
                  <a:pt x="0" y="0"/>
                </a:lnTo>
                <a:close/>
              </a:path>
            </a:pathLst>
          </a:custGeom>
          <a:blipFill>
            <a:blip r:embed="rId5"/>
            <a:stretch>
              <a:fillRect l="0" t="0" r="0" b="-15743"/>
            </a:stretch>
          </a:blipFill>
        </p:spPr>
      </p:sp>
      <p:sp>
        <p:nvSpPr>
          <p:cNvPr name="TextBox 19" id="19"/>
          <p:cNvSpPr txBox="true"/>
          <p:nvPr/>
        </p:nvSpPr>
        <p:spPr>
          <a:xfrm rot="0">
            <a:off x="558180" y="253613"/>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KITE EDUCATOR PORTAL ACCESS</a:t>
            </a:r>
          </a:p>
        </p:txBody>
      </p:sp>
      <p:sp>
        <p:nvSpPr>
          <p:cNvPr name="TextBox 20" id="20"/>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47</a:t>
            </a:r>
          </a:p>
        </p:txBody>
      </p:sp>
      <p:sp>
        <p:nvSpPr>
          <p:cNvPr name="Freeform 21" id="21">
            <a:extLst>
              <a:ext uri="{C183D7F6-B498-43B3-948B-1728B52AA6E4}">
                <adec:decorative xmlns:adec="http://schemas.microsoft.com/office/drawing/2017/decorative" val="1"/>
              </a:ext>
            </a:extLst>
          </p:cNvPr>
          <p:cNvSpPr/>
          <p:nvPr/>
        </p:nvSpPr>
        <p:spPr>
          <a:xfrm flipH="false" flipV="false" rot="0">
            <a:off x="6191333" y="876549"/>
            <a:ext cx="4154922" cy="2996738"/>
          </a:xfrm>
          <a:custGeom>
            <a:avLst/>
            <a:gdLst/>
            <a:ahLst/>
            <a:cxnLst/>
            <a:rect r="r" b="b" t="t" l="l"/>
            <a:pathLst>
              <a:path h="2996738" w="4154922">
                <a:moveTo>
                  <a:pt x="0" y="0"/>
                </a:moveTo>
                <a:lnTo>
                  <a:pt x="4154922" y="0"/>
                </a:lnTo>
                <a:lnTo>
                  <a:pt x="4154922" y="2996738"/>
                </a:lnTo>
                <a:lnTo>
                  <a:pt x="0" y="29967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2" id="22"/>
          <p:cNvSpPr txBox="true"/>
          <p:nvPr/>
        </p:nvSpPr>
        <p:spPr>
          <a:xfrm rot="0">
            <a:off x="7075296" y="1791353"/>
            <a:ext cx="2386995" cy="1138555"/>
          </a:xfrm>
          <a:prstGeom prst="rect">
            <a:avLst/>
          </a:prstGeom>
        </p:spPr>
        <p:txBody>
          <a:bodyPr anchor="t" rtlCol="false" tIns="0" lIns="0" bIns="0" rIns="0">
            <a:spAutoFit/>
          </a:bodyPr>
          <a:lstStyle/>
          <a:p>
            <a:pPr algn="ctr">
              <a:lnSpc>
                <a:spcPts val="1820"/>
              </a:lnSpc>
            </a:pPr>
            <a:r>
              <a:rPr lang="en-US" sz="1300">
                <a:solidFill>
                  <a:srgbClr val="000000"/>
                </a:solidFill>
                <a:latin typeface="Glacial Indifference"/>
                <a:ea typeface="Glacial Indifference"/>
                <a:cs typeface="Glacial Indifference"/>
                <a:sym typeface="Glacial Indifference"/>
              </a:rPr>
              <a:t>Access the Kite Educator Portal through the MAST Portal.</a:t>
            </a:r>
          </a:p>
          <a:p>
            <a:pPr algn="ctr">
              <a:lnSpc>
                <a:spcPts val="1820"/>
              </a:lnSpc>
            </a:pPr>
            <a:r>
              <a:rPr lang="en-US" sz="1300">
                <a:solidFill>
                  <a:srgbClr val="000000"/>
                </a:solidFill>
                <a:latin typeface="Glacial Indifference"/>
                <a:ea typeface="Glacial Indifference"/>
                <a:cs typeface="Glacial Indifference"/>
                <a:sym typeface="Glacial Indifference"/>
              </a:rPr>
              <a:t>Googling “Kite” and selecting from the search results may bring you to a different state’s portal</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KITE EDUCATOR PORTAL</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48</a:t>
            </a:r>
          </a:p>
        </p:txBody>
      </p:sp>
      <p:sp>
        <p:nvSpPr>
          <p:cNvPr name="Freeform 17" id="17" descr="Kite Educator Portal homepage"/>
          <p:cNvSpPr/>
          <p:nvPr/>
        </p:nvSpPr>
        <p:spPr>
          <a:xfrm flipH="false" flipV="false" rot="0">
            <a:off x="731520" y="1500858"/>
            <a:ext cx="8583343" cy="4562641"/>
          </a:xfrm>
          <a:custGeom>
            <a:avLst/>
            <a:gdLst/>
            <a:ahLst/>
            <a:cxnLst/>
            <a:rect r="r" b="b" t="t" l="l"/>
            <a:pathLst>
              <a:path h="4562641" w="8583343">
                <a:moveTo>
                  <a:pt x="0" y="0"/>
                </a:moveTo>
                <a:lnTo>
                  <a:pt x="8583343" y="0"/>
                </a:lnTo>
                <a:lnTo>
                  <a:pt x="8583343" y="4562642"/>
                </a:lnTo>
                <a:lnTo>
                  <a:pt x="0" y="4562642"/>
                </a:lnTo>
                <a:lnTo>
                  <a:pt x="0" y="0"/>
                </a:lnTo>
                <a:close/>
              </a:path>
            </a:pathLst>
          </a:custGeom>
          <a:blipFill>
            <a:blip r:embed="rId5"/>
            <a:stretch>
              <a:fillRect l="0" t="0" r="0" b="-10730"/>
            </a:stretch>
          </a:blipFill>
        </p:spPr>
      </p:sp>
      <p:sp>
        <p:nvSpPr>
          <p:cNvPr name="Freeform 18" id="18" descr="Kite Educator Portal test security agreement"/>
          <p:cNvSpPr/>
          <p:nvPr/>
        </p:nvSpPr>
        <p:spPr>
          <a:xfrm flipH="false" flipV="false" rot="0">
            <a:off x="731520" y="4738585"/>
            <a:ext cx="5820655" cy="2479778"/>
          </a:xfrm>
          <a:custGeom>
            <a:avLst/>
            <a:gdLst/>
            <a:ahLst/>
            <a:cxnLst/>
            <a:rect r="r" b="b" t="t" l="l"/>
            <a:pathLst>
              <a:path h="2479778" w="5820655">
                <a:moveTo>
                  <a:pt x="0" y="0"/>
                </a:moveTo>
                <a:lnTo>
                  <a:pt x="5820655" y="0"/>
                </a:lnTo>
                <a:lnTo>
                  <a:pt x="5820655" y="2479777"/>
                </a:lnTo>
                <a:lnTo>
                  <a:pt x="0" y="2479777"/>
                </a:lnTo>
                <a:lnTo>
                  <a:pt x="0" y="0"/>
                </a:lnTo>
                <a:close/>
              </a:path>
            </a:pathLst>
          </a:custGeom>
          <a:blipFill>
            <a:blip r:embed="rId6"/>
            <a:stretch>
              <a:fillRect l="0" t="0" r="0" b="0"/>
            </a:stretch>
          </a:blipFill>
          <a:ln w="38100" cap="sq">
            <a:solidFill>
              <a:srgbClr val="C12A2F"/>
            </a:solidFill>
            <a:prstDash val="solid"/>
            <a:miter/>
          </a:ln>
        </p:spPr>
      </p:sp>
      <p:sp>
        <p:nvSpPr>
          <p:cNvPr name="AutoShape 19" id="19">
            <a:extLst>
              <a:ext uri="{C183D7F6-B498-43B3-948B-1728B52AA6E4}">
                <adec:decorative xmlns:adec="http://schemas.microsoft.com/office/drawing/2017/decorative" val="1"/>
              </a:ext>
            </a:extLst>
          </p:cNvPr>
          <p:cNvSpPr/>
          <p:nvPr/>
        </p:nvSpPr>
        <p:spPr>
          <a:xfrm flipV="true">
            <a:off x="6552175" y="2647017"/>
            <a:ext cx="1711968" cy="2091568"/>
          </a:xfrm>
          <a:prstGeom prst="line">
            <a:avLst/>
          </a:prstGeom>
          <a:ln cap="flat" w="142875">
            <a:solidFill>
              <a:srgbClr val="C12A2F"/>
            </a:solidFill>
            <a:prstDash val="solid"/>
            <a:headEnd type="triangle" len="med" w="lg"/>
            <a:tailEnd type="none" len="sm" w="sm"/>
          </a:ln>
        </p:spPr>
      </p:sp>
      <p:sp>
        <p:nvSpPr>
          <p:cNvPr name="TextBox 20" id="20"/>
          <p:cNvSpPr txBox="true"/>
          <p:nvPr/>
        </p:nvSpPr>
        <p:spPr>
          <a:xfrm rot="0">
            <a:off x="2534711" y="924675"/>
            <a:ext cx="4976961" cy="576184"/>
          </a:xfrm>
          <a:prstGeom prst="rect">
            <a:avLst/>
          </a:prstGeom>
        </p:spPr>
        <p:txBody>
          <a:bodyPr anchor="t" rtlCol="false" tIns="0" lIns="0" bIns="0" rIns="0">
            <a:spAutoFit/>
          </a:bodyPr>
          <a:lstStyle/>
          <a:p>
            <a:pPr algn="ctr">
              <a:lnSpc>
                <a:spcPts val="2366"/>
              </a:lnSpc>
            </a:pPr>
            <a:r>
              <a:rPr lang="en-US" sz="1690">
                <a:solidFill>
                  <a:srgbClr val="000000"/>
                </a:solidFill>
                <a:latin typeface="Glacial Indifference"/>
                <a:ea typeface="Glacial Indifference"/>
                <a:cs typeface="Glacial Indifference"/>
                <a:sym typeface="Glacial Indifference"/>
              </a:rPr>
              <a:t>Each year you must agree to the Security Agreement. </a:t>
            </a:r>
          </a:p>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It will appear automatically each year.</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KITE EDUCATOR PORTAL</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49</a:t>
            </a:r>
          </a:p>
        </p:txBody>
      </p:sp>
      <p:sp>
        <p:nvSpPr>
          <p:cNvPr name="Freeform 17" id="17" descr="Kite Educator Portal homepage"/>
          <p:cNvSpPr/>
          <p:nvPr/>
        </p:nvSpPr>
        <p:spPr>
          <a:xfrm flipH="false" flipV="false" rot="0">
            <a:off x="731520" y="876549"/>
            <a:ext cx="8583343" cy="3987333"/>
          </a:xfrm>
          <a:custGeom>
            <a:avLst/>
            <a:gdLst/>
            <a:ahLst/>
            <a:cxnLst/>
            <a:rect r="r" b="b" t="t" l="l"/>
            <a:pathLst>
              <a:path h="3987333" w="8583343">
                <a:moveTo>
                  <a:pt x="0" y="0"/>
                </a:moveTo>
                <a:lnTo>
                  <a:pt x="8583343" y="0"/>
                </a:lnTo>
                <a:lnTo>
                  <a:pt x="8583343" y="3987333"/>
                </a:lnTo>
                <a:lnTo>
                  <a:pt x="0" y="3987333"/>
                </a:lnTo>
                <a:lnTo>
                  <a:pt x="0" y="0"/>
                </a:lnTo>
                <a:close/>
              </a:path>
            </a:pathLst>
          </a:custGeom>
          <a:blipFill>
            <a:blip r:embed="rId5"/>
            <a:stretch>
              <a:fillRect l="0" t="0" r="0" b="-26706"/>
            </a:stretch>
          </a:blipFill>
        </p:spPr>
      </p:sp>
      <p:sp>
        <p:nvSpPr>
          <p:cNvPr name="Freeform 18" id="18" descr="change password in Kite"/>
          <p:cNvSpPr/>
          <p:nvPr/>
        </p:nvSpPr>
        <p:spPr>
          <a:xfrm flipH="false" flipV="false" rot="0">
            <a:off x="1785071" y="2611386"/>
            <a:ext cx="6201963" cy="2160449"/>
          </a:xfrm>
          <a:custGeom>
            <a:avLst/>
            <a:gdLst/>
            <a:ahLst/>
            <a:cxnLst/>
            <a:rect r="r" b="b" t="t" l="l"/>
            <a:pathLst>
              <a:path h="2160449" w="6201963">
                <a:moveTo>
                  <a:pt x="0" y="0"/>
                </a:moveTo>
                <a:lnTo>
                  <a:pt x="6201963" y="0"/>
                </a:lnTo>
                <a:lnTo>
                  <a:pt x="6201963" y="2160449"/>
                </a:lnTo>
                <a:lnTo>
                  <a:pt x="0" y="2160449"/>
                </a:lnTo>
                <a:lnTo>
                  <a:pt x="0" y="0"/>
                </a:lnTo>
                <a:close/>
              </a:path>
            </a:pathLst>
          </a:custGeom>
          <a:blipFill>
            <a:blip r:embed="rId6"/>
            <a:stretch>
              <a:fillRect l="0" t="0" r="0" b="-35998"/>
            </a:stretch>
          </a:blipFill>
          <a:ln w="38100" cap="sq">
            <a:solidFill>
              <a:srgbClr val="C12A2F"/>
            </a:solidFill>
            <a:prstDash val="solid"/>
            <a:miter/>
          </a:ln>
        </p:spPr>
      </p:sp>
      <p:sp>
        <p:nvSpPr>
          <p:cNvPr name="AutoShape 19" id="19">
            <a:extLst>
              <a:ext uri="{C183D7F6-B498-43B3-948B-1728B52AA6E4}">
                <adec:decorative xmlns:adec="http://schemas.microsoft.com/office/drawing/2017/decorative" val="1"/>
              </a:ext>
            </a:extLst>
          </p:cNvPr>
          <p:cNvSpPr/>
          <p:nvPr/>
        </p:nvSpPr>
        <p:spPr>
          <a:xfrm flipV="true">
            <a:off x="6997916" y="1946507"/>
            <a:ext cx="1266226" cy="1211362"/>
          </a:xfrm>
          <a:prstGeom prst="line">
            <a:avLst/>
          </a:prstGeom>
          <a:ln cap="flat" w="142875">
            <a:solidFill>
              <a:srgbClr val="C12A2F"/>
            </a:solidFill>
            <a:prstDash val="solid"/>
            <a:headEnd type="triangle" len="med" w="lg"/>
            <a:tailEnd type="none" len="sm" w="sm"/>
          </a:ln>
        </p:spPr>
      </p:sp>
      <p:sp>
        <p:nvSpPr>
          <p:cNvPr name="TextBox 20" id="20"/>
          <p:cNvSpPr txBox="true"/>
          <p:nvPr/>
        </p:nvSpPr>
        <p:spPr>
          <a:xfrm rot="0">
            <a:off x="1772227" y="3948890"/>
            <a:ext cx="6227651" cy="576184"/>
          </a:xfrm>
          <a:prstGeom prst="rect">
            <a:avLst/>
          </a:prstGeom>
        </p:spPr>
        <p:txBody>
          <a:bodyPr anchor="t" rtlCol="false" tIns="0" lIns="0" bIns="0" rIns="0">
            <a:spAutoFit/>
          </a:bodyPr>
          <a:lstStyle/>
          <a:p>
            <a:pPr algn="ctr">
              <a:lnSpc>
                <a:spcPts val="2366"/>
              </a:lnSpc>
              <a:spcBef>
                <a:spcPct val="0"/>
              </a:spcBef>
            </a:pPr>
            <a:r>
              <a:rPr lang="en-US" b="true" sz="1690" i="true">
                <a:solidFill>
                  <a:srgbClr val="000000"/>
                </a:solidFill>
                <a:latin typeface="Glacial Indifference Bold Italics"/>
                <a:ea typeface="Glacial Indifference Bold Italics"/>
                <a:cs typeface="Glacial Indifference Bold Italics"/>
                <a:sym typeface="Glacial Indifference Bold Italics"/>
              </a:rPr>
              <a:t>Kite passwords must be changed every 180 days. An automated email will notify you of the needed change.  </a:t>
            </a:r>
          </a:p>
        </p:txBody>
      </p:sp>
      <p:sp>
        <p:nvSpPr>
          <p:cNvPr name="TextBox 21" id="21"/>
          <p:cNvSpPr txBox="true"/>
          <p:nvPr/>
        </p:nvSpPr>
        <p:spPr>
          <a:xfrm rot="0">
            <a:off x="1754885" y="4957959"/>
            <a:ext cx="6536612" cy="2120900"/>
          </a:xfrm>
          <a:prstGeom prst="rect">
            <a:avLst/>
          </a:prstGeom>
        </p:spPr>
        <p:txBody>
          <a:bodyPr anchor="t" rtlCol="false" tIns="0" lIns="0" bIns="0" rIns="0">
            <a:spAutoFit/>
          </a:bodyPr>
          <a:lstStyle/>
          <a:p>
            <a:pPr algn="ctr">
              <a:lnSpc>
                <a:spcPts val="2800"/>
              </a:lnSpc>
              <a:spcBef>
                <a:spcPct val="0"/>
              </a:spcBef>
            </a:pPr>
            <a:r>
              <a:rPr lang="en-US" b="true" sz="2000" i="true">
                <a:solidFill>
                  <a:srgbClr val="000000"/>
                </a:solidFill>
                <a:latin typeface="Glacial Indifference Bold Italics"/>
                <a:ea typeface="Glacial Indifference Bold Italics"/>
                <a:cs typeface="Glacial Indifference Bold Italics"/>
                <a:sym typeface="Glacial Indifference Bold Italics"/>
              </a:rPr>
              <a:t>Beginning July 25, 2025, Kite Educator Portal will require multifactor authentication as a way to further protect sensitive data and systems. </a:t>
            </a:r>
            <a:r>
              <a:rPr lang="en-US" sz="2000" i="true">
                <a:solidFill>
                  <a:srgbClr val="000000"/>
                </a:solidFill>
                <a:latin typeface="Glacial Indifference Italics"/>
                <a:ea typeface="Glacial Indifference Italics"/>
                <a:cs typeface="Glacial Indifference Italics"/>
                <a:sym typeface="Glacial Indifference Italics"/>
              </a:rPr>
              <a:t>Staff cell phone numbers can be entered proactively so that users can transition to the cell phone option, if desired, once the text feature is implemented.</a:t>
            </a:r>
          </a:p>
        </p:txBody>
      </p:sp>
      <p:sp>
        <p:nvSpPr>
          <p:cNvPr name="Freeform 22" id="22">
            <a:extLst>
              <a:ext uri="{C183D7F6-B498-43B3-948B-1728B52AA6E4}">
                <adec:decorative xmlns:adec="http://schemas.microsoft.com/office/drawing/2017/decorative" val="1"/>
              </a:ext>
            </a:extLst>
          </p:cNvPr>
          <p:cNvSpPr/>
          <p:nvPr/>
        </p:nvSpPr>
        <p:spPr>
          <a:xfrm flipH="false" flipV="false" rot="0">
            <a:off x="265990" y="5269044"/>
            <a:ext cx="1652994" cy="1555880"/>
          </a:xfrm>
          <a:custGeom>
            <a:avLst/>
            <a:gdLst/>
            <a:ahLst/>
            <a:cxnLst/>
            <a:rect r="r" b="b" t="t" l="l"/>
            <a:pathLst>
              <a:path h="1555880" w="1652994">
                <a:moveTo>
                  <a:pt x="0" y="0"/>
                </a:moveTo>
                <a:lnTo>
                  <a:pt x="1652994" y="0"/>
                </a:lnTo>
                <a:lnTo>
                  <a:pt x="1652994" y="1555880"/>
                </a:lnTo>
                <a:lnTo>
                  <a:pt x="0" y="15558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158339" y="2359924"/>
            <a:ext cx="7436922" cy="4170325"/>
          </a:xfrm>
          <a:prstGeom prst="rect">
            <a:avLst/>
          </a:prstGeom>
        </p:spPr>
        <p:txBody>
          <a:bodyPr anchor="t" rtlCol="false" tIns="0" lIns="0" bIns="0" rIns="0">
            <a:spAutoFit/>
          </a:bodyPr>
          <a:lstStyle/>
          <a:p>
            <a:pPr algn="l" marL="609952" indent="-304976" lvl="1">
              <a:lnSpc>
                <a:spcPts val="4152"/>
              </a:lnSpc>
              <a:buFont typeface="Arial"/>
              <a:buChar char="•"/>
            </a:pPr>
            <a:r>
              <a:rPr lang="en-US" sz="2825">
                <a:solidFill>
                  <a:srgbClr val="000000"/>
                </a:solidFill>
                <a:latin typeface="Glacial Indifference"/>
                <a:ea typeface="Glacial Indifference"/>
                <a:cs typeface="Glacial Indifference"/>
                <a:sym typeface="Glacial Indifference"/>
              </a:rPr>
              <a:t>Identify the key goals of MAST </a:t>
            </a:r>
          </a:p>
          <a:p>
            <a:pPr algn="l" marL="609952" indent="-304976" lvl="1">
              <a:lnSpc>
                <a:spcPts val="4152"/>
              </a:lnSpc>
              <a:buFont typeface="Arial"/>
              <a:buChar char="•"/>
            </a:pPr>
            <a:r>
              <a:rPr lang="en-US" sz="2825">
                <a:solidFill>
                  <a:srgbClr val="000000"/>
                </a:solidFill>
                <a:latin typeface="Glacial Indifference"/>
                <a:ea typeface="Glacial Indifference"/>
                <a:cs typeface="Glacial Indifference"/>
                <a:sym typeface="Glacial Indifference"/>
              </a:rPr>
              <a:t>Understand the initial development timeline of MAST </a:t>
            </a:r>
          </a:p>
          <a:p>
            <a:pPr algn="l" marL="609952" indent="-304976" lvl="1">
              <a:lnSpc>
                <a:spcPts val="4152"/>
              </a:lnSpc>
              <a:buFont typeface="Arial"/>
              <a:buChar char="•"/>
            </a:pPr>
            <a:r>
              <a:rPr lang="en-US" sz="2825">
                <a:solidFill>
                  <a:srgbClr val="000000"/>
                </a:solidFill>
                <a:latin typeface="Glacial Indifference"/>
                <a:ea typeface="Glacial Indifference"/>
                <a:cs typeface="Glacial Indifference"/>
                <a:sym typeface="Glacial Indifference"/>
              </a:rPr>
              <a:t>Understand the organization of MAST testlets</a:t>
            </a:r>
          </a:p>
          <a:p>
            <a:pPr algn="l" marL="609952" indent="-304976" lvl="1">
              <a:lnSpc>
                <a:spcPts val="4152"/>
              </a:lnSpc>
              <a:buFont typeface="Arial"/>
              <a:buChar char="•"/>
            </a:pPr>
            <a:r>
              <a:rPr lang="en-US" sz="2825">
                <a:solidFill>
                  <a:srgbClr val="000000"/>
                </a:solidFill>
                <a:latin typeface="Glacial Indifference"/>
                <a:ea typeface="Glacial Indifference"/>
                <a:cs typeface="Glacial Indifference"/>
                <a:sym typeface="Glacial Indifference"/>
              </a:rPr>
              <a:t>Compare and contrast math and ELA testlets </a:t>
            </a:r>
          </a:p>
          <a:p>
            <a:pPr algn="l" marL="609952" indent="-304976" lvl="1">
              <a:lnSpc>
                <a:spcPts val="4152"/>
              </a:lnSpc>
              <a:buFont typeface="Arial"/>
              <a:buChar char="•"/>
            </a:pPr>
            <a:r>
              <a:rPr lang="en-US" sz="2825">
                <a:solidFill>
                  <a:srgbClr val="000000"/>
                </a:solidFill>
                <a:latin typeface="Glacial Indifference"/>
                <a:ea typeface="Glacial Indifference"/>
                <a:cs typeface="Glacial Indifference"/>
                <a:sym typeface="Glacial Indifference"/>
              </a:rPr>
              <a:t>Find resources for MAST </a:t>
            </a:r>
          </a:p>
        </p:txBody>
      </p:sp>
      <p:sp>
        <p:nvSpPr>
          <p:cNvPr name="TextBox 16" id="16"/>
          <p:cNvSpPr txBox="true"/>
          <p:nvPr/>
        </p:nvSpPr>
        <p:spPr>
          <a:xfrm rot="0">
            <a:off x="55818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7" id="17"/>
          <p:cNvSpPr txBox="true"/>
          <p:nvPr/>
        </p:nvSpPr>
        <p:spPr>
          <a:xfrm rot="0">
            <a:off x="816974" y="1184230"/>
            <a:ext cx="8363708" cy="1145145"/>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Build foundational knowledge of the MAST assessment model</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USER MANAGEMENT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50</a:t>
            </a:r>
          </a:p>
        </p:txBody>
      </p:sp>
      <p:sp>
        <p:nvSpPr>
          <p:cNvPr name="TextBox 17" id="17"/>
          <p:cNvSpPr txBox="true"/>
          <p:nvPr/>
        </p:nvSpPr>
        <p:spPr>
          <a:xfrm rot="0">
            <a:off x="2618933" y="1608015"/>
            <a:ext cx="4729758" cy="264160"/>
          </a:xfrm>
          <a:prstGeom prst="rect">
            <a:avLst/>
          </a:prstGeom>
        </p:spPr>
        <p:txBody>
          <a:bodyPr anchor="t" rtlCol="false" tIns="0" lIns="0" bIns="0" rIns="0">
            <a:spAutoFit/>
          </a:bodyPr>
          <a:lstStyle/>
          <a:p>
            <a:pPr algn="ctr">
              <a:lnSpc>
                <a:spcPts val="2240"/>
              </a:lnSpc>
            </a:pPr>
            <a:r>
              <a:rPr lang="en-US" sz="1600">
                <a:solidFill>
                  <a:srgbClr val="000000"/>
                </a:solidFill>
                <a:latin typeface="Glacial Indifference"/>
                <a:ea typeface="Glacial Indifference"/>
                <a:cs typeface="Glacial Indifference"/>
                <a:sym typeface="Glacial Indifference"/>
              </a:rPr>
              <a:t>ROLES IN THE KITE PLATFORM</a:t>
            </a:r>
          </a:p>
        </p:txBody>
      </p:sp>
      <p:sp>
        <p:nvSpPr>
          <p:cNvPr name="TextBox 18" id="18"/>
          <p:cNvSpPr txBox="true"/>
          <p:nvPr/>
        </p:nvSpPr>
        <p:spPr>
          <a:xfrm rot="0">
            <a:off x="2601664" y="983841"/>
            <a:ext cx="4656059" cy="592455"/>
          </a:xfrm>
          <a:prstGeom prst="rect">
            <a:avLst/>
          </a:prstGeom>
        </p:spPr>
        <p:txBody>
          <a:bodyPr anchor="t" rtlCol="false" tIns="0" lIns="0" bIns="0" rIns="0">
            <a:spAutoFit/>
          </a:bodyPr>
          <a:lstStyle/>
          <a:p>
            <a:pPr algn="ctr">
              <a:lnSpc>
                <a:spcPts val="4620"/>
              </a:lnSpc>
            </a:pPr>
            <a:r>
              <a:rPr lang="en-US" sz="3300" b="true">
                <a:solidFill>
                  <a:srgbClr val="000000"/>
                </a:solidFill>
                <a:latin typeface="Arimo Bold"/>
                <a:ea typeface="Arimo Bold"/>
                <a:cs typeface="Arimo Bold"/>
                <a:sym typeface="Arimo Bold"/>
              </a:rPr>
              <a:t>User Management</a:t>
            </a:r>
          </a:p>
        </p:txBody>
      </p:sp>
      <p:grpSp>
        <p:nvGrpSpPr>
          <p:cNvPr name="Group 19" id="19"/>
          <p:cNvGrpSpPr/>
          <p:nvPr/>
        </p:nvGrpSpPr>
        <p:grpSpPr>
          <a:xfrm rot="0">
            <a:off x="5690519" y="2058959"/>
            <a:ext cx="2180130" cy="722775"/>
            <a:chOff x="0" y="0"/>
            <a:chExt cx="1519720" cy="503830"/>
          </a:xfrm>
        </p:grpSpPr>
        <p:sp>
          <p:nvSpPr>
            <p:cNvPr name="Freeform 20" id="20">
              <a:extLst>
                <a:ext uri="{C183D7F6-B498-43B3-948B-1728B52AA6E4}">
                  <adec:decorative xmlns:adec="http://schemas.microsoft.com/office/drawing/2017/decorative" val="1"/>
                </a:ext>
              </a:extLst>
            </p:cNvPr>
            <p:cNvSpPr/>
            <p:nvPr/>
          </p:nvSpPr>
          <p:spPr>
            <a:xfrm flipH="false" flipV="false" rot="0">
              <a:off x="0" y="0"/>
              <a:ext cx="1519720" cy="503830"/>
            </a:xfrm>
            <a:custGeom>
              <a:avLst/>
              <a:gdLst/>
              <a:ahLst/>
              <a:cxnLst/>
              <a:rect r="r" b="b" t="t" l="l"/>
              <a:pathLst>
                <a:path h="503830" w="1519720">
                  <a:moveTo>
                    <a:pt x="0" y="0"/>
                  </a:moveTo>
                  <a:lnTo>
                    <a:pt x="1519720" y="0"/>
                  </a:lnTo>
                  <a:lnTo>
                    <a:pt x="1519720" y="503830"/>
                  </a:lnTo>
                  <a:lnTo>
                    <a:pt x="0" y="503830"/>
                  </a:lnTo>
                  <a:close/>
                </a:path>
              </a:pathLst>
            </a:custGeom>
            <a:solidFill>
              <a:srgbClr val="9F8B8A"/>
            </a:solidFill>
          </p:spPr>
        </p:sp>
      </p:grpSp>
      <p:grpSp>
        <p:nvGrpSpPr>
          <p:cNvPr name="Group 21" id="21"/>
          <p:cNvGrpSpPr/>
          <p:nvPr/>
        </p:nvGrpSpPr>
        <p:grpSpPr>
          <a:xfrm rot="0">
            <a:off x="2034014" y="2058959"/>
            <a:ext cx="2180130" cy="722775"/>
            <a:chOff x="0" y="0"/>
            <a:chExt cx="1519720" cy="503830"/>
          </a:xfrm>
        </p:grpSpPr>
        <p:sp>
          <p:nvSpPr>
            <p:cNvPr name="Freeform 22" id="22">
              <a:extLst>
                <a:ext uri="{C183D7F6-B498-43B3-948B-1728B52AA6E4}">
                  <adec:decorative xmlns:adec="http://schemas.microsoft.com/office/drawing/2017/decorative" val="1"/>
                </a:ext>
              </a:extLst>
            </p:cNvPr>
            <p:cNvSpPr/>
            <p:nvPr/>
          </p:nvSpPr>
          <p:spPr>
            <a:xfrm flipH="false" flipV="false" rot="0">
              <a:off x="0" y="0"/>
              <a:ext cx="1519720" cy="503830"/>
            </a:xfrm>
            <a:custGeom>
              <a:avLst/>
              <a:gdLst/>
              <a:ahLst/>
              <a:cxnLst/>
              <a:rect r="r" b="b" t="t" l="l"/>
              <a:pathLst>
                <a:path h="503830" w="1519720">
                  <a:moveTo>
                    <a:pt x="0" y="0"/>
                  </a:moveTo>
                  <a:lnTo>
                    <a:pt x="1519720" y="0"/>
                  </a:lnTo>
                  <a:lnTo>
                    <a:pt x="1519720" y="503830"/>
                  </a:lnTo>
                  <a:lnTo>
                    <a:pt x="0" y="503830"/>
                  </a:lnTo>
                  <a:close/>
                </a:path>
              </a:pathLst>
            </a:custGeom>
            <a:solidFill>
              <a:srgbClr val="9F8B8A"/>
            </a:solidFill>
          </p:spPr>
        </p:sp>
      </p:grpSp>
      <p:sp>
        <p:nvSpPr>
          <p:cNvPr name="AutoShape 23" id="23">
            <a:extLst>
              <a:ext uri="{C183D7F6-B498-43B3-948B-1728B52AA6E4}">
                <adec:decorative xmlns:adec="http://schemas.microsoft.com/office/drawing/2017/decorative" val="1"/>
              </a:ext>
            </a:extLst>
          </p:cNvPr>
          <p:cNvSpPr/>
          <p:nvPr/>
        </p:nvSpPr>
        <p:spPr>
          <a:xfrm>
            <a:off x="4214144" y="2420346"/>
            <a:ext cx="1476375" cy="0"/>
          </a:xfrm>
          <a:prstGeom prst="line">
            <a:avLst/>
          </a:prstGeom>
          <a:ln cap="flat" w="38100">
            <a:solidFill>
              <a:srgbClr val="000000"/>
            </a:solidFill>
            <a:prstDash val="solid"/>
            <a:headEnd type="none" len="sm" w="sm"/>
            <a:tailEnd type="arrow" len="sm" w="med"/>
          </a:ln>
        </p:spPr>
      </p:sp>
      <p:grpSp>
        <p:nvGrpSpPr>
          <p:cNvPr name="Group 24" id="24"/>
          <p:cNvGrpSpPr/>
          <p:nvPr/>
        </p:nvGrpSpPr>
        <p:grpSpPr>
          <a:xfrm rot="0">
            <a:off x="1978909" y="4140727"/>
            <a:ext cx="2180130" cy="999000"/>
            <a:chOff x="0" y="0"/>
            <a:chExt cx="2906840" cy="1331999"/>
          </a:xfrm>
        </p:grpSpPr>
        <p:grpSp>
          <p:nvGrpSpPr>
            <p:cNvPr name="Group 25" id="25"/>
            <p:cNvGrpSpPr/>
            <p:nvPr/>
          </p:nvGrpSpPr>
          <p:grpSpPr>
            <a:xfrm rot="0">
              <a:off x="0" y="0"/>
              <a:ext cx="2906840" cy="1331999"/>
              <a:chOff x="0" y="0"/>
              <a:chExt cx="1519720" cy="696380"/>
            </a:xfrm>
          </p:grpSpPr>
          <p:sp>
            <p:nvSpPr>
              <p:cNvPr name="Freeform 26" id="26"/>
              <p:cNvSpPr/>
              <p:nvPr/>
            </p:nvSpPr>
            <p:spPr>
              <a:xfrm flipH="false" flipV="false" rot="0">
                <a:off x="0" y="0"/>
                <a:ext cx="1519720" cy="696380"/>
              </a:xfrm>
              <a:custGeom>
                <a:avLst/>
                <a:gdLst/>
                <a:ahLst/>
                <a:cxnLst/>
                <a:rect r="r" b="b" t="t" l="l"/>
                <a:pathLst>
                  <a:path h="696380" w="1519720">
                    <a:moveTo>
                      <a:pt x="0" y="0"/>
                    </a:moveTo>
                    <a:lnTo>
                      <a:pt x="1519720" y="0"/>
                    </a:lnTo>
                    <a:lnTo>
                      <a:pt x="1519720" y="696380"/>
                    </a:lnTo>
                    <a:lnTo>
                      <a:pt x="0" y="696380"/>
                    </a:lnTo>
                    <a:close/>
                  </a:path>
                </a:pathLst>
              </a:custGeom>
              <a:solidFill>
                <a:srgbClr val="B29E84"/>
              </a:solidFill>
            </p:spPr>
          </p:sp>
        </p:grpSp>
        <p:sp>
          <p:nvSpPr>
            <p:cNvPr name="TextBox 27" id="27"/>
            <p:cNvSpPr txBox="true"/>
            <p:nvPr/>
          </p:nvSpPr>
          <p:spPr>
            <a:xfrm rot="0">
              <a:off x="219509" y="102543"/>
              <a:ext cx="2467822" cy="1088813"/>
            </a:xfrm>
            <a:prstGeom prst="rect">
              <a:avLst/>
            </a:prstGeom>
          </p:spPr>
          <p:txBody>
            <a:bodyPr anchor="t" rtlCol="false" tIns="0" lIns="0" bIns="0" rIns="0">
              <a:spAutoFit/>
            </a:bodyPr>
            <a:lstStyle/>
            <a:p>
              <a:pPr algn="ctr">
                <a:lnSpc>
                  <a:spcPts val="2239"/>
                </a:lnSpc>
                <a:spcBef>
                  <a:spcPct val="0"/>
                </a:spcBef>
              </a:pPr>
              <a:r>
                <a:rPr lang="en-US" b="true" sz="1599">
                  <a:solidFill>
                    <a:srgbClr val="000000"/>
                  </a:solidFill>
                  <a:latin typeface="Glacial Indifference Bold"/>
                  <a:ea typeface="Glacial Indifference Bold"/>
                  <a:cs typeface="Glacial Indifference Bold"/>
                  <a:sym typeface="Glacial Indifference Bold"/>
                </a:rPr>
                <a:t>BUILDING TEST COORDINATOR (BTC)</a:t>
              </a:r>
            </a:p>
          </p:txBody>
        </p:sp>
      </p:grpSp>
      <p:grpSp>
        <p:nvGrpSpPr>
          <p:cNvPr name="Group 28" id="28"/>
          <p:cNvGrpSpPr/>
          <p:nvPr/>
        </p:nvGrpSpPr>
        <p:grpSpPr>
          <a:xfrm rot="0">
            <a:off x="4057767" y="6198843"/>
            <a:ext cx="1743853" cy="995612"/>
            <a:chOff x="0" y="0"/>
            <a:chExt cx="2325137" cy="1327483"/>
          </a:xfrm>
        </p:grpSpPr>
        <p:grpSp>
          <p:nvGrpSpPr>
            <p:cNvPr name="Group 29" id="29"/>
            <p:cNvGrpSpPr/>
            <p:nvPr/>
          </p:nvGrpSpPr>
          <p:grpSpPr>
            <a:xfrm rot="0">
              <a:off x="0" y="0"/>
              <a:ext cx="2325137" cy="1327483"/>
              <a:chOff x="0" y="0"/>
              <a:chExt cx="1215601" cy="694019"/>
            </a:xfrm>
          </p:grpSpPr>
          <p:sp>
            <p:nvSpPr>
              <p:cNvPr name="Freeform 30" id="30"/>
              <p:cNvSpPr/>
              <p:nvPr/>
            </p:nvSpPr>
            <p:spPr>
              <a:xfrm flipH="false" flipV="false" rot="0">
                <a:off x="0" y="0"/>
                <a:ext cx="1215601" cy="694019"/>
              </a:xfrm>
              <a:custGeom>
                <a:avLst/>
                <a:gdLst/>
                <a:ahLst/>
                <a:cxnLst/>
                <a:rect r="r" b="b" t="t" l="l"/>
                <a:pathLst>
                  <a:path h="694019" w="1215601">
                    <a:moveTo>
                      <a:pt x="0" y="0"/>
                    </a:moveTo>
                    <a:lnTo>
                      <a:pt x="1215601" y="0"/>
                    </a:lnTo>
                    <a:lnTo>
                      <a:pt x="1215601" y="694019"/>
                    </a:lnTo>
                    <a:lnTo>
                      <a:pt x="0" y="694019"/>
                    </a:lnTo>
                    <a:close/>
                  </a:path>
                </a:pathLst>
              </a:custGeom>
              <a:solidFill>
                <a:srgbClr val="FCF7F7"/>
              </a:solidFill>
            </p:spPr>
          </p:sp>
        </p:grpSp>
        <p:sp>
          <p:nvSpPr>
            <p:cNvPr name="TextBox 31" id="31"/>
            <p:cNvSpPr txBox="true"/>
            <p:nvPr/>
          </p:nvSpPr>
          <p:spPr>
            <a:xfrm rot="0">
              <a:off x="301004" y="293975"/>
              <a:ext cx="1723129" cy="710957"/>
            </a:xfrm>
            <a:prstGeom prst="rect">
              <a:avLst/>
            </a:prstGeom>
          </p:spPr>
          <p:txBody>
            <a:bodyPr anchor="t" rtlCol="false" tIns="0" lIns="0" bIns="0" rIns="0">
              <a:spAutoFit/>
            </a:bodyPr>
            <a:lstStyle/>
            <a:p>
              <a:pPr algn="ctr">
                <a:lnSpc>
                  <a:spcPts val="2241"/>
                </a:lnSpc>
                <a:spcBef>
                  <a:spcPct val="0"/>
                </a:spcBef>
              </a:pPr>
              <a:r>
                <a:rPr lang="en-US" b="true" sz="1600">
                  <a:solidFill>
                    <a:srgbClr val="000000"/>
                  </a:solidFill>
                  <a:latin typeface="Glacial Indifference Bold"/>
                  <a:ea typeface="Glacial Indifference Bold"/>
                  <a:cs typeface="Glacial Indifference Bold"/>
                  <a:sym typeface="Glacial Indifference Bold"/>
                </a:rPr>
                <a:t>TEACHER (TEA)</a:t>
              </a:r>
            </a:p>
          </p:txBody>
        </p:sp>
      </p:grpSp>
      <p:grpSp>
        <p:nvGrpSpPr>
          <p:cNvPr name="Group 32" id="32"/>
          <p:cNvGrpSpPr/>
          <p:nvPr/>
        </p:nvGrpSpPr>
        <p:grpSpPr>
          <a:xfrm rot="0">
            <a:off x="4180208" y="2542474"/>
            <a:ext cx="1607209" cy="1607209"/>
            <a:chOff x="0" y="0"/>
            <a:chExt cx="812800" cy="812800"/>
          </a:xfrm>
        </p:grpSpPr>
        <p:sp>
          <p:nvSpPr>
            <p:cNvPr name="Freeform 33" id="3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000000"/>
            </a:solidFill>
          </p:spPr>
        </p:sp>
        <p:sp>
          <p:nvSpPr>
            <p:cNvPr name="TextBox 34" id="34"/>
            <p:cNvSpPr txBox="true"/>
            <p:nvPr/>
          </p:nvSpPr>
          <p:spPr>
            <a:xfrm>
              <a:off x="203200" y="-28575"/>
              <a:ext cx="406400" cy="739775"/>
            </a:xfrm>
            <a:prstGeom prst="rect">
              <a:avLst/>
            </a:prstGeom>
          </p:spPr>
          <p:txBody>
            <a:bodyPr anchor="ctr" rtlCol="false" tIns="50800" lIns="50800" bIns="50800" rIns="50800"/>
            <a:lstStyle/>
            <a:p>
              <a:pPr algn="ctr">
                <a:lnSpc>
                  <a:spcPts val="2287"/>
                </a:lnSpc>
              </a:pPr>
            </a:p>
          </p:txBody>
        </p:sp>
      </p:grpSp>
      <p:sp>
        <p:nvSpPr>
          <p:cNvPr name="TextBox 35" id="35"/>
          <p:cNvSpPr txBox="true"/>
          <p:nvPr/>
        </p:nvSpPr>
        <p:spPr>
          <a:xfrm rot="0">
            <a:off x="5800169" y="2269644"/>
            <a:ext cx="1960829" cy="272830"/>
          </a:xfrm>
          <a:prstGeom prst="rect">
            <a:avLst/>
          </a:prstGeom>
        </p:spPr>
        <p:txBody>
          <a:bodyPr anchor="t" rtlCol="false" tIns="0" lIns="0" bIns="0" rIns="0">
            <a:spAutoFit/>
          </a:bodyPr>
          <a:lstStyle/>
          <a:p>
            <a:pPr algn="ctr">
              <a:lnSpc>
                <a:spcPts val="2287"/>
              </a:lnSpc>
              <a:spcBef>
                <a:spcPct val="0"/>
              </a:spcBef>
            </a:pPr>
            <a:r>
              <a:rPr lang="en-US" b="true" sz="1633">
                <a:solidFill>
                  <a:srgbClr val="000000"/>
                </a:solidFill>
                <a:latin typeface="Glacial Indifference Bold"/>
                <a:ea typeface="Glacial Indifference Bold"/>
                <a:cs typeface="Glacial Indifference Bold"/>
                <a:sym typeface="Glacial Indifference Bold"/>
              </a:rPr>
              <a:t>DISTRICT USER (DU)</a:t>
            </a:r>
          </a:p>
        </p:txBody>
      </p:sp>
      <p:grpSp>
        <p:nvGrpSpPr>
          <p:cNvPr name="Group 36" id="36"/>
          <p:cNvGrpSpPr/>
          <p:nvPr/>
        </p:nvGrpSpPr>
        <p:grpSpPr>
          <a:xfrm rot="0">
            <a:off x="5808585" y="4140727"/>
            <a:ext cx="2180130" cy="726488"/>
            <a:chOff x="0" y="0"/>
            <a:chExt cx="2906840" cy="968651"/>
          </a:xfrm>
        </p:grpSpPr>
        <p:grpSp>
          <p:nvGrpSpPr>
            <p:cNvPr name="Group 37" id="37"/>
            <p:cNvGrpSpPr/>
            <p:nvPr/>
          </p:nvGrpSpPr>
          <p:grpSpPr>
            <a:xfrm rot="0">
              <a:off x="0" y="0"/>
              <a:ext cx="2906840" cy="968651"/>
              <a:chOff x="0" y="0"/>
              <a:chExt cx="1519720" cy="506419"/>
            </a:xfrm>
          </p:grpSpPr>
          <p:sp>
            <p:nvSpPr>
              <p:cNvPr name="Freeform 38" id="38"/>
              <p:cNvSpPr/>
              <p:nvPr/>
            </p:nvSpPr>
            <p:spPr>
              <a:xfrm flipH="false" flipV="false" rot="0">
                <a:off x="0" y="0"/>
                <a:ext cx="1519720" cy="506419"/>
              </a:xfrm>
              <a:custGeom>
                <a:avLst/>
                <a:gdLst/>
                <a:ahLst/>
                <a:cxnLst/>
                <a:rect r="r" b="b" t="t" l="l"/>
                <a:pathLst>
                  <a:path h="506419" w="1519720">
                    <a:moveTo>
                      <a:pt x="0" y="0"/>
                    </a:moveTo>
                    <a:lnTo>
                      <a:pt x="1519720" y="0"/>
                    </a:lnTo>
                    <a:lnTo>
                      <a:pt x="1519720" y="506419"/>
                    </a:lnTo>
                    <a:lnTo>
                      <a:pt x="0" y="506419"/>
                    </a:lnTo>
                    <a:close/>
                  </a:path>
                </a:pathLst>
              </a:custGeom>
              <a:solidFill>
                <a:srgbClr val="9F8B8A"/>
              </a:solidFill>
            </p:spPr>
          </p:sp>
        </p:grpSp>
        <p:sp>
          <p:nvSpPr>
            <p:cNvPr name="TextBox 39" id="39"/>
            <p:cNvSpPr txBox="true"/>
            <p:nvPr/>
          </p:nvSpPr>
          <p:spPr>
            <a:xfrm rot="0">
              <a:off x="146201" y="292914"/>
              <a:ext cx="2614439" cy="354248"/>
            </a:xfrm>
            <a:prstGeom prst="rect">
              <a:avLst/>
            </a:prstGeom>
          </p:spPr>
          <p:txBody>
            <a:bodyPr anchor="t" rtlCol="false" tIns="0" lIns="0" bIns="0" rIns="0">
              <a:spAutoFit/>
            </a:bodyPr>
            <a:lstStyle/>
            <a:p>
              <a:pPr algn="ctr">
                <a:lnSpc>
                  <a:spcPts val="2287"/>
                </a:lnSpc>
                <a:spcBef>
                  <a:spcPct val="0"/>
                </a:spcBef>
              </a:pPr>
              <a:r>
                <a:rPr lang="en-US" b="true" sz="1633">
                  <a:solidFill>
                    <a:srgbClr val="000000"/>
                  </a:solidFill>
                  <a:latin typeface="Glacial Indifference Bold"/>
                  <a:ea typeface="Glacial Indifference Bold"/>
                  <a:cs typeface="Glacial Indifference Bold"/>
                  <a:sym typeface="Glacial Indifference Bold"/>
                </a:rPr>
                <a:t>BUILDING USER (BU)</a:t>
              </a:r>
            </a:p>
          </p:txBody>
        </p:sp>
      </p:grpSp>
      <p:sp>
        <p:nvSpPr>
          <p:cNvPr name="AutoShape 40" id="40">
            <a:extLst>
              <a:ext uri="{C183D7F6-B498-43B3-948B-1728B52AA6E4}">
                <adec:decorative xmlns:adec="http://schemas.microsoft.com/office/drawing/2017/decorative" val="1"/>
              </a:ext>
            </a:extLst>
          </p:cNvPr>
          <p:cNvSpPr/>
          <p:nvPr/>
        </p:nvSpPr>
        <p:spPr>
          <a:xfrm flipV="true">
            <a:off x="4160365" y="4503971"/>
            <a:ext cx="1648221" cy="17189"/>
          </a:xfrm>
          <a:prstGeom prst="line">
            <a:avLst/>
          </a:prstGeom>
          <a:ln cap="flat" w="38100">
            <a:solidFill>
              <a:srgbClr val="000000"/>
            </a:solidFill>
            <a:prstDash val="solid"/>
            <a:headEnd type="none" len="sm" w="sm"/>
            <a:tailEnd type="arrow" len="sm" w="med"/>
          </a:ln>
        </p:spPr>
      </p:sp>
      <p:grpSp>
        <p:nvGrpSpPr>
          <p:cNvPr name="Group 41" id="41"/>
          <p:cNvGrpSpPr/>
          <p:nvPr/>
        </p:nvGrpSpPr>
        <p:grpSpPr>
          <a:xfrm rot="0">
            <a:off x="4159039" y="4644984"/>
            <a:ext cx="1607209" cy="1607209"/>
            <a:chOff x="0" y="0"/>
            <a:chExt cx="812800" cy="812800"/>
          </a:xfrm>
        </p:grpSpPr>
        <p:sp>
          <p:nvSpPr>
            <p:cNvPr name="Freeform 42" id="4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000000"/>
            </a:solidFill>
          </p:spPr>
        </p:sp>
        <p:sp>
          <p:nvSpPr>
            <p:cNvPr name="TextBox 43" id="43"/>
            <p:cNvSpPr txBox="true"/>
            <p:nvPr/>
          </p:nvSpPr>
          <p:spPr>
            <a:xfrm>
              <a:off x="203200" y="-28575"/>
              <a:ext cx="406400" cy="739775"/>
            </a:xfrm>
            <a:prstGeom prst="rect">
              <a:avLst/>
            </a:prstGeom>
          </p:spPr>
          <p:txBody>
            <a:bodyPr anchor="ctr" rtlCol="false" tIns="50800" lIns="50800" bIns="50800" rIns="50800"/>
            <a:lstStyle/>
            <a:p>
              <a:pPr algn="ctr">
                <a:lnSpc>
                  <a:spcPts val="2287"/>
                </a:lnSpc>
              </a:pPr>
            </a:p>
          </p:txBody>
        </p:sp>
      </p:grpSp>
      <p:sp>
        <p:nvSpPr>
          <p:cNvPr name="TextBox 44" id="44"/>
          <p:cNvSpPr txBox="true"/>
          <p:nvPr/>
        </p:nvSpPr>
        <p:spPr>
          <a:xfrm rot="0">
            <a:off x="2219369" y="2126341"/>
            <a:ext cx="1881389" cy="533400"/>
          </a:xfrm>
          <a:prstGeom prst="rect">
            <a:avLst/>
          </a:prstGeom>
        </p:spPr>
        <p:txBody>
          <a:bodyPr anchor="t" rtlCol="false" tIns="0" lIns="0" bIns="0" rIns="0">
            <a:spAutoFit/>
          </a:bodyPr>
          <a:lstStyle/>
          <a:p>
            <a:pPr algn="ctr">
              <a:lnSpc>
                <a:spcPts val="2100"/>
              </a:lnSpc>
              <a:spcBef>
                <a:spcPct val="0"/>
              </a:spcBef>
            </a:pPr>
            <a:r>
              <a:rPr lang="en-US" b="true" sz="1500">
                <a:solidFill>
                  <a:srgbClr val="000000"/>
                </a:solidFill>
                <a:latin typeface="Glacial Indifference Bold"/>
                <a:ea typeface="Glacial Indifference Bold"/>
                <a:cs typeface="Glacial Indifference Bold"/>
                <a:sym typeface="Glacial Indifference Bold"/>
              </a:rPr>
              <a:t>DISTRICT TEST COORDINATOR (DTC)</a:t>
            </a:r>
          </a:p>
        </p:txBody>
      </p:sp>
      <p:grpSp>
        <p:nvGrpSpPr>
          <p:cNvPr name="Group 45" id="45"/>
          <p:cNvGrpSpPr/>
          <p:nvPr/>
        </p:nvGrpSpPr>
        <p:grpSpPr>
          <a:xfrm rot="0">
            <a:off x="6898650" y="130634"/>
            <a:ext cx="3163200" cy="2296529"/>
            <a:chOff x="0" y="0"/>
            <a:chExt cx="4217599" cy="3062039"/>
          </a:xfrm>
        </p:grpSpPr>
        <p:sp>
          <p:nvSpPr>
            <p:cNvPr name="Freeform 46" id="46"/>
            <p:cNvSpPr/>
            <p:nvPr/>
          </p:nvSpPr>
          <p:spPr>
            <a:xfrm flipH="false" flipV="false" rot="0">
              <a:off x="0" y="0"/>
              <a:ext cx="4217599" cy="3062039"/>
            </a:xfrm>
            <a:custGeom>
              <a:avLst/>
              <a:gdLst/>
              <a:ahLst/>
              <a:cxnLst/>
              <a:rect r="r" b="b" t="t" l="l"/>
              <a:pathLst>
                <a:path h="3062039" w="4217599">
                  <a:moveTo>
                    <a:pt x="0" y="0"/>
                  </a:moveTo>
                  <a:lnTo>
                    <a:pt x="4217599" y="0"/>
                  </a:lnTo>
                  <a:lnTo>
                    <a:pt x="4217599" y="3062039"/>
                  </a:lnTo>
                  <a:lnTo>
                    <a:pt x="0" y="3062039"/>
                  </a:lnTo>
                  <a:lnTo>
                    <a:pt x="0" y="0"/>
                  </a:lnTo>
                  <a:close/>
                </a:path>
              </a:pathLst>
            </a:custGeom>
            <a:blipFill>
              <a:blip r:embed="rId5">
                <a:extLst>
                  <a:ext uri="{96DAC541-7B7A-43D3-8B79-37D633B846F1}">
                    <asvg:svgBlip xmlns:asvg="http://schemas.microsoft.com/office/drawing/2016/SVG/main" r:embed="rId6"/>
                  </a:ext>
                </a:extLst>
              </a:blip>
              <a:stretch>
                <a:fillRect l="-330" t="0" r="-330" b="0"/>
              </a:stretch>
            </a:blipFill>
          </p:spPr>
        </p:sp>
        <p:sp>
          <p:nvSpPr>
            <p:cNvPr name="TextBox 47" id="47"/>
            <p:cNvSpPr txBox="true"/>
            <p:nvPr/>
          </p:nvSpPr>
          <p:spPr>
            <a:xfrm rot="0">
              <a:off x="822746" y="1108562"/>
              <a:ext cx="2572107" cy="825865"/>
            </a:xfrm>
            <a:prstGeom prst="rect">
              <a:avLst/>
            </a:prstGeom>
          </p:spPr>
          <p:txBody>
            <a:bodyPr anchor="t" rtlCol="false" tIns="0" lIns="0" bIns="0" rIns="0">
              <a:spAutoFit/>
            </a:bodyPr>
            <a:lstStyle/>
            <a:p>
              <a:pPr algn="ctr">
                <a:lnSpc>
                  <a:spcPts val="1680"/>
                </a:lnSpc>
              </a:pPr>
              <a:r>
                <a:rPr lang="en-US" sz="1200">
                  <a:solidFill>
                    <a:srgbClr val="000000"/>
                  </a:solidFill>
                  <a:latin typeface="Glacial Indifference"/>
                  <a:ea typeface="Glacial Indifference"/>
                  <a:cs typeface="Glacial Indifference"/>
                  <a:sym typeface="Glacial Indifference"/>
                </a:rPr>
                <a:t>Users may assign any user role to the right and below their own role </a:t>
              </a:r>
            </a:p>
          </p:txBody>
        </p:sp>
      </p:gr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USER MANAGEMENT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51</a:t>
            </a:r>
          </a:p>
        </p:txBody>
      </p:sp>
      <p:grpSp>
        <p:nvGrpSpPr>
          <p:cNvPr name="Group 17" id="17"/>
          <p:cNvGrpSpPr/>
          <p:nvPr/>
        </p:nvGrpSpPr>
        <p:grpSpPr>
          <a:xfrm rot="0">
            <a:off x="2609223" y="1079091"/>
            <a:ext cx="4729758" cy="675291"/>
            <a:chOff x="0" y="0"/>
            <a:chExt cx="6306343" cy="900388"/>
          </a:xfrm>
        </p:grpSpPr>
        <p:sp>
          <p:nvSpPr>
            <p:cNvPr name="TextBox 18" id="18"/>
            <p:cNvSpPr txBox="true"/>
            <p:nvPr/>
          </p:nvSpPr>
          <p:spPr>
            <a:xfrm rot="0">
              <a:off x="0" y="538650"/>
              <a:ext cx="6306343" cy="361738"/>
            </a:xfrm>
            <a:prstGeom prst="rect">
              <a:avLst/>
            </a:prstGeom>
          </p:spPr>
          <p:txBody>
            <a:bodyPr anchor="t" rtlCol="false" tIns="0" lIns="0" bIns="0" rIns="0">
              <a:spAutoFit/>
            </a:bodyPr>
            <a:lstStyle/>
            <a:p>
              <a:pPr algn="ctr">
                <a:lnSpc>
                  <a:spcPts val="2240"/>
                </a:lnSpc>
              </a:pPr>
              <a:r>
                <a:rPr lang="en-US" sz="1600">
                  <a:solidFill>
                    <a:srgbClr val="000000"/>
                  </a:solidFill>
                  <a:latin typeface="Arimo"/>
                  <a:ea typeface="Arimo"/>
                  <a:cs typeface="Arimo"/>
                  <a:sym typeface="Arimo"/>
                </a:rPr>
                <a:t>CAPABILITIES IN THE KITE PLATFORM</a:t>
              </a:r>
            </a:p>
          </p:txBody>
        </p:sp>
        <p:sp>
          <p:nvSpPr>
            <p:cNvPr name="TextBox 19" id="19"/>
            <p:cNvSpPr txBox="true"/>
            <p:nvPr/>
          </p:nvSpPr>
          <p:spPr>
            <a:xfrm rot="0">
              <a:off x="49132" y="-95250"/>
              <a:ext cx="6208078" cy="758190"/>
            </a:xfrm>
            <a:prstGeom prst="rect">
              <a:avLst/>
            </a:prstGeom>
          </p:spPr>
          <p:txBody>
            <a:bodyPr anchor="t" rtlCol="false" tIns="0" lIns="0" bIns="0" rIns="0">
              <a:spAutoFit/>
            </a:bodyPr>
            <a:lstStyle/>
            <a:p>
              <a:pPr algn="ctr">
                <a:lnSpc>
                  <a:spcPts val="4620"/>
                </a:lnSpc>
              </a:pPr>
              <a:r>
                <a:rPr lang="en-US" sz="3300" b="true">
                  <a:solidFill>
                    <a:srgbClr val="000000"/>
                  </a:solidFill>
                  <a:latin typeface="Arimo Bold"/>
                  <a:ea typeface="Arimo Bold"/>
                  <a:cs typeface="Arimo Bold"/>
                  <a:sym typeface="Arimo Bold"/>
                </a:rPr>
                <a:t>District Level </a:t>
              </a:r>
            </a:p>
          </p:txBody>
        </p:sp>
      </p:grpSp>
      <p:grpSp>
        <p:nvGrpSpPr>
          <p:cNvPr name="Group 20" id="20"/>
          <p:cNvGrpSpPr/>
          <p:nvPr/>
        </p:nvGrpSpPr>
        <p:grpSpPr>
          <a:xfrm rot="0">
            <a:off x="486707" y="1872175"/>
            <a:ext cx="4338151" cy="4244382"/>
            <a:chOff x="0" y="0"/>
            <a:chExt cx="1198590" cy="1172683"/>
          </a:xfrm>
        </p:grpSpPr>
        <p:sp>
          <p:nvSpPr>
            <p:cNvPr name="Freeform 21" id="21">
              <a:extLst>
                <a:ext uri="{C183D7F6-B498-43B3-948B-1728B52AA6E4}">
                  <adec:decorative xmlns:adec="http://schemas.microsoft.com/office/drawing/2017/decorative" val="1"/>
                </a:ext>
              </a:extLst>
            </p:cNvPr>
            <p:cNvSpPr/>
            <p:nvPr/>
          </p:nvSpPr>
          <p:spPr>
            <a:xfrm flipH="false" flipV="false" rot="0">
              <a:off x="0" y="0"/>
              <a:ext cx="1198590" cy="1172683"/>
            </a:xfrm>
            <a:custGeom>
              <a:avLst/>
              <a:gdLst/>
              <a:ahLst/>
              <a:cxnLst/>
              <a:rect r="r" b="b" t="t" l="l"/>
              <a:pathLst>
                <a:path h="1172683" w="1198590">
                  <a:moveTo>
                    <a:pt x="64246" y="0"/>
                  </a:moveTo>
                  <a:lnTo>
                    <a:pt x="1134344" y="0"/>
                  </a:lnTo>
                  <a:cubicBezTo>
                    <a:pt x="1151383" y="0"/>
                    <a:pt x="1167724" y="6769"/>
                    <a:pt x="1179773" y="18817"/>
                  </a:cubicBezTo>
                  <a:cubicBezTo>
                    <a:pt x="1191821" y="30866"/>
                    <a:pt x="1198590" y="47207"/>
                    <a:pt x="1198590" y="64246"/>
                  </a:cubicBezTo>
                  <a:lnTo>
                    <a:pt x="1198590" y="1108437"/>
                  </a:lnTo>
                  <a:cubicBezTo>
                    <a:pt x="1198590" y="1125476"/>
                    <a:pt x="1191821" y="1141817"/>
                    <a:pt x="1179773" y="1153865"/>
                  </a:cubicBezTo>
                  <a:cubicBezTo>
                    <a:pt x="1167724" y="1165914"/>
                    <a:pt x="1151383" y="1172683"/>
                    <a:pt x="1134344" y="1172683"/>
                  </a:cubicBezTo>
                  <a:lnTo>
                    <a:pt x="64246" y="1172683"/>
                  </a:lnTo>
                  <a:cubicBezTo>
                    <a:pt x="47207" y="1172683"/>
                    <a:pt x="30866" y="1165914"/>
                    <a:pt x="18817" y="1153865"/>
                  </a:cubicBezTo>
                  <a:cubicBezTo>
                    <a:pt x="6769" y="1141817"/>
                    <a:pt x="0" y="1125476"/>
                    <a:pt x="0" y="1108437"/>
                  </a:cubicBezTo>
                  <a:lnTo>
                    <a:pt x="0" y="64246"/>
                  </a:lnTo>
                  <a:cubicBezTo>
                    <a:pt x="0" y="47207"/>
                    <a:pt x="6769" y="30866"/>
                    <a:pt x="18817" y="18817"/>
                  </a:cubicBezTo>
                  <a:cubicBezTo>
                    <a:pt x="30866" y="6769"/>
                    <a:pt x="47207" y="0"/>
                    <a:pt x="64246" y="0"/>
                  </a:cubicBezTo>
                  <a:close/>
                </a:path>
              </a:pathLst>
            </a:custGeom>
            <a:solidFill>
              <a:srgbClr val="D6D4D3"/>
            </a:solidFill>
          </p:spPr>
        </p:sp>
        <p:sp>
          <p:nvSpPr>
            <p:cNvPr name="TextBox 22" id="22"/>
            <p:cNvSpPr txBox="true"/>
            <p:nvPr/>
          </p:nvSpPr>
          <p:spPr>
            <a:xfrm>
              <a:off x="0" y="-28575"/>
              <a:ext cx="1198590" cy="1201258"/>
            </a:xfrm>
            <a:prstGeom prst="rect">
              <a:avLst/>
            </a:prstGeom>
          </p:spPr>
          <p:txBody>
            <a:bodyPr anchor="ctr" rtlCol="false" tIns="68098" lIns="68098" bIns="68098" rIns="68098"/>
            <a:lstStyle/>
            <a:p>
              <a:pPr algn="ctr">
                <a:lnSpc>
                  <a:spcPts val="2366"/>
                </a:lnSpc>
              </a:pPr>
            </a:p>
          </p:txBody>
        </p:sp>
      </p:grpSp>
      <p:sp>
        <p:nvSpPr>
          <p:cNvPr name="TextBox 23" id="23"/>
          <p:cNvSpPr txBox="true"/>
          <p:nvPr/>
        </p:nvSpPr>
        <p:spPr>
          <a:xfrm rot="0">
            <a:off x="629099" y="1955673"/>
            <a:ext cx="4053367" cy="657992"/>
          </a:xfrm>
          <a:prstGeom prst="rect">
            <a:avLst/>
          </a:prstGeom>
        </p:spPr>
        <p:txBody>
          <a:bodyPr anchor="t" rtlCol="false" tIns="0" lIns="0" bIns="0" rIns="0">
            <a:spAutoFit/>
          </a:bodyPr>
          <a:lstStyle/>
          <a:p>
            <a:pPr algn="ctr">
              <a:lnSpc>
                <a:spcPts val="2582"/>
              </a:lnSpc>
              <a:spcBef>
                <a:spcPct val="0"/>
              </a:spcBef>
            </a:pPr>
            <a:r>
              <a:rPr lang="en-US" b="true" sz="1844">
                <a:solidFill>
                  <a:srgbClr val="000000"/>
                </a:solidFill>
                <a:latin typeface="Arimo Bold"/>
                <a:ea typeface="Arimo Bold"/>
                <a:cs typeface="Arimo Bold"/>
                <a:sym typeface="Arimo Bold"/>
              </a:rPr>
              <a:t>DISTRICT TEST COORDINATOR (DTC)</a:t>
            </a:r>
          </a:p>
        </p:txBody>
      </p:sp>
      <p:sp>
        <p:nvSpPr>
          <p:cNvPr name="TextBox 24" id="24"/>
          <p:cNvSpPr txBox="true"/>
          <p:nvPr/>
        </p:nvSpPr>
        <p:spPr>
          <a:xfrm rot="0">
            <a:off x="535979" y="2666797"/>
            <a:ext cx="4146487" cy="3279242"/>
          </a:xfrm>
          <a:prstGeom prst="rect">
            <a:avLst/>
          </a:prstGeom>
        </p:spPr>
        <p:txBody>
          <a:bodyPr anchor="t" rtlCol="false" tIns="0" lIns="0" bIns="0" rIns="0">
            <a:spAutoFit/>
          </a:bodyPr>
          <a:lstStyle/>
          <a:p>
            <a:pPr algn="ctr">
              <a:lnSpc>
                <a:spcPts val="1699"/>
              </a:lnSpc>
            </a:pPr>
            <a:r>
              <a:rPr lang="en-US" sz="1699" i="true">
                <a:solidFill>
                  <a:srgbClr val="000000"/>
                </a:solidFill>
                <a:latin typeface="Arimo Italics"/>
                <a:ea typeface="Arimo Italics"/>
                <a:cs typeface="Arimo Italics"/>
                <a:sym typeface="Arimo Italics"/>
              </a:rPr>
              <a:t>Assigned to Authorized Representative (ARs) &amp; System Test Coordinators (STCs) by the OPI</a:t>
            </a:r>
          </a:p>
          <a:p>
            <a:pPr algn="ctr">
              <a:lnSpc>
                <a:spcPts val="800"/>
              </a:lnSpc>
            </a:pPr>
          </a:p>
          <a:p>
            <a:pPr algn="l">
              <a:lnSpc>
                <a:spcPts val="2039"/>
              </a:lnSpc>
            </a:pPr>
            <a:r>
              <a:rPr lang="en-US" sz="1699">
                <a:solidFill>
                  <a:srgbClr val="000000"/>
                </a:solidFill>
                <a:latin typeface="Arimo"/>
                <a:ea typeface="Arimo"/>
                <a:cs typeface="Arimo"/>
                <a:sym typeface="Arimo"/>
              </a:rPr>
              <a:t>At the district level, DTCs:</a:t>
            </a:r>
          </a:p>
          <a:p>
            <a:pPr algn="l" marL="367030" indent="-183515" lvl="1">
              <a:lnSpc>
                <a:spcPts val="2039"/>
              </a:lnSpc>
              <a:buFont typeface="Arial"/>
              <a:buChar char="•"/>
            </a:pPr>
            <a:r>
              <a:rPr lang="en-US" sz="1699">
                <a:solidFill>
                  <a:srgbClr val="000000"/>
                </a:solidFill>
                <a:latin typeface="Arimo"/>
                <a:ea typeface="Arimo"/>
                <a:cs typeface="Arimo"/>
                <a:sym typeface="Arimo"/>
              </a:rPr>
              <a:t>Manage Users: Add/modify DUs, BTCs, BUs, and TEAs</a:t>
            </a:r>
          </a:p>
          <a:p>
            <a:pPr algn="l" marL="367030" indent="-183515" lvl="1">
              <a:lnSpc>
                <a:spcPts val="2039"/>
              </a:lnSpc>
              <a:buFont typeface="Arial"/>
              <a:buChar char="•"/>
            </a:pPr>
            <a:r>
              <a:rPr lang="en-US" sz="1699">
                <a:solidFill>
                  <a:srgbClr val="000000"/>
                </a:solidFill>
                <a:latin typeface="Arimo"/>
                <a:ea typeface="Arimo"/>
                <a:cs typeface="Arimo"/>
                <a:sym typeface="Arimo"/>
              </a:rPr>
              <a:t>Roster Students to Teachers</a:t>
            </a:r>
          </a:p>
          <a:p>
            <a:pPr algn="l" marL="367030" indent="-183515" lvl="1">
              <a:lnSpc>
                <a:spcPts val="2039"/>
              </a:lnSpc>
              <a:buFont typeface="Arial"/>
              <a:buChar char="•"/>
            </a:pPr>
            <a:r>
              <a:rPr lang="en-US" sz="1699">
                <a:solidFill>
                  <a:srgbClr val="000000"/>
                </a:solidFill>
                <a:latin typeface="Arimo"/>
                <a:ea typeface="Arimo"/>
                <a:cs typeface="Arimo"/>
                <a:sym typeface="Arimo"/>
              </a:rPr>
              <a:t>Add/Modify Student PNPs</a:t>
            </a:r>
          </a:p>
          <a:p>
            <a:pPr algn="l" marL="367030" indent="-183515" lvl="1">
              <a:lnSpc>
                <a:spcPts val="2039"/>
              </a:lnSpc>
              <a:buFont typeface="Arial"/>
              <a:buChar char="•"/>
            </a:pPr>
            <a:r>
              <a:rPr lang="en-US" sz="1699">
                <a:solidFill>
                  <a:srgbClr val="000000"/>
                </a:solidFill>
                <a:latin typeface="Arimo"/>
                <a:ea typeface="Arimo"/>
                <a:cs typeface="Arimo"/>
                <a:sym typeface="Arimo"/>
              </a:rPr>
              <a:t>Administer &amp; Monitor Testlet Completion</a:t>
            </a:r>
          </a:p>
          <a:p>
            <a:pPr algn="l" marL="367030" indent="-183515" lvl="1">
              <a:lnSpc>
                <a:spcPts val="2039"/>
              </a:lnSpc>
              <a:buFont typeface="Arial"/>
              <a:buChar char="•"/>
            </a:pPr>
            <a:r>
              <a:rPr lang="en-US" sz="1699">
                <a:solidFill>
                  <a:srgbClr val="000000"/>
                </a:solidFill>
                <a:latin typeface="Arimo"/>
                <a:ea typeface="Arimo"/>
                <a:cs typeface="Arimo"/>
                <a:sym typeface="Arimo"/>
              </a:rPr>
              <a:t>Set Up Kite Parent Portal: Add/Modify Student-Parent Connection</a:t>
            </a:r>
          </a:p>
          <a:p>
            <a:pPr algn="l" marL="367030" indent="-183515" lvl="1">
              <a:lnSpc>
                <a:spcPts val="2039"/>
              </a:lnSpc>
              <a:buFont typeface="Arial"/>
              <a:buChar char="•"/>
            </a:pPr>
            <a:r>
              <a:rPr lang="en-US" sz="1699">
                <a:solidFill>
                  <a:srgbClr val="000000"/>
                </a:solidFill>
                <a:latin typeface="Arimo"/>
                <a:ea typeface="Arimo"/>
                <a:cs typeface="Arimo"/>
                <a:sym typeface="Arimo"/>
              </a:rPr>
              <a:t>View Student Score Reports</a:t>
            </a:r>
          </a:p>
        </p:txBody>
      </p:sp>
      <p:grpSp>
        <p:nvGrpSpPr>
          <p:cNvPr name="Group 25" id="25"/>
          <p:cNvGrpSpPr/>
          <p:nvPr/>
        </p:nvGrpSpPr>
        <p:grpSpPr>
          <a:xfrm rot="0">
            <a:off x="5466079" y="3202763"/>
            <a:ext cx="4112840" cy="2546265"/>
            <a:chOff x="0" y="0"/>
            <a:chExt cx="1765988" cy="1093326"/>
          </a:xfrm>
        </p:grpSpPr>
        <p:sp>
          <p:nvSpPr>
            <p:cNvPr name="Freeform 26" id="26">
              <a:extLst>
                <a:ext uri="{C183D7F6-B498-43B3-948B-1728B52AA6E4}">
                  <adec:decorative xmlns:adec="http://schemas.microsoft.com/office/drawing/2017/decorative" val="1"/>
                </a:ext>
              </a:extLst>
            </p:cNvPr>
            <p:cNvSpPr/>
            <p:nvPr/>
          </p:nvSpPr>
          <p:spPr>
            <a:xfrm flipH="false" flipV="false" rot="0">
              <a:off x="0" y="0"/>
              <a:ext cx="1765988" cy="1093326"/>
            </a:xfrm>
            <a:custGeom>
              <a:avLst/>
              <a:gdLst/>
              <a:ahLst/>
              <a:cxnLst/>
              <a:rect r="r" b="b" t="t" l="l"/>
              <a:pathLst>
                <a:path h="1093326" w="1765988">
                  <a:moveTo>
                    <a:pt x="67766" y="0"/>
                  </a:moveTo>
                  <a:lnTo>
                    <a:pt x="1698222" y="0"/>
                  </a:lnTo>
                  <a:cubicBezTo>
                    <a:pt x="1716194" y="0"/>
                    <a:pt x="1733431" y="7140"/>
                    <a:pt x="1746140" y="19848"/>
                  </a:cubicBezTo>
                  <a:cubicBezTo>
                    <a:pt x="1758848" y="32557"/>
                    <a:pt x="1765988" y="49793"/>
                    <a:pt x="1765988" y="67766"/>
                  </a:cubicBezTo>
                  <a:lnTo>
                    <a:pt x="1765988" y="1025560"/>
                  </a:lnTo>
                  <a:cubicBezTo>
                    <a:pt x="1765988" y="1043533"/>
                    <a:pt x="1758848" y="1060769"/>
                    <a:pt x="1746140" y="1073477"/>
                  </a:cubicBezTo>
                  <a:cubicBezTo>
                    <a:pt x="1733431" y="1086186"/>
                    <a:pt x="1716194" y="1093326"/>
                    <a:pt x="1698222" y="1093326"/>
                  </a:cubicBezTo>
                  <a:lnTo>
                    <a:pt x="67766" y="1093326"/>
                  </a:lnTo>
                  <a:cubicBezTo>
                    <a:pt x="49793" y="1093326"/>
                    <a:pt x="32557" y="1086186"/>
                    <a:pt x="19848" y="1073477"/>
                  </a:cubicBezTo>
                  <a:cubicBezTo>
                    <a:pt x="7140" y="1060769"/>
                    <a:pt x="0" y="1043533"/>
                    <a:pt x="0" y="1025560"/>
                  </a:cubicBezTo>
                  <a:lnTo>
                    <a:pt x="0" y="67766"/>
                  </a:lnTo>
                  <a:cubicBezTo>
                    <a:pt x="0" y="49793"/>
                    <a:pt x="7140" y="32557"/>
                    <a:pt x="19848" y="19848"/>
                  </a:cubicBezTo>
                  <a:cubicBezTo>
                    <a:pt x="32557" y="7140"/>
                    <a:pt x="49793" y="0"/>
                    <a:pt x="67766" y="0"/>
                  </a:cubicBezTo>
                  <a:close/>
                </a:path>
              </a:pathLst>
            </a:custGeom>
            <a:solidFill>
              <a:srgbClr val="D9D9D9"/>
            </a:solidFill>
          </p:spPr>
        </p:sp>
        <p:sp>
          <p:nvSpPr>
            <p:cNvPr name="TextBox 27" id="27"/>
            <p:cNvSpPr txBox="true"/>
            <p:nvPr/>
          </p:nvSpPr>
          <p:spPr>
            <a:xfrm>
              <a:off x="0" y="-28575"/>
              <a:ext cx="1765988" cy="1121901"/>
            </a:xfrm>
            <a:prstGeom prst="rect">
              <a:avLst/>
            </a:prstGeom>
          </p:spPr>
          <p:txBody>
            <a:bodyPr anchor="ctr" rtlCol="false" tIns="43818" lIns="43818" bIns="43818" rIns="43818"/>
            <a:lstStyle/>
            <a:p>
              <a:pPr algn="ctr">
                <a:lnSpc>
                  <a:spcPts val="2366"/>
                </a:lnSpc>
              </a:pPr>
            </a:p>
          </p:txBody>
        </p:sp>
      </p:grpSp>
      <p:sp>
        <p:nvSpPr>
          <p:cNvPr name="TextBox 28" id="28"/>
          <p:cNvSpPr txBox="true"/>
          <p:nvPr/>
        </p:nvSpPr>
        <p:spPr>
          <a:xfrm rot="0">
            <a:off x="6198329" y="3253717"/>
            <a:ext cx="2484681" cy="343024"/>
          </a:xfrm>
          <a:prstGeom prst="rect">
            <a:avLst/>
          </a:prstGeom>
        </p:spPr>
        <p:txBody>
          <a:bodyPr anchor="t" rtlCol="false" tIns="0" lIns="0" bIns="0" rIns="0">
            <a:spAutoFit/>
          </a:bodyPr>
          <a:lstStyle/>
          <a:p>
            <a:pPr algn="ctr">
              <a:lnSpc>
                <a:spcPts val="2618"/>
              </a:lnSpc>
              <a:spcBef>
                <a:spcPct val="0"/>
              </a:spcBef>
            </a:pPr>
            <a:r>
              <a:rPr lang="en-US" b="true" sz="1870">
                <a:solidFill>
                  <a:srgbClr val="000000"/>
                </a:solidFill>
                <a:latin typeface="Arimo Bold"/>
                <a:ea typeface="Arimo Bold"/>
                <a:cs typeface="Arimo Bold"/>
                <a:sym typeface="Arimo Bold"/>
              </a:rPr>
              <a:t>DISTRICT USER (DU)</a:t>
            </a:r>
          </a:p>
        </p:txBody>
      </p:sp>
      <p:sp>
        <p:nvSpPr>
          <p:cNvPr name="TextBox 29" id="29"/>
          <p:cNvSpPr txBox="true"/>
          <p:nvPr/>
        </p:nvSpPr>
        <p:spPr>
          <a:xfrm rot="0">
            <a:off x="5711364" y="3721252"/>
            <a:ext cx="3458611" cy="1926590"/>
          </a:xfrm>
          <a:prstGeom prst="rect">
            <a:avLst/>
          </a:prstGeom>
        </p:spPr>
        <p:txBody>
          <a:bodyPr anchor="t" rtlCol="false" tIns="0" lIns="0" bIns="0" rIns="0">
            <a:spAutoFit/>
          </a:bodyPr>
          <a:lstStyle/>
          <a:p>
            <a:pPr algn="ctr">
              <a:lnSpc>
                <a:spcPts val="1700"/>
              </a:lnSpc>
            </a:pPr>
            <a:r>
              <a:rPr lang="en-US" sz="1700" i="true">
                <a:solidFill>
                  <a:srgbClr val="000000"/>
                </a:solidFill>
                <a:latin typeface="Arimo Italics"/>
                <a:ea typeface="Arimo Italics"/>
                <a:cs typeface="Arimo Italics"/>
                <a:sym typeface="Arimo Italics"/>
              </a:rPr>
              <a:t>Assigned to District Coordinators assisting with MAST tasks</a:t>
            </a:r>
          </a:p>
          <a:p>
            <a:pPr algn="l">
              <a:lnSpc>
                <a:spcPts val="1700"/>
              </a:lnSpc>
            </a:pPr>
          </a:p>
          <a:p>
            <a:pPr algn="l">
              <a:lnSpc>
                <a:spcPts val="2040"/>
              </a:lnSpc>
            </a:pPr>
            <a:r>
              <a:rPr lang="en-US" sz="1700">
                <a:solidFill>
                  <a:srgbClr val="000000"/>
                </a:solidFill>
                <a:latin typeface="Arimo"/>
                <a:ea typeface="Arimo"/>
                <a:cs typeface="Arimo"/>
                <a:sym typeface="Arimo"/>
              </a:rPr>
              <a:t>At the district level, DUs:</a:t>
            </a:r>
          </a:p>
          <a:p>
            <a:pPr algn="l" marL="367031" indent="-183515" lvl="1">
              <a:lnSpc>
                <a:spcPts val="2040"/>
              </a:lnSpc>
              <a:buFont typeface="Arial"/>
              <a:buChar char="•"/>
            </a:pPr>
            <a:r>
              <a:rPr lang="en-US" sz="1700">
                <a:solidFill>
                  <a:srgbClr val="000000"/>
                </a:solidFill>
                <a:latin typeface="Arimo"/>
                <a:ea typeface="Arimo"/>
                <a:cs typeface="Arimo"/>
                <a:sym typeface="Arimo"/>
              </a:rPr>
              <a:t>Manage Users: Add/modify BTCs, BUs, and TEAs</a:t>
            </a:r>
          </a:p>
          <a:p>
            <a:pPr algn="l" marL="367031" indent="-183515" lvl="1">
              <a:lnSpc>
                <a:spcPts val="2040"/>
              </a:lnSpc>
              <a:buFont typeface="Arial"/>
              <a:buChar char="•"/>
            </a:pPr>
            <a:r>
              <a:rPr lang="en-US" sz="1700">
                <a:solidFill>
                  <a:srgbClr val="000000"/>
                </a:solidFill>
                <a:latin typeface="Arimo"/>
                <a:ea typeface="Arimo"/>
                <a:cs typeface="Arimo"/>
                <a:sym typeface="Arimo"/>
              </a:rPr>
              <a:t>All other Kite</a:t>
            </a:r>
            <a:r>
              <a:rPr lang="en-US" sz="1700">
                <a:solidFill>
                  <a:srgbClr val="000000"/>
                </a:solidFill>
                <a:latin typeface="Arimo"/>
                <a:ea typeface="Arimo"/>
                <a:cs typeface="Arimo"/>
                <a:sym typeface="Arimo"/>
              </a:rPr>
              <a:t> capabilities are the same as the DTC</a:t>
            </a:r>
          </a:p>
        </p:txBody>
      </p:sp>
      <p:grpSp>
        <p:nvGrpSpPr>
          <p:cNvPr name="Group 30" id="30"/>
          <p:cNvGrpSpPr/>
          <p:nvPr/>
        </p:nvGrpSpPr>
        <p:grpSpPr>
          <a:xfrm rot="0">
            <a:off x="4423491" y="3795624"/>
            <a:ext cx="1287873" cy="1002538"/>
            <a:chOff x="0" y="0"/>
            <a:chExt cx="1044133" cy="812800"/>
          </a:xfrm>
        </p:grpSpPr>
        <p:sp>
          <p:nvSpPr>
            <p:cNvPr name="Freeform 31" id="31" descr="Assigns"/>
            <p:cNvSpPr/>
            <p:nvPr/>
          </p:nvSpPr>
          <p:spPr>
            <a:xfrm flipH="false" flipV="false" rot="0">
              <a:off x="0" y="0"/>
              <a:ext cx="1044133" cy="812800"/>
            </a:xfrm>
            <a:custGeom>
              <a:avLst/>
              <a:gdLst/>
              <a:ahLst/>
              <a:cxnLst/>
              <a:rect r="r" b="b" t="t" l="l"/>
              <a:pathLst>
                <a:path h="812800" w="1044133">
                  <a:moveTo>
                    <a:pt x="1044133" y="406400"/>
                  </a:moveTo>
                  <a:lnTo>
                    <a:pt x="637733" y="0"/>
                  </a:lnTo>
                  <a:lnTo>
                    <a:pt x="637733" y="203200"/>
                  </a:lnTo>
                  <a:lnTo>
                    <a:pt x="0" y="203200"/>
                  </a:lnTo>
                  <a:lnTo>
                    <a:pt x="0" y="609600"/>
                  </a:lnTo>
                  <a:lnTo>
                    <a:pt x="637733" y="609600"/>
                  </a:lnTo>
                  <a:lnTo>
                    <a:pt x="637733" y="812800"/>
                  </a:lnTo>
                  <a:lnTo>
                    <a:pt x="1044133" y="406400"/>
                  </a:lnTo>
                  <a:close/>
                </a:path>
              </a:pathLst>
            </a:custGeom>
            <a:solidFill>
              <a:srgbClr val="9F8B8A"/>
            </a:solidFill>
          </p:spPr>
        </p:sp>
        <p:sp>
          <p:nvSpPr>
            <p:cNvPr name="TextBox 32" id="32"/>
            <p:cNvSpPr txBox="true"/>
            <p:nvPr/>
          </p:nvSpPr>
          <p:spPr>
            <a:xfrm>
              <a:off x="0" y="174625"/>
              <a:ext cx="942533" cy="434975"/>
            </a:xfrm>
            <a:prstGeom prst="rect">
              <a:avLst/>
            </a:prstGeom>
          </p:spPr>
          <p:txBody>
            <a:bodyPr anchor="ctr" rtlCol="false" tIns="50800" lIns="50800" bIns="50800" rIns="50800"/>
            <a:lstStyle/>
            <a:p>
              <a:pPr algn="ctr">
                <a:lnSpc>
                  <a:spcPts val="2366"/>
                </a:lnSpc>
              </a:pPr>
              <a:r>
                <a:rPr lang="en-US" sz="1690">
                  <a:solidFill>
                    <a:srgbClr val="000000"/>
                  </a:solidFill>
                  <a:latin typeface="Glacial Indifference"/>
                  <a:ea typeface="Glacial Indifference"/>
                  <a:cs typeface="Glacial Indifference"/>
                  <a:sym typeface="Glacial Indifference"/>
                </a:rPr>
                <a:t>Assigns</a:t>
              </a:r>
            </a:p>
          </p:txBody>
        </p:sp>
      </p:grpSp>
      <p:grpSp>
        <p:nvGrpSpPr>
          <p:cNvPr name="Group 33" id="33"/>
          <p:cNvGrpSpPr/>
          <p:nvPr/>
        </p:nvGrpSpPr>
        <p:grpSpPr>
          <a:xfrm rot="0">
            <a:off x="6490634" y="5675748"/>
            <a:ext cx="2192376" cy="1639452"/>
            <a:chOff x="0" y="0"/>
            <a:chExt cx="1086926" cy="812800"/>
          </a:xfrm>
        </p:grpSpPr>
        <p:sp>
          <p:nvSpPr>
            <p:cNvPr name="Freeform 34" id="34" descr="arrow indicating hierarchy of assigning user roles. See User Management Quick Guide for more information"/>
            <p:cNvSpPr/>
            <p:nvPr/>
          </p:nvSpPr>
          <p:spPr>
            <a:xfrm flipH="false" flipV="false" rot="0">
              <a:off x="0" y="0"/>
              <a:ext cx="1086926" cy="812800"/>
            </a:xfrm>
            <a:custGeom>
              <a:avLst/>
              <a:gdLst/>
              <a:ahLst/>
              <a:cxnLst/>
              <a:rect r="r" b="b" t="t" l="l"/>
              <a:pathLst>
                <a:path h="812800" w="1086926">
                  <a:moveTo>
                    <a:pt x="543463" y="812800"/>
                  </a:moveTo>
                  <a:lnTo>
                    <a:pt x="0" y="406400"/>
                  </a:lnTo>
                  <a:lnTo>
                    <a:pt x="203200" y="406400"/>
                  </a:lnTo>
                  <a:lnTo>
                    <a:pt x="203200" y="0"/>
                  </a:lnTo>
                  <a:lnTo>
                    <a:pt x="883726" y="0"/>
                  </a:lnTo>
                  <a:lnTo>
                    <a:pt x="883726" y="406400"/>
                  </a:lnTo>
                  <a:lnTo>
                    <a:pt x="1086926" y="406400"/>
                  </a:lnTo>
                  <a:lnTo>
                    <a:pt x="543463" y="812800"/>
                  </a:lnTo>
                  <a:close/>
                </a:path>
              </a:pathLst>
            </a:custGeom>
            <a:solidFill>
              <a:srgbClr val="9F8B8A"/>
            </a:solidFill>
          </p:spPr>
        </p:sp>
        <p:sp>
          <p:nvSpPr>
            <p:cNvPr name="TextBox 35" id="35"/>
            <p:cNvSpPr txBox="true"/>
            <p:nvPr/>
          </p:nvSpPr>
          <p:spPr>
            <a:xfrm>
              <a:off x="203200" y="-28575"/>
              <a:ext cx="680526" cy="739775"/>
            </a:xfrm>
            <a:prstGeom prst="rect">
              <a:avLst/>
            </a:prstGeom>
          </p:spPr>
          <p:txBody>
            <a:bodyPr anchor="ctr" rtlCol="false" tIns="50800" lIns="50800" bIns="50800" rIns="50800"/>
            <a:lstStyle/>
            <a:p>
              <a:pPr algn="ctr">
                <a:lnSpc>
                  <a:spcPts val="2366"/>
                </a:lnSpc>
              </a:pPr>
              <a:r>
                <a:rPr lang="en-US" sz="1690">
                  <a:solidFill>
                    <a:srgbClr val="000000"/>
                  </a:solidFill>
                  <a:latin typeface="Glacial Indifference"/>
                  <a:ea typeface="Glacial Indifference"/>
                  <a:cs typeface="Glacial Indifference"/>
                  <a:sym typeface="Glacial Indifference"/>
                </a:rPr>
                <a:t>Assigns</a:t>
              </a:r>
            </a:p>
            <a:p>
              <a:pPr algn="ctr">
                <a:lnSpc>
                  <a:spcPts val="2366"/>
                </a:lnSpc>
              </a:pPr>
              <a:r>
                <a:rPr lang="en-US" sz="1690">
                  <a:solidFill>
                    <a:srgbClr val="000000"/>
                  </a:solidFill>
                  <a:latin typeface="Glacial Indifference"/>
                  <a:ea typeface="Glacial Indifference"/>
                  <a:cs typeface="Glacial Indifference"/>
                  <a:sym typeface="Glacial Indifference"/>
                </a:rPr>
                <a:t>Building &amp; Classroom Roles </a:t>
              </a:r>
            </a:p>
          </p:txBody>
        </p:sp>
      </p:grpSp>
      <p:grpSp>
        <p:nvGrpSpPr>
          <p:cNvPr name="Group 36" id="36"/>
          <p:cNvGrpSpPr/>
          <p:nvPr/>
        </p:nvGrpSpPr>
        <p:grpSpPr>
          <a:xfrm rot="0">
            <a:off x="1298206" y="5998681"/>
            <a:ext cx="2622033" cy="1316519"/>
            <a:chOff x="0" y="0"/>
            <a:chExt cx="1521237" cy="763811"/>
          </a:xfrm>
        </p:grpSpPr>
        <p:sp>
          <p:nvSpPr>
            <p:cNvPr name="Freeform 37" id="37" descr="arrow indicating hierarchy of assigning user roles. See User Management Quick Guide for more information"/>
            <p:cNvSpPr/>
            <p:nvPr/>
          </p:nvSpPr>
          <p:spPr>
            <a:xfrm flipH="false" flipV="false" rot="0">
              <a:off x="0" y="0"/>
              <a:ext cx="1521237" cy="763811"/>
            </a:xfrm>
            <a:custGeom>
              <a:avLst/>
              <a:gdLst/>
              <a:ahLst/>
              <a:cxnLst/>
              <a:rect r="r" b="b" t="t" l="l"/>
              <a:pathLst>
                <a:path h="763811" w="1521237">
                  <a:moveTo>
                    <a:pt x="760618" y="763811"/>
                  </a:moveTo>
                  <a:lnTo>
                    <a:pt x="0" y="357411"/>
                  </a:lnTo>
                  <a:lnTo>
                    <a:pt x="203200" y="357411"/>
                  </a:lnTo>
                  <a:lnTo>
                    <a:pt x="203200" y="0"/>
                  </a:lnTo>
                  <a:lnTo>
                    <a:pt x="1318037" y="0"/>
                  </a:lnTo>
                  <a:lnTo>
                    <a:pt x="1318037" y="357411"/>
                  </a:lnTo>
                  <a:lnTo>
                    <a:pt x="1521237" y="357411"/>
                  </a:lnTo>
                  <a:lnTo>
                    <a:pt x="760618" y="763811"/>
                  </a:lnTo>
                  <a:close/>
                </a:path>
              </a:pathLst>
            </a:custGeom>
            <a:solidFill>
              <a:srgbClr val="9F8B8A"/>
            </a:solidFill>
          </p:spPr>
        </p:sp>
        <p:sp>
          <p:nvSpPr>
            <p:cNvPr name="TextBox 38" id="38"/>
            <p:cNvSpPr txBox="true"/>
            <p:nvPr/>
          </p:nvSpPr>
          <p:spPr>
            <a:xfrm>
              <a:off x="203200" y="-28575"/>
              <a:ext cx="1114837" cy="690786"/>
            </a:xfrm>
            <a:prstGeom prst="rect">
              <a:avLst/>
            </a:prstGeom>
          </p:spPr>
          <p:txBody>
            <a:bodyPr anchor="ctr" rtlCol="false" tIns="50800" lIns="50800" bIns="50800" rIns="50800"/>
            <a:lstStyle/>
            <a:p>
              <a:pPr algn="ctr">
                <a:lnSpc>
                  <a:spcPts val="2366"/>
                </a:lnSpc>
              </a:pPr>
              <a:r>
                <a:rPr lang="en-US" sz="1690">
                  <a:solidFill>
                    <a:srgbClr val="000000"/>
                  </a:solidFill>
                  <a:latin typeface="Glacial Indifference"/>
                  <a:ea typeface="Glacial Indifference"/>
                  <a:cs typeface="Glacial Indifference"/>
                  <a:sym typeface="Glacial Indifference"/>
                </a:rPr>
                <a:t>Assigns</a:t>
              </a:r>
            </a:p>
            <a:p>
              <a:pPr algn="ctr">
                <a:lnSpc>
                  <a:spcPts val="2366"/>
                </a:lnSpc>
              </a:pPr>
              <a:r>
                <a:rPr lang="en-US" sz="1690">
                  <a:solidFill>
                    <a:srgbClr val="000000"/>
                  </a:solidFill>
                  <a:latin typeface="Glacial Indifference"/>
                  <a:ea typeface="Glacial Indifference"/>
                  <a:cs typeface="Glacial Indifference"/>
                  <a:sym typeface="Glacial Indifference"/>
                </a:rPr>
                <a:t>Building &amp; Classroom Roles </a:t>
              </a:r>
            </a:p>
          </p:txBody>
        </p:sp>
      </p:gr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USER MANAGEMENT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52</a:t>
            </a:r>
          </a:p>
        </p:txBody>
      </p:sp>
      <p:sp>
        <p:nvSpPr>
          <p:cNvPr name="TextBox 17" id="17"/>
          <p:cNvSpPr txBox="true"/>
          <p:nvPr/>
        </p:nvSpPr>
        <p:spPr>
          <a:xfrm rot="0">
            <a:off x="2618933" y="1588965"/>
            <a:ext cx="4729758" cy="283210"/>
          </a:xfrm>
          <a:prstGeom prst="rect">
            <a:avLst/>
          </a:prstGeom>
        </p:spPr>
        <p:txBody>
          <a:bodyPr anchor="t" rtlCol="false" tIns="0" lIns="0" bIns="0" rIns="0">
            <a:spAutoFit/>
          </a:bodyPr>
          <a:lstStyle/>
          <a:p>
            <a:pPr algn="ctr">
              <a:lnSpc>
                <a:spcPts val="2240"/>
              </a:lnSpc>
            </a:pPr>
            <a:r>
              <a:rPr lang="en-US" sz="1600">
                <a:solidFill>
                  <a:srgbClr val="000000"/>
                </a:solidFill>
                <a:latin typeface="Arimo"/>
                <a:ea typeface="Arimo"/>
                <a:cs typeface="Arimo"/>
                <a:sym typeface="Arimo"/>
              </a:rPr>
              <a:t>CAPABILITIES IN THE KITE PLATFORM</a:t>
            </a:r>
          </a:p>
        </p:txBody>
      </p:sp>
      <p:sp>
        <p:nvSpPr>
          <p:cNvPr name="TextBox 18" id="18"/>
          <p:cNvSpPr txBox="true"/>
          <p:nvPr/>
        </p:nvSpPr>
        <p:spPr>
          <a:xfrm rot="0">
            <a:off x="2655783" y="1101633"/>
            <a:ext cx="4656059" cy="592455"/>
          </a:xfrm>
          <a:prstGeom prst="rect">
            <a:avLst/>
          </a:prstGeom>
        </p:spPr>
        <p:txBody>
          <a:bodyPr anchor="t" rtlCol="false" tIns="0" lIns="0" bIns="0" rIns="0">
            <a:spAutoFit/>
          </a:bodyPr>
          <a:lstStyle/>
          <a:p>
            <a:pPr algn="ctr">
              <a:lnSpc>
                <a:spcPts val="4620"/>
              </a:lnSpc>
            </a:pPr>
            <a:r>
              <a:rPr lang="en-US" sz="3300" b="true">
                <a:solidFill>
                  <a:srgbClr val="000000"/>
                </a:solidFill>
                <a:latin typeface="Arimo Bold"/>
                <a:ea typeface="Arimo Bold"/>
                <a:cs typeface="Arimo Bold"/>
                <a:sym typeface="Arimo Bold"/>
              </a:rPr>
              <a:t>School Level </a:t>
            </a:r>
          </a:p>
        </p:txBody>
      </p:sp>
      <p:grpSp>
        <p:nvGrpSpPr>
          <p:cNvPr name="Group 19" id="19"/>
          <p:cNvGrpSpPr/>
          <p:nvPr/>
        </p:nvGrpSpPr>
        <p:grpSpPr>
          <a:xfrm rot="0">
            <a:off x="840436" y="5606691"/>
            <a:ext cx="2991508" cy="1708509"/>
            <a:chOff x="0" y="0"/>
            <a:chExt cx="1521237" cy="868808"/>
          </a:xfrm>
        </p:grpSpPr>
        <p:sp>
          <p:nvSpPr>
            <p:cNvPr name="Freeform 20" id="20" descr="arrow indicating hierarchy of assigning user roles. See User Management Quick Guide for more information"/>
            <p:cNvSpPr/>
            <p:nvPr/>
          </p:nvSpPr>
          <p:spPr>
            <a:xfrm flipH="false" flipV="false" rot="0">
              <a:off x="0" y="0"/>
              <a:ext cx="1521237" cy="868808"/>
            </a:xfrm>
            <a:custGeom>
              <a:avLst/>
              <a:gdLst/>
              <a:ahLst/>
              <a:cxnLst/>
              <a:rect r="r" b="b" t="t" l="l"/>
              <a:pathLst>
                <a:path h="868808" w="1521237">
                  <a:moveTo>
                    <a:pt x="760618" y="868808"/>
                  </a:moveTo>
                  <a:lnTo>
                    <a:pt x="0" y="462408"/>
                  </a:lnTo>
                  <a:lnTo>
                    <a:pt x="203200" y="462408"/>
                  </a:lnTo>
                  <a:lnTo>
                    <a:pt x="203200" y="0"/>
                  </a:lnTo>
                  <a:lnTo>
                    <a:pt x="1318037" y="0"/>
                  </a:lnTo>
                  <a:lnTo>
                    <a:pt x="1318037" y="462408"/>
                  </a:lnTo>
                  <a:lnTo>
                    <a:pt x="1521237" y="462408"/>
                  </a:lnTo>
                  <a:lnTo>
                    <a:pt x="760618" y="868808"/>
                  </a:lnTo>
                  <a:close/>
                </a:path>
              </a:pathLst>
            </a:custGeom>
            <a:solidFill>
              <a:srgbClr val="9F8B8A"/>
            </a:solidFill>
          </p:spPr>
        </p:sp>
        <p:sp>
          <p:nvSpPr>
            <p:cNvPr name="TextBox 21" id="21"/>
            <p:cNvSpPr txBox="true"/>
            <p:nvPr/>
          </p:nvSpPr>
          <p:spPr>
            <a:xfrm>
              <a:off x="203200" y="-28575"/>
              <a:ext cx="1114837" cy="795783"/>
            </a:xfrm>
            <a:prstGeom prst="rect">
              <a:avLst/>
            </a:prstGeom>
          </p:spPr>
          <p:txBody>
            <a:bodyPr anchor="ctr" rtlCol="false" tIns="50800" lIns="50800" bIns="50800" rIns="50800"/>
            <a:lstStyle/>
            <a:p>
              <a:pPr algn="ctr">
                <a:lnSpc>
                  <a:spcPts val="2366"/>
                </a:lnSpc>
              </a:pPr>
              <a:r>
                <a:rPr lang="en-US" sz="1690">
                  <a:solidFill>
                    <a:srgbClr val="000000"/>
                  </a:solidFill>
                  <a:latin typeface="Glacial Indifference"/>
                  <a:ea typeface="Glacial Indifference"/>
                  <a:cs typeface="Glacial Indifference"/>
                  <a:sym typeface="Glacial Indifference"/>
                </a:rPr>
                <a:t>Assigns</a:t>
              </a:r>
            </a:p>
            <a:p>
              <a:pPr algn="ctr">
                <a:lnSpc>
                  <a:spcPts val="2366"/>
                </a:lnSpc>
              </a:pPr>
              <a:r>
                <a:rPr lang="en-US" sz="1690">
                  <a:solidFill>
                    <a:srgbClr val="000000"/>
                  </a:solidFill>
                  <a:latin typeface="Glacial Indifference"/>
                  <a:ea typeface="Glacial Indifference"/>
                  <a:cs typeface="Glacial Indifference"/>
                  <a:sym typeface="Glacial Indifference"/>
                </a:rPr>
                <a:t> Classroom Roles </a:t>
              </a:r>
            </a:p>
          </p:txBody>
        </p:sp>
      </p:grpSp>
      <p:grpSp>
        <p:nvGrpSpPr>
          <p:cNvPr name="Group 22" id="22"/>
          <p:cNvGrpSpPr/>
          <p:nvPr/>
        </p:nvGrpSpPr>
        <p:grpSpPr>
          <a:xfrm rot="0">
            <a:off x="367640" y="2281750"/>
            <a:ext cx="4289780" cy="3495070"/>
            <a:chOff x="0" y="0"/>
            <a:chExt cx="5719707" cy="4660094"/>
          </a:xfrm>
        </p:grpSpPr>
        <p:grpSp>
          <p:nvGrpSpPr>
            <p:cNvPr name="Group 23" id="23"/>
            <p:cNvGrpSpPr/>
            <p:nvPr/>
          </p:nvGrpSpPr>
          <p:grpSpPr>
            <a:xfrm rot="0">
              <a:off x="0" y="0"/>
              <a:ext cx="5719707" cy="4660094"/>
              <a:chOff x="0" y="0"/>
              <a:chExt cx="1198590" cy="976543"/>
            </a:xfrm>
          </p:grpSpPr>
          <p:sp>
            <p:nvSpPr>
              <p:cNvPr name="Freeform 24" id="24"/>
              <p:cNvSpPr/>
              <p:nvPr/>
            </p:nvSpPr>
            <p:spPr>
              <a:xfrm flipH="false" flipV="false" rot="0">
                <a:off x="0" y="0"/>
                <a:ext cx="1198590" cy="976543"/>
              </a:xfrm>
              <a:custGeom>
                <a:avLst/>
                <a:gdLst/>
                <a:ahLst/>
                <a:cxnLst/>
                <a:rect r="r" b="b" t="t" l="l"/>
                <a:pathLst>
                  <a:path h="976543" w="1198590">
                    <a:moveTo>
                      <a:pt x="86123" y="0"/>
                    </a:moveTo>
                    <a:lnTo>
                      <a:pt x="1112468" y="0"/>
                    </a:lnTo>
                    <a:cubicBezTo>
                      <a:pt x="1160032" y="0"/>
                      <a:pt x="1198590" y="38558"/>
                      <a:pt x="1198590" y="86123"/>
                    </a:cubicBezTo>
                    <a:lnTo>
                      <a:pt x="1198590" y="890421"/>
                    </a:lnTo>
                    <a:cubicBezTo>
                      <a:pt x="1198590" y="937985"/>
                      <a:pt x="1160032" y="976543"/>
                      <a:pt x="1112468" y="976543"/>
                    </a:cubicBezTo>
                    <a:lnTo>
                      <a:pt x="86123" y="976543"/>
                    </a:lnTo>
                    <a:cubicBezTo>
                      <a:pt x="38558" y="976543"/>
                      <a:pt x="0" y="937985"/>
                      <a:pt x="0" y="890421"/>
                    </a:cubicBezTo>
                    <a:lnTo>
                      <a:pt x="0" y="86123"/>
                    </a:lnTo>
                    <a:cubicBezTo>
                      <a:pt x="0" y="38558"/>
                      <a:pt x="38558" y="0"/>
                      <a:pt x="86123" y="0"/>
                    </a:cubicBezTo>
                    <a:close/>
                  </a:path>
                </a:pathLst>
              </a:custGeom>
              <a:solidFill>
                <a:srgbClr val="D6D4D3"/>
              </a:solidFill>
            </p:spPr>
          </p:sp>
          <p:sp>
            <p:nvSpPr>
              <p:cNvPr name="TextBox 25" id="25"/>
              <p:cNvSpPr txBox="true"/>
              <p:nvPr/>
            </p:nvSpPr>
            <p:spPr>
              <a:xfrm>
                <a:off x="0" y="-57150"/>
                <a:ext cx="1198590" cy="1033693"/>
              </a:xfrm>
              <a:prstGeom prst="rect">
                <a:avLst/>
              </a:prstGeom>
            </p:spPr>
            <p:txBody>
              <a:bodyPr anchor="ctr" rtlCol="false" tIns="50800" lIns="50800" bIns="50800" rIns="50800"/>
              <a:lstStyle/>
              <a:p>
                <a:pPr algn="ctr">
                  <a:lnSpc>
                    <a:spcPts val="2366"/>
                  </a:lnSpc>
                </a:pPr>
              </a:p>
            </p:txBody>
          </p:sp>
        </p:grpSp>
        <p:sp>
          <p:nvSpPr>
            <p:cNvPr name="TextBox 26" id="26"/>
            <p:cNvSpPr txBox="true"/>
            <p:nvPr/>
          </p:nvSpPr>
          <p:spPr>
            <a:xfrm rot="0">
              <a:off x="140054" y="716532"/>
              <a:ext cx="5315574" cy="3943562"/>
            </a:xfrm>
            <a:prstGeom prst="rect">
              <a:avLst/>
            </a:prstGeom>
          </p:spPr>
          <p:txBody>
            <a:bodyPr anchor="t" rtlCol="false" tIns="0" lIns="0" bIns="0" rIns="0">
              <a:spAutoFit/>
            </a:bodyPr>
            <a:lstStyle/>
            <a:p>
              <a:pPr algn="ctr">
                <a:lnSpc>
                  <a:spcPts val="1700"/>
                </a:lnSpc>
              </a:pPr>
              <a:r>
                <a:rPr lang="en-US" sz="1700" i="true">
                  <a:solidFill>
                    <a:srgbClr val="000000"/>
                  </a:solidFill>
                  <a:latin typeface="Arimo Italics"/>
                  <a:ea typeface="Arimo Italics"/>
                  <a:cs typeface="Arimo Italics"/>
                  <a:sym typeface="Arimo Italics"/>
                </a:rPr>
                <a:t>Assigned to Building Principals or other Building Coordinators</a:t>
              </a:r>
            </a:p>
            <a:p>
              <a:pPr algn="ctr">
                <a:lnSpc>
                  <a:spcPts val="1700"/>
                </a:lnSpc>
              </a:pPr>
            </a:p>
            <a:p>
              <a:pPr algn="l">
                <a:lnSpc>
                  <a:spcPts val="2040"/>
                </a:lnSpc>
              </a:pPr>
              <a:r>
                <a:rPr lang="en-US" sz="1700">
                  <a:solidFill>
                    <a:srgbClr val="000000"/>
                  </a:solidFill>
                  <a:latin typeface="Arimo"/>
                  <a:ea typeface="Arimo"/>
                  <a:cs typeface="Arimo"/>
                  <a:sym typeface="Arimo"/>
                </a:rPr>
                <a:t>At the building level, BTCs:</a:t>
              </a:r>
            </a:p>
            <a:p>
              <a:pPr algn="l" marL="367031" indent="-183515" lvl="1">
                <a:lnSpc>
                  <a:spcPts val="2040"/>
                </a:lnSpc>
                <a:buFont typeface="Arial"/>
                <a:buChar char="•"/>
              </a:pPr>
              <a:r>
                <a:rPr lang="en-US" sz="1700">
                  <a:solidFill>
                    <a:srgbClr val="000000"/>
                  </a:solidFill>
                  <a:latin typeface="Arimo"/>
                  <a:ea typeface="Arimo"/>
                  <a:cs typeface="Arimo"/>
                  <a:sym typeface="Arimo"/>
                </a:rPr>
                <a:t>Manage Users: add/modify BUs and TEAs across the school.</a:t>
              </a:r>
            </a:p>
            <a:p>
              <a:pPr algn="l" marL="367031" indent="-183515" lvl="1">
                <a:lnSpc>
                  <a:spcPts val="2040"/>
                </a:lnSpc>
                <a:buFont typeface="Arial"/>
                <a:buChar char="•"/>
              </a:pPr>
              <a:r>
                <a:rPr lang="en-US" sz="1700">
                  <a:solidFill>
                    <a:srgbClr val="000000"/>
                  </a:solidFill>
                  <a:latin typeface="Arimo"/>
                  <a:ea typeface="Arimo"/>
                  <a:cs typeface="Arimo"/>
                  <a:sym typeface="Arimo"/>
                </a:rPr>
                <a:t>Roster Students to Teachers</a:t>
              </a:r>
            </a:p>
            <a:p>
              <a:pPr algn="l" marL="367031" indent="-183515" lvl="1">
                <a:lnSpc>
                  <a:spcPts val="2040"/>
                </a:lnSpc>
                <a:buFont typeface="Arial"/>
                <a:buChar char="•"/>
              </a:pPr>
              <a:r>
                <a:rPr lang="en-US" sz="1700">
                  <a:solidFill>
                    <a:srgbClr val="000000"/>
                  </a:solidFill>
                  <a:latin typeface="Arimo"/>
                  <a:ea typeface="Arimo"/>
                  <a:cs typeface="Arimo"/>
                  <a:sym typeface="Arimo"/>
                </a:rPr>
                <a:t>Add/Modify Student PNPs</a:t>
              </a:r>
            </a:p>
            <a:p>
              <a:pPr algn="l" marL="367031" indent="-183515" lvl="1">
                <a:lnSpc>
                  <a:spcPts val="2040"/>
                </a:lnSpc>
                <a:buFont typeface="Arial"/>
                <a:buChar char="•"/>
              </a:pPr>
              <a:r>
                <a:rPr lang="en-US" sz="1700">
                  <a:solidFill>
                    <a:srgbClr val="000000"/>
                  </a:solidFill>
                  <a:latin typeface="Arimo"/>
                  <a:ea typeface="Arimo"/>
                  <a:cs typeface="Arimo"/>
                  <a:sym typeface="Arimo"/>
                </a:rPr>
                <a:t>Administer &amp; Monitor Testlet Completion</a:t>
              </a:r>
            </a:p>
            <a:p>
              <a:pPr algn="l" marL="367031" indent="-183515" lvl="1">
                <a:lnSpc>
                  <a:spcPts val="2040"/>
                </a:lnSpc>
                <a:buFont typeface="Arial"/>
                <a:buChar char="•"/>
              </a:pPr>
              <a:r>
                <a:rPr lang="en-US" sz="1700">
                  <a:solidFill>
                    <a:srgbClr val="000000"/>
                  </a:solidFill>
                  <a:latin typeface="Arimo"/>
                  <a:ea typeface="Arimo"/>
                  <a:cs typeface="Arimo"/>
                  <a:sym typeface="Arimo"/>
                </a:rPr>
                <a:t>View student score reports of all students within the school.</a:t>
              </a:r>
            </a:p>
          </p:txBody>
        </p:sp>
        <p:sp>
          <p:nvSpPr>
            <p:cNvPr name="TextBox 27" id="27"/>
            <p:cNvSpPr txBox="true"/>
            <p:nvPr/>
          </p:nvSpPr>
          <p:spPr>
            <a:xfrm rot="0">
              <a:off x="140054" y="255706"/>
              <a:ext cx="5456434" cy="383752"/>
            </a:xfrm>
            <a:prstGeom prst="rect">
              <a:avLst/>
            </a:prstGeom>
          </p:spPr>
          <p:txBody>
            <a:bodyPr anchor="t" rtlCol="false" tIns="0" lIns="0" bIns="0" rIns="0">
              <a:spAutoFit/>
            </a:bodyPr>
            <a:lstStyle/>
            <a:p>
              <a:pPr algn="ctr">
                <a:lnSpc>
                  <a:spcPts val="2380"/>
                </a:lnSpc>
                <a:spcBef>
                  <a:spcPct val="0"/>
                </a:spcBef>
              </a:pPr>
              <a:r>
                <a:rPr lang="en-US" b="true" sz="1700">
                  <a:solidFill>
                    <a:srgbClr val="000000"/>
                  </a:solidFill>
                  <a:latin typeface="Arimo Bold"/>
                  <a:ea typeface="Arimo Bold"/>
                  <a:cs typeface="Arimo Bold"/>
                  <a:sym typeface="Arimo Bold"/>
                </a:rPr>
                <a:t>BUILDING TEST COORDINATOR (BTC)</a:t>
              </a:r>
            </a:p>
          </p:txBody>
        </p:sp>
      </p:grpSp>
      <p:grpSp>
        <p:nvGrpSpPr>
          <p:cNvPr name="Group 28" id="28"/>
          <p:cNvGrpSpPr/>
          <p:nvPr/>
        </p:nvGrpSpPr>
        <p:grpSpPr>
          <a:xfrm rot="0">
            <a:off x="5503385" y="2877363"/>
            <a:ext cx="4145440" cy="2799475"/>
            <a:chOff x="0" y="0"/>
            <a:chExt cx="1765988" cy="1192596"/>
          </a:xfrm>
        </p:grpSpPr>
        <p:sp>
          <p:nvSpPr>
            <p:cNvPr name="Freeform 29" id="29">
              <a:extLst>
                <a:ext uri="{C183D7F6-B498-43B3-948B-1728B52AA6E4}">
                  <adec:decorative xmlns:adec="http://schemas.microsoft.com/office/drawing/2017/decorative" val="1"/>
                </a:ext>
              </a:extLst>
            </p:cNvPr>
            <p:cNvSpPr/>
            <p:nvPr/>
          </p:nvSpPr>
          <p:spPr>
            <a:xfrm flipH="false" flipV="false" rot="0">
              <a:off x="0" y="0"/>
              <a:ext cx="1765988" cy="1192596"/>
            </a:xfrm>
            <a:custGeom>
              <a:avLst/>
              <a:gdLst/>
              <a:ahLst/>
              <a:cxnLst/>
              <a:rect r="r" b="b" t="t" l="l"/>
              <a:pathLst>
                <a:path h="1192596" w="1765988">
                  <a:moveTo>
                    <a:pt x="67233" y="0"/>
                  </a:moveTo>
                  <a:lnTo>
                    <a:pt x="1698755" y="0"/>
                  </a:lnTo>
                  <a:cubicBezTo>
                    <a:pt x="1735886" y="0"/>
                    <a:pt x="1765988" y="30101"/>
                    <a:pt x="1765988" y="67233"/>
                  </a:cubicBezTo>
                  <a:lnTo>
                    <a:pt x="1765988" y="1125364"/>
                  </a:lnTo>
                  <a:cubicBezTo>
                    <a:pt x="1765988" y="1162495"/>
                    <a:pt x="1735886" y="1192596"/>
                    <a:pt x="1698755" y="1192596"/>
                  </a:cubicBezTo>
                  <a:lnTo>
                    <a:pt x="67233" y="1192596"/>
                  </a:lnTo>
                  <a:cubicBezTo>
                    <a:pt x="30101" y="1192596"/>
                    <a:pt x="0" y="1162495"/>
                    <a:pt x="0" y="1125364"/>
                  </a:cubicBezTo>
                  <a:lnTo>
                    <a:pt x="0" y="67233"/>
                  </a:lnTo>
                  <a:cubicBezTo>
                    <a:pt x="0" y="30101"/>
                    <a:pt x="30101" y="0"/>
                    <a:pt x="67233" y="0"/>
                  </a:cubicBezTo>
                  <a:close/>
                </a:path>
              </a:pathLst>
            </a:custGeom>
            <a:solidFill>
              <a:srgbClr val="D9D9D9"/>
            </a:solidFill>
          </p:spPr>
        </p:sp>
        <p:sp>
          <p:nvSpPr>
            <p:cNvPr name="TextBox 30" id="30"/>
            <p:cNvSpPr txBox="true"/>
            <p:nvPr/>
          </p:nvSpPr>
          <p:spPr>
            <a:xfrm>
              <a:off x="0" y="-28575"/>
              <a:ext cx="1765988" cy="1221171"/>
            </a:xfrm>
            <a:prstGeom prst="rect">
              <a:avLst/>
            </a:prstGeom>
          </p:spPr>
          <p:txBody>
            <a:bodyPr anchor="ctr" rtlCol="false" tIns="44165" lIns="44165" bIns="44165" rIns="44165"/>
            <a:lstStyle/>
            <a:p>
              <a:pPr algn="ctr">
                <a:lnSpc>
                  <a:spcPts val="2366"/>
                </a:lnSpc>
              </a:pPr>
            </a:p>
          </p:txBody>
        </p:sp>
      </p:grpSp>
      <p:sp>
        <p:nvSpPr>
          <p:cNvPr name="TextBox 31" id="31"/>
          <p:cNvSpPr txBox="true"/>
          <p:nvPr/>
        </p:nvSpPr>
        <p:spPr>
          <a:xfrm rot="0">
            <a:off x="6397957" y="3051821"/>
            <a:ext cx="2504376" cy="299720"/>
          </a:xfrm>
          <a:prstGeom prst="rect">
            <a:avLst/>
          </a:prstGeom>
        </p:spPr>
        <p:txBody>
          <a:bodyPr anchor="t" rtlCol="false" tIns="0" lIns="0" bIns="0" rIns="0">
            <a:spAutoFit/>
          </a:bodyPr>
          <a:lstStyle/>
          <a:p>
            <a:pPr algn="ctr">
              <a:lnSpc>
                <a:spcPts val="2380"/>
              </a:lnSpc>
              <a:spcBef>
                <a:spcPct val="0"/>
              </a:spcBef>
            </a:pPr>
            <a:r>
              <a:rPr lang="en-US" b="true" sz="1700">
                <a:solidFill>
                  <a:srgbClr val="000000"/>
                </a:solidFill>
                <a:latin typeface="Arimo Bold"/>
                <a:ea typeface="Arimo Bold"/>
                <a:cs typeface="Arimo Bold"/>
                <a:sym typeface="Arimo Bold"/>
              </a:rPr>
              <a:t>BUILDING USER (BU)</a:t>
            </a:r>
          </a:p>
        </p:txBody>
      </p:sp>
      <p:sp>
        <p:nvSpPr>
          <p:cNvPr name="TextBox 32" id="32"/>
          <p:cNvSpPr txBox="true"/>
          <p:nvPr/>
        </p:nvSpPr>
        <p:spPr>
          <a:xfrm rot="0">
            <a:off x="5839623" y="3395588"/>
            <a:ext cx="3670348" cy="2338705"/>
          </a:xfrm>
          <a:prstGeom prst="rect">
            <a:avLst/>
          </a:prstGeom>
        </p:spPr>
        <p:txBody>
          <a:bodyPr anchor="t" rtlCol="false" tIns="0" lIns="0" bIns="0" rIns="0">
            <a:spAutoFit/>
          </a:bodyPr>
          <a:lstStyle/>
          <a:p>
            <a:pPr algn="ctr">
              <a:lnSpc>
                <a:spcPts val="1700"/>
              </a:lnSpc>
            </a:pPr>
            <a:r>
              <a:rPr lang="en-US" sz="1700" i="true">
                <a:solidFill>
                  <a:srgbClr val="000000"/>
                </a:solidFill>
                <a:latin typeface="Arimo Italics"/>
                <a:ea typeface="Arimo Italics"/>
                <a:cs typeface="Arimo Italics"/>
                <a:sym typeface="Arimo Italics"/>
              </a:rPr>
              <a:t>Assigned to Special Education teachers/specialists that will administer testlets &amp; access student score reports across multiple grade levels</a:t>
            </a:r>
          </a:p>
          <a:p>
            <a:pPr algn="l">
              <a:lnSpc>
                <a:spcPts val="1700"/>
              </a:lnSpc>
            </a:pPr>
          </a:p>
          <a:p>
            <a:pPr algn="l">
              <a:lnSpc>
                <a:spcPts val="1700"/>
              </a:lnSpc>
            </a:pPr>
            <a:r>
              <a:rPr lang="en-US" sz="1700">
                <a:solidFill>
                  <a:srgbClr val="000000"/>
                </a:solidFill>
                <a:latin typeface="Arimo"/>
                <a:ea typeface="Arimo"/>
                <a:cs typeface="Arimo"/>
                <a:sym typeface="Arimo"/>
              </a:rPr>
              <a:t>At the building level, BUs:</a:t>
            </a:r>
          </a:p>
          <a:p>
            <a:pPr algn="l" marL="367031" indent="-183515" lvl="1">
              <a:lnSpc>
                <a:spcPts val="1700"/>
              </a:lnSpc>
              <a:buFont typeface="Arial"/>
              <a:buChar char="•"/>
            </a:pPr>
            <a:r>
              <a:rPr lang="en-US" sz="1700">
                <a:solidFill>
                  <a:srgbClr val="000000"/>
                </a:solidFill>
                <a:latin typeface="Arimo"/>
                <a:ea typeface="Arimo"/>
                <a:cs typeface="Arimo"/>
                <a:sym typeface="Arimo"/>
              </a:rPr>
              <a:t>Same Kite capabilities as a BTC except unable to add/modify users.</a:t>
            </a:r>
          </a:p>
          <a:p>
            <a:pPr algn="l">
              <a:lnSpc>
                <a:spcPts val="1700"/>
              </a:lnSpc>
            </a:pPr>
          </a:p>
        </p:txBody>
      </p:sp>
      <p:grpSp>
        <p:nvGrpSpPr>
          <p:cNvPr name="Group 33" id="33"/>
          <p:cNvGrpSpPr/>
          <p:nvPr/>
        </p:nvGrpSpPr>
        <p:grpSpPr>
          <a:xfrm rot="0">
            <a:off x="4343739" y="3766884"/>
            <a:ext cx="1495884" cy="1164463"/>
            <a:chOff x="0" y="0"/>
            <a:chExt cx="1044133" cy="812800"/>
          </a:xfrm>
        </p:grpSpPr>
        <p:sp>
          <p:nvSpPr>
            <p:cNvPr name="Freeform 34" id="34" descr="arrow indicating hierarchy of assigning user roles. See User Management Quick Guide for more information"/>
            <p:cNvSpPr/>
            <p:nvPr/>
          </p:nvSpPr>
          <p:spPr>
            <a:xfrm flipH="false" flipV="false" rot="0">
              <a:off x="0" y="0"/>
              <a:ext cx="1044133" cy="812800"/>
            </a:xfrm>
            <a:custGeom>
              <a:avLst/>
              <a:gdLst/>
              <a:ahLst/>
              <a:cxnLst/>
              <a:rect r="r" b="b" t="t" l="l"/>
              <a:pathLst>
                <a:path h="812800" w="1044133">
                  <a:moveTo>
                    <a:pt x="1044133" y="406400"/>
                  </a:moveTo>
                  <a:lnTo>
                    <a:pt x="637733" y="0"/>
                  </a:lnTo>
                  <a:lnTo>
                    <a:pt x="637733" y="203200"/>
                  </a:lnTo>
                  <a:lnTo>
                    <a:pt x="0" y="203200"/>
                  </a:lnTo>
                  <a:lnTo>
                    <a:pt x="0" y="609600"/>
                  </a:lnTo>
                  <a:lnTo>
                    <a:pt x="637733" y="609600"/>
                  </a:lnTo>
                  <a:lnTo>
                    <a:pt x="637733" y="812800"/>
                  </a:lnTo>
                  <a:lnTo>
                    <a:pt x="1044133" y="406400"/>
                  </a:lnTo>
                  <a:close/>
                </a:path>
              </a:pathLst>
            </a:custGeom>
            <a:solidFill>
              <a:srgbClr val="9F8B8A"/>
            </a:solidFill>
          </p:spPr>
        </p:sp>
        <p:sp>
          <p:nvSpPr>
            <p:cNvPr name="TextBox 35" id="35"/>
            <p:cNvSpPr txBox="true"/>
            <p:nvPr/>
          </p:nvSpPr>
          <p:spPr>
            <a:xfrm>
              <a:off x="0" y="174625"/>
              <a:ext cx="942533" cy="434975"/>
            </a:xfrm>
            <a:prstGeom prst="rect">
              <a:avLst/>
            </a:prstGeom>
          </p:spPr>
          <p:txBody>
            <a:bodyPr anchor="ctr" rtlCol="false" tIns="50800" lIns="50800" bIns="50800" rIns="50800"/>
            <a:lstStyle/>
            <a:p>
              <a:pPr algn="ctr">
                <a:lnSpc>
                  <a:spcPts val="2366"/>
                </a:lnSpc>
              </a:pPr>
              <a:r>
                <a:rPr lang="en-US" sz="1690">
                  <a:solidFill>
                    <a:srgbClr val="000000"/>
                  </a:solidFill>
                  <a:latin typeface="Glacial Indifference"/>
                  <a:ea typeface="Glacial Indifference"/>
                  <a:cs typeface="Glacial Indifference"/>
                  <a:sym typeface="Glacial Indifference"/>
                </a:rPr>
                <a:t>Assigns</a:t>
              </a:r>
            </a:p>
          </p:txBody>
        </p:sp>
      </p:gr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USER MANAGEMENT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53</a:t>
            </a:r>
          </a:p>
        </p:txBody>
      </p:sp>
      <p:sp>
        <p:nvSpPr>
          <p:cNvPr name="TextBox 17" id="17"/>
          <p:cNvSpPr txBox="true"/>
          <p:nvPr/>
        </p:nvSpPr>
        <p:spPr>
          <a:xfrm rot="0">
            <a:off x="2618933" y="1588965"/>
            <a:ext cx="4729758" cy="283210"/>
          </a:xfrm>
          <a:prstGeom prst="rect">
            <a:avLst/>
          </a:prstGeom>
        </p:spPr>
        <p:txBody>
          <a:bodyPr anchor="t" rtlCol="false" tIns="0" lIns="0" bIns="0" rIns="0">
            <a:spAutoFit/>
          </a:bodyPr>
          <a:lstStyle/>
          <a:p>
            <a:pPr algn="ctr">
              <a:lnSpc>
                <a:spcPts val="2240"/>
              </a:lnSpc>
            </a:pPr>
            <a:r>
              <a:rPr lang="en-US" sz="1600">
                <a:solidFill>
                  <a:srgbClr val="000000"/>
                </a:solidFill>
                <a:latin typeface="Arimo"/>
                <a:ea typeface="Arimo"/>
                <a:cs typeface="Arimo"/>
                <a:sym typeface="Arimo"/>
              </a:rPr>
              <a:t>CAPABILITIES IN THE KITE PLATFORM</a:t>
            </a:r>
          </a:p>
        </p:txBody>
      </p:sp>
      <p:sp>
        <p:nvSpPr>
          <p:cNvPr name="TextBox 18" id="18"/>
          <p:cNvSpPr txBox="true"/>
          <p:nvPr/>
        </p:nvSpPr>
        <p:spPr>
          <a:xfrm rot="0">
            <a:off x="2655783" y="1101633"/>
            <a:ext cx="4656059" cy="592455"/>
          </a:xfrm>
          <a:prstGeom prst="rect">
            <a:avLst/>
          </a:prstGeom>
        </p:spPr>
        <p:txBody>
          <a:bodyPr anchor="t" rtlCol="false" tIns="0" lIns="0" bIns="0" rIns="0">
            <a:spAutoFit/>
          </a:bodyPr>
          <a:lstStyle/>
          <a:p>
            <a:pPr algn="ctr">
              <a:lnSpc>
                <a:spcPts val="4620"/>
              </a:lnSpc>
            </a:pPr>
            <a:r>
              <a:rPr lang="en-US" sz="3300" b="true">
                <a:solidFill>
                  <a:srgbClr val="000000"/>
                </a:solidFill>
                <a:latin typeface="Arimo Bold"/>
                <a:ea typeface="Arimo Bold"/>
                <a:cs typeface="Arimo Bold"/>
                <a:sym typeface="Arimo Bold"/>
              </a:rPr>
              <a:t>Classroom Level </a:t>
            </a:r>
          </a:p>
        </p:txBody>
      </p:sp>
      <p:grpSp>
        <p:nvGrpSpPr>
          <p:cNvPr name="Group 19" id="19"/>
          <p:cNvGrpSpPr/>
          <p:nvPr/>
        </p:nvGrpSpPr>
        <p:grpSpPr>
          <a:xfrm rot="0">
            <a:off x="3039464" y="2300800"/>
            <a:ext cx="4272377" cy="3805856"/>
            <a:chOff x="0" y="0"/>
            <a:chExt cx="5696503" cy="5074475"/>
          </a:xfrm>
        </p:grpSpPr>
        <p:grpSp>
          <p:nvGrpSpPr>
            <p:cNvPr name="Group 20" id="20"/>
            <p:cNvGrpSpPr/>
            <p:nvPr/>
          </p:nvGrpSpPr>
          <p:grpSpPr>
            <a:xfrm rot="0">
              <a:off x="0" y="0"/>
              <a:ext cx="5696503" cy="5074475"/>
              <a:chOff x="0" y="0"/>
              <a:chExt cx="1147289" cy="1022011"/>
            </a:xfrm>
          </p:grpSpPr>
          <p:sp>
            <p:nvSpPr>
              <p:cNvPr name="Freeform 21" id="21"/>
              <p:cNvSpPr/>
              <p:nvPr/>
            </p:nvSpPr>
            <p:spPr>
              <a:xfrm flipH="false" flipV="false" rot="0">
                <a:off x="0" y="0"/>
                <a:ext cx="1147289" cy="1022011"/>
              </a:xfrm>
              <a:custGeom>
                <a:avLst/>
                <a:gdLst/>
                <a:ahLst/>
                <a:cxnLst/>
                <a:rect r="r" b="b" t="t" l="l"/>
                <a:pathLst>
                  <a:path h="1022011" w="1147289">
                    <a:moveTo>
                      <a:pt x="65235" y="0"/>
                    </a:moveTo>
                    <a:lnTo>
                      <a:pt x="1082054" y="0"/>
                    </a:lnTo>
                    <a:cubicBezTo>
                      <a:pt x="1099355" y="0"/>
                      <a:pt x="1115948" y="6873"/>
                      <a:pt x="1128182" y="19107"/>
                    </a:cubicBezTo>
                    <a:cubicBezTo>
                      <a:pt x="1140416" y="31341"/>
                      <a:pt x="1147289" y="47934"/>
                      <a:pt x="1147289" y="65235"/>
                    </a:cubicBezTo>
                    <a:lnTo>
                      <a:pt x="1147289" y="956776"/>
                    </a:lnTo>
                    <a:cubicBezTo>
                      <a:pt x="1147289" y="974078"/>
                      <a:pt x="1140416" y="990670"/>
                      <a:pt x="1128182" y="1002904"/>
                    </a:cubicBezTo>
                    <a:cubicBezTo>
                      <a:pt x="1115948" y="1015138"/>
                      <a:pt x="1099355" y="1022011"/>
                      <a:pt x="1082054" y="1022011"/>
                    </a:cubicBezTo>
                    <a:lnTo>
                      <a:pt x="65235" y="1022011"/>
                    </a:lnTo>
                    <a:cubicBezTo>
                      <a:pt x="29207" y="1022011"/>
                      <a:pt x="0" y="992805"/>
                      <a:pt x="0" y="956776"/>
                    </a:cubicBezTo>
                    <a:lnTo>
                      <a:pt x="0" y="65235"/>
                    </a:lnTo>
                    <a:cubicBezTo>
                      <a:pt x="0" y="29207"/>
                      <a:pt x="29207" y="0"/>
                      <a:pt x="65235" y="0"/>
                    </a:cubicBezTo>
                    <a:close/>
                  </a:path>
                </a:pathLst>
              </a:custGeom>
              <a:solidFill>
                <a:srgbClr val="D9D9D9"/>
              </a:solidFill>
            </p:spPr>
          </p:sp>
          <p:sp>
            <p:nvSpPr>
              <p:cNvPr name="TextBox 22" id="22"/>
              <p:cNvSpPr txBox="true"/>
              <p:nvPr/>
            </p:nvSpPr>
            <p:spPr>
              <a:xfrm>
                <a:off x="0" y="-57150"/>
                <a:ext cx="1147289" cy="1079161"/>
              </a:xfrm>
              <a:prstGeom prst="rect">
                <a:avLst/>
              </a:prstGeom>
            </p:spPr>
            <p:txBody>
              <a:bodyPr anchor="ctr" rtlCol="false" tIns="70064" lIns="70064" bIns="70064" rIns="70064"/>
              <a:lstStyle/>
              <a:p>
                <a:pPr algn="ctr">
                  <a:lnSpc>
                    <a:spcPts val="2380"/>
                  </a:lnSpc>
                </a:pPr>
              </a:p>
            </p:txBody>
          </p:sp>
        </p:grpSp>
        <p:sp>
          <p:nvSpPr>
            <p:cNvPr name="TextBox 23" id="23"/>
            <p:cNvSpPr txBox="true"/>
            <p:nvPr/>
          </p:nvSpPr>
          <p:spPr>
            <a:xfrm rot="0">
              <a:off x="1579680" y="156569"/>
              <a:ext cx="2509692" cy="383752"/>
            </a:xfrm>
            <a:prstGeom prst="rect">
              <a:avLst/>
            </a:prstGeom>
          </p:spPr>
          <p:txBody>
            <a:bodyPr anchor="t" rtlCol="false" tIns="0" lIns="0" bIns="0" rIns="0">
              <a:spAutoFit/>
            </a:bodyPr>
            <a:lstStyle/>
            <a:p>
              <a:pPr algn="l">
                <a:lnSpc>
                  <a:spcPts val="2380"/>
                </a:lnSpc>
                <a:spcBef>
                  <a:spcPct val="0"/>
                </a:spcBef>
              </a:pPr>
              <a:r>
                <a:rPr lang="en-US" b="true" sz="1700">
                  <a:solidFill>
                    <a:srgbClr val="000000"/>
                  </a:solidFill>
                  <a:latin typeface="Arimo Bold"/>
                  <a:ea typeface="Arimo Bold"/>
                  <a:cs typeface="Arimo Bold"/>
                  <a:sym typeface="Arimo Bold"/>
                </a:rPr>
                <a:t>TEACHER (TEA)</a:t>
              </a:r>
            </a:p>
          </p:txBody>
        </p:sp>
        <p:sp>
          <p:nvSpPr>
            <p:cNvPr name="TextBox 24" id="24"/>
            <p:cNvSpPr txBox="true"/>
            <p:nvPr/>
          </p:nvSpPr>
          <p:spPr>
            <a:xfrm rot="0">
              <a:off x="278637" y="620599"/>
              <a:ext cx="5111779" cy="4286038"/>
            </a:xfrm>
            <a:prstGeom prst="rect">
              <a:avLst/>
            </a:prstGeom>
          </p:spPr>
          <p:txBody>
            <a:bodyPr anchor="t" rtlCol="false" tIns="0" lIns="0" bIns="0" rIns="0">
              <a:spAutoFit/>
            </a:bodyPr>
            <a:lstStyle/>
            <a:p>
              <a:pPr algn="ctr">
                <a:lnSpc>
                  <a:spcPts val="2380"/>
                </a:lnSpc>
              </a:pPr>
              <a:r>
                <a:rPr lang="en-US" sz="1700" i="true">
                  <a:solidFill>
                    <a:srgbClr val="000000"/>
                  </a:solidFill>
                  <a:latin typeface="Arimo Italics"/>
                  <a:ea typeface="Arimo Italics"/>
                  <a:cs typeface="Arimo Italics"/>
                  <a:sym typeface="Arimo Italics"/>
                </a:rPr>
                <a:t>Must be assigned to Test Administrators with rosters </a:t>
              </a:r>
            </a:p>
            <a:p>
              <a:pPr algn="ctr">
                <a:lnSpc>
                  <a:spcPts val="2380"/>
                </a:lnSpc>
              </a:pPr>
            </a:p>
            <a:p>
              <a:pPr algn="l">
                <a:lnSpc>
                  <a:spcPts val="2040"/>
                </a:lnSpc>
              </a:pPr>
              <a:r>
                <a:rPr lang="en-US" sz="1700">
                  <a:solidFill>
                    <a:srgbClr val="000000"/>
                  </a:solidFill>
                  <a:latin typeface="Arimo"/>
                  <a:ea typeface="Arimo"/>
                  <a:cs typeface="Arimo"/>
                  <a:sym typeface="Arimo"/>
                </a:rPr>
                <a:t>At the building level, TEAs:</a:t>
              </a:r>
            </a:p>
            <a:p>
              <a:pPr algn="l" marL="367031" indent="-183515" lvl="1">
                <a:lnSpc>
                  <a:spcPts val="2040"/>
                </a:lnSpc>
                <a:buFont typeface="Arial"/>
                <a:buChar char="•"/>
              </a:pPr>
              <a:r>
                <a:rPr lang="en-US" sz="1700">
                  <a:solidFill>
                    <a:srgbClr val="000000"/>
                  </a:solidFill>
                  <a:latin typeface="Arimo"/>
                  <a:ea typeface="Arimo"/>
                  <a:cs typeface="Arimo"/>
                  <a:sym typeface="Arimo"/>
                </a:rPr>
                <a:t>Verify Student Information Prior to Testing (Rosters &amp; PNPs)</a:t>
              </a:r>
            </a:p>
            <a:p>
              <a:pPr algn="l" marL="367031" indent="-183515" lvl="1">
                <a:lnSpc>
                  <a:spcPts val="2040"/>
                </a:lnSpc>
                <a:buFont typeface="Arial"/>
                <a:buChar char="•"/>
              </a:pPr>
              <a:r>
                <a:rPr lang="en-US" sz="1700">
                  <a:solidFill>
                    <a:srgbClr val="000000"/>
                  </a:solidFill>
                  <a:latin typeface="Arimo"/>
                  <a:ea typeface="Arimo"/>
                  <a:cs typeface="Arimo"/>
                  <a:sym typeface="Arimo"/>
                </a:rPr>
                <a:t>Provide Opportunities for Students to Utilize the Kite Practice Test</a:t>
              </a:r>
            </a:p>
            <a:p>
              <a:pPr algn="l" marL="367031" indent="-183515" lvl="1">
                <a:lnSpc>
                  <a:spcPts val="2040"/>
                </a:lnSpc>
                <a:buFont typeface="Arial"/>
                <a:buChar char="•"/>
              </a:pPr>
              <a:r>
                <a:rPr lang="en-US" sz="1700">
                  <a:solidFill>
                    <a:srgbClr val="000000"/>
                  </a:solidFill>
                  <a:latin typeface="Arimo"/>
                  <a:ea typeface="Arimo"/>
                  <a:cs typeface="Arimo"/>
                  <a:sym typeface="Arimo"/>
                </a:rPr>
                <a:t>Administer &amp; Monitor Testlet Completion</a:t>
              </a:r>
            </a:p>
            <a:p>
              <a:pPr algn="l" marL="367031" indent="-183515" lvl="1">
                <a:lnSpc>
                  <a:spcPts val="2040"/>
                </a:lnSpc>
                <a:buFont typeface="Arial"/>
                <a:buChar char="•"/>
              </a:pPr>
              <a:r>
                <a:rPr lang="en-US" sz="1700">
                  <a:solidFill>
                    <a:srgbClr val="000000"/>
                  </a:solidFill>
                  <a:latin typeface="Arimo"/>
                  <a:ea typeface="Arimo"/>
                  <a:cs typeface="Arimo"/>
                  <a:sym typeface="Arimo"/>
                </a:rPr>
                <a:t>View Student Score Reports for students rostered to them</a:t>
              </a:r>
            </a:p>
          </p:txBody>
        </p:sp>
      </p:gr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USER MANAGEMENT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54</a:t>
            </a:r>
          </a:p>
        </p:txBody>
      </p:sp>
      <p:sp>
        <p:nvSpPr>
          <p:cNvPr name="Freeform 17" id="17">
            <a:extLst>
              <a:ext uri="{C183D7F6-B498-43B3-948B-1728B52AA6E4}">
                <adec:decorative xmlns:adec="http://schemas.microsoft.com/office/drawing/2017/decorative" val="1"/>
              </a:ext>
            </a:extLst>
          </p:cNvPr>
          <p:cNvSpPr/>
          <p:nvPr/>
        </p:nvSpPr>
        <p:spPr>
          <a:xfrm flipH="false" flipV="false" rot="0">
            <a:off x="558450" y="3018821"/>
            <a:ext cx="3827433" cy="3117265"/>
          </a:xfrm>
          <a:custGeom>
            <a:avLst/>
            <a:gdLst/>
            <a:ahLst/>
            <a:cxnLst/>
            <a:rect r="r" b="b" t="t" l="l"/>
            <a:pathLst>
              <a:path h="3117265" w="3827433">
                <a:moveTo>
                  <a:pt x="0" y="0"/>
                </a:moveTo>
                <a:lnTo>
                  <a:pt x="3827433" y="0"/>
                </a:lnTo>
                <a:lnTo>
                  <a:pt x="3827433" y="3117265"/>
                </a:lnTo>
                <a:lnTo>
                  <a:pt x="0" y="3117265"/>
                </a:lnTo>
                <a:lnTo>
                  <a:pt x="0" y="0"/>
                </a:lnTo>
                <a:close/>
              </a:path>
            </a:pathLst>
          </a:custGeom>
          <a:blipFill>
            <a:blip r:embed="rId5"/>
            <a:stretch>
              <a:fillRect l="0" t="0" r="0" b="0"/>
            </a:stretch>
          </a:blipFill>
          <a:ln cap="sq">
            <a:noFill/>
            <a:prstDash val="solid"/>
            <a:miter/>
          </a:ln>
        </p:spPr>
      </p:sp>
      <p:sp>
        <p:nvSpPr>
          <p:cNvPr name="Freeform 18" id="18" descr="uploading users image"/>
          <p:cNvSpPr/>
          <p:nvPr/>
        </p:nvSpPr>
        <p:spPr>
          <a:xfrm flipH="false" flipV="false" rot="0">
            <a:off x="4572157" y="3742376"/>
            <a:ext cx="5082557" cy="2392375"/>
          </a:xfrm>
          <a:custGeom>
            <a:avLst/>
            <a:gdLst/>
            <a:ahLst/>
            <a:cxnLst/>
            <a:rect r="r" b="b" t="t" l="l"/>
            <a:pathLst>
              <a:path h="2392375" w="5082557">
                <a:moveTo>
                  <a:pt x="0" y="0"/>
                </a:moveTo>
                <a:lnTo>
                  <a:pt x="5082557" y="0"/>
                </a:lnTo>
                <a:lnTo>
                  <a:pt x="5082557" y="2392376"/>
                </a:lnTo>
                <a:lnTo>
                  <a:pt x="0" y="2392376"/>
                </a:lnTo>
                <a:lnTo>
                  <a:pt x="0" y="0"/>
                </a:lnTo>
                <a:close/>
              </a:path>
            </a:pathLst>
          </a:custGeom>
          <a:blipFill>
            <a:blip r:embed="rId6"/>
            <a:stretch>
              <a:fillRect l="0" t="0" r="0" b="0"/>
            </a:stretch>
          </a:blipFill>
          <a:ln w="9525" cap="sq">
            <a:solidFill>
              <a:srgbClr val="000000"/>
            </a:solidFill>
            <a:prstDash val="solid"/>
            <a:miter/>
          </a:ln>
        </p:spPr>
      </p:sp>
      <p:sp>
        <p:nvSpPr>
          <p:cNvPr name="TextBox 19" id="19"/>
          <p:cNvSpPr txBox="true"/>
          <p:nvPr/>
        </p:nvSpPr>
        <p:spPr>
          <a:xfrm rot="0">
            <a:off x="2783121" y="1902252"/>
            <a:ext cx="4460647" cy="283210"/>
          </a:xfrm>
          <a:prstGeom prst="rect">
            <a:avLst/>
          </a:prstGeom>
        </p:spPr>
        <p:txBody>
          <a:bodyPr anchor="t" rtlCol="false" tIns="0" lIns="0" bIns="0" rIns="0">
            <a:spAutoFit/>
          </a:bodyPr>
          <a:lstStyle/>
          <a:p>
            <a:pPr algn="ctr">
              <a:lnSpc>
                <a:spcPts val="2239"/>
              </a:lnSpc>
            </a:pPr>
            <a:r>
              <a:rPr lang="en-US" sz="1599">
                <a:solidFill>
                  <a:srgbClr val="000000"/>
                </a:solidFill>
                <a:latin typeface="Arimo"/>
                <a:ea typeface="Arimo"/>
                <a:cs typeface="Arimo"/>
                <a:sym typeface="Arimo"/>
              </a:rPr>
              <a:t>METHODS TO ADDING/MODIFYING USERS</a:t>
            </a:r>
          </a:p>
        </p:txBody>
      </p:sp>
      <p:sp>
        <p:nvSpPr>
          <p:cNvPr name="TextBox 20" id="20"/>
          <p:cNvSpPr txBox="true"/>
          <p:nvPr/>
        </p:nvSpPr>
        <p:spPr>
          <a:xfrm rot="0">
            <a:off x="2685415" y="1258404"/>
            <a:ext cx="4656059" cy="592455"/>
          </a:xfrm>
          <a:prstGeom prst="rect">
            <a:avLst/>
          </a:prstGeom>
        </p:spPr>
        <p:txBody>
          <a:bodyPr anchor="t" rtlCol="false" tIns="0" lIns="0" bIns="0" rIns="0">
            <a:spAutoFit/>
          </a:bodyPr>
          <a:lstStyle/>
          <a:p>
            <a:pPr algn="ctr">
              <a:lnSpc>
                <a:spcPts val="4620"/>
              </a:lnSpc>
            </a:pPr>
            <a:r>
              <a:rPr lang="en-US" sz="3300" b="true">
                <a:solidFill>
                  <a:srgbClr val="000000"/>
                </a:solidFill>
                <a:latin typeface="Arimo Bold"/>
                <a:ea typeface="Arimo Bold"/>
                <a:cs typeface="Arimo Bold"/>
                <a:sym typeface="Arimo Bold"/>
              </a:rPr>
              <a:t>User Management</a:t>
            </a:r>
          </a:p>
        </p:txBody>
      </p:sp>
      <p:sp>
        <p:nvSpPr>
          <p:cNvPr name="TextBox 21" id="21"/>
          <p:cNvSpPr txBox="true"/>
          <p:nvPr/>
        </p:nvSpPr>
        <p:spPr>
          <a:xfrm rot="0">
            <a:off x="372176" y="2566462"/>
            <a:ext cx="4199981" cy="299959"/>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Arimo"/>
                <a:ea typeface="Arimo"/>
                <a:cs typeface="Arimo"/>
                <a:sym typeface="Arimo"/>
              </a:rPr>
              <a:t>MANUAL METHOD TO ADD USERS</a:t>
            </a:r>
          </a:p>
        </p:txBody>
      </p:sp>
      <p:sp>
        <p:nvSpPr>
          <p:cNvPr name="TextBox 22" id="22"/>
          <p:cNvSpPr txBox="true"/>
          <p:nvPr/>
        </p:nvSpPr>
        <p:spPr>
          <a:xfrm rot="0">
            <a:off x="5013445" y="3251794"/>
            <a:ext cx="4199981" cy="299959"/>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Arimo"/>
                <a:ea typeface="Arimo"/>
                <a:cs typeface="Arimo"/>
                <a:sym typeface="Arimo"/>
              </a:rPr>
              <a:t>UPLOAD METHOD TO ADD USERS</a:t>
            </a:r>
          </a:p>
        </p:txBody>
      </p:sp>
      <p:sp>
        <p:nvSpPr>
          <p:cNvPr name="TextBox 23" id="23"/>
          <p:cNvSpPr txBox="true"/>
          <p:nvPr/>
        </p:nvSpPr>
        <p:spPr>
          <a:xfrm rot="0">
            <a:off x="1909366" y="6396630"/>
            <a:ext cx="6227651" cy="576184"/>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Directions for each method can be found in the Kite Educator Portal Manual.</a:t>
            </a: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USER MANAGEMENT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55</a:t>
            </a:r>
          </a:p>
        </p:txBody>
      </p:sp>
      <p:sp>
        <p:nvSpPr>
          <p:cNvPr name="Freeform 17" id="17" descr="add user image"/>
          <p:cNvSpPr/>
          <p:nvPr/>
        </p:nvSpPr>
        <p:spPr>
          <a:xfrm flipH="false" flipV="false" rot="0">
            <a:off x="5782512" y="2324232"/>
            <a:ext cx="3827433" cy="3117265"/>
          </a:xfrm>
          <a:custGeom>
            <a:avLst/>
            <a:gdLst/>
            <a:ahLst/>
            <a:cxnLst/>
            <a:rect r="r" b="b" t="t" l="l"/>
            <a:pathLst>
              <a:path h="3117265" w="3827433">
                <a:moveTo>
                  <a:pt x="0" y="0"/>
                </a:moveTo>
                <a:lnTo>
                  <a:pt x="3827433" y="0"/>
                </a:lnTo>
                <a:lnTo>
                  <a:pt x="3827433" y="3117264"/>
                </a:lnTo>
                <a:lnTo>
                  <a:pt x="0" y="3117264"/>
                </a:lnTo>
                <a:lnTo>
                  <a:pt x="0" y="0"/>
                </a:lnTo>
                <a:close/>
              </a:path>
            </a:pathLst>
          </a:custGeom>
          <a:blipFill>
            <a:blip r:embed="rId5"/>
            <a:stretch>
              <a:fillRect l="0" t="0" r="0" b="0"/>
            </a:stretch>
          </a:blipFill>
          <a:ln cap="sq">
            <a:noFill/>
            <a:prstDash val="solid"/>
            <a:miter/>
          </a:ln>
        </p:spPr>
      </p:sp>
      <p:sp>
        <p:nvSpPr>
          <p:cNvPr name="TextBox 18" id="18"/>
          <p:cNvSpPr txBox="true"/>
          <p:nvPr/>
        </p:nvSpPr>
        <p:spPr>
          <a:xfrm rot="0">
            <a:off x="2057372" y="1241309"/>
            <a:ext cx="5638857"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MANUAL METHOD TO ADD USERS</a:t>
            </a:r>
          </a:p>
        </p:txBody>
      </p:sp>
      <p:sp>
        <p:nvSpPr>
          <p:cNvPr name="TextBox 19" id="19"/>
          <p:cNvSpPr txBox="true"/>
          <p:nvPr/>
        </p:nvSpPr>
        <p:spPr>
          <a:xfrm rot="0">
            <a:off x="790575" y="2066698"/>
            <a:ext cx="5129330" cy="4119484"/>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1. Select Settings.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2. Select Users.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3. Select the Add User tab.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4. Enter the user’s first name, last name, and email address. </a:t>
            </a:r>
          </a:p>
          <a:p>
            <a:pPr algn="l">
              <a:lnSpc>
                <a:spcPts val="2366"/>
              </a:lnSpc>
              <a:spcBef>
                <a:spcPct val="0"/>
              </a:spcBef>
            </a:pPr>
            <a:r>
              <a:rPr lang="en-US" sz="1690" i="true">
                <a:solidFill>
                  <a:srgbClr val="000000"/>
                </a:solidFill>
                <a:latin typeface="Glacial Indifference Italics"/>
                <a:ea typeface="Glacial Indifference Italics"/>
                <a:cs typeface="Glacial Indifference Italics"/>
                <a:sym typeface="Glacial Indifference Italics"/>
              </a:rPr>
              <a:t>NOTE: The Educator Identifier must be a unique value and is required when Teacher is selected as role. </a:t>
            </a:r>
            <a:r>
              <a:rPr lang="en-US" b="true" sz="1690" i="true">
                <a:solidFill>
                  <a:srgbClr val="000000"/>
                </a:solidFill>
                <a:latin typeface="Glacial Indifference Bold Italics"/>
                <a:ea typeface="Glacial Indifference Bold Italics"/>
                <a:cs typeface="Glacial Indifference Bold Italics"/>
                <a:sym typeface="Glacial Indifference Bold Italics"/>
              </a:rPr>
              <a:t>It is suggested to use the teacher’s SEID for this field.</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5. Choose the appropriate organization and role for the new user.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6. Select Add. The table will populate below. </a:t>
            </a:r>
          </a:p>
          <a:p>
            <a:pPr algn="l">
              <a:lnSpc>
                <a:spcPts val="2366"/>
              </a:lnSpc>
              <a:spcBef>
                <a:spcPct val="0"/>
              </a:spcBef>
            </a:pPr>
            <a:r>
              <a:rPr lang="en-US" sz="1690" i="true">
                <a:solidFill>
                  <a:srgbClr val="000000"/>
                </a:solidFill>
                <a:latin typeface="Glacial Indifference Italics"/>
                <a:ea typeface="Glacial Indifference Italics"/>
                <a:cs typeface="Glacial Indifference Italics"/>
                <a:sym typeface="Glacial Indifference Italics"/>
              </a:rPr>
              <a:t>NOTE: If adding more than one role to a user’s account, repeat steps 5 and 6 within this screen.</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7. Select Save.</a:t>
            </a:r>
          </a:p>
        </p:txBody>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upload user image"/>
          <p:cNvSpPr/>
          <p:nvPr/>
        </p:nvSpPr>
        <p:spPr>
          <a:xfrm flipH="false" flipV="false" rot="0">
            <a:off x="4421498" y="3657600"/>
            <a:ext cx="5332102" cy="2386116"/>
          </a:xfrm>
          <a:custGeom>
            <a:avLst/>
            <a:gdLst/>
            <a:ahLst/>
            <a:cxnLst/>
            <a:rect r="r" b="b" t="t" l="l"/>
            <a:pathLst>
              <a:path h="2386116" w="5332102">
                <a:moveTo>
                  <a:pt x="0" y="0"/>
                </a:moveTo>
                <a:lnTo>
                  <a:pt x="5332102" y="0"/>
                </a:lnTo>
                <a:lnTo>
                  <a:pt x="5332102" y="2386116"/>
                </a:lnTo>
                <a:lnTo>
                  <a:pt x="0" y="2386116"/>
                </a:lnTo>
                <a:lnTo>
                  <a:pt x="0" y="0"/>
                </a:lnTo>
                <a:close/>
              </a:path>
            </a:pathLst>
          </a:custGeom>
          <a:blipFill>
            <a:blip r:embed="rId5"/>
            <a:stretch>
              <a:fillRect l="0" t="0" r="0" b="0"/>
            </a:stretch>
          </a:blipFill>
        </p:spPr>
      </p:sp>
      <p:sp>
        <p:nvSpPr>
          <p:cNvPr name="TextBox 16" id="16"/>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USER MANAGEMENT </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56</a:t>
            </a:r>
          </a:p>
        </p:txBody>
      </p:sp>
      <p:sp>
        <p:nvSpPr>
          <p:cNvPr name="TextBox 18" id="18"/>
          <p:cNvSpPr txBox="true"/>
          <p:nvPr/>
        </p:nvSpPr>
        <p:spPr>
          <a:xfrm rot="0">
            <a:off x="2531693" y="1104414"/>
            <a:ext cx="5568735" cy="432039"/>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UPLOAD METHOD TO ADD USERS</a:t>
            </a:r>
          </a:p>
        </p:txBody>
      </p:sp>
      <p:sp>
        <p:nvSpPr>
          <p:cNvPr name="TextBox 19" id="19"/>
          <p:cNvSpPr txBox="true"/>
          <p:nvPr/>
        </p:nvSpPr>
        <p:spPr>
          <a:xfrm rot="0">
            <a:off x="868144" y="1507878"/>
            <a:ext cx="8530612" cy="1462009"/>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The user upload creates or updates users in Kite Educator Portal. The user upload also assigns 1-2 roles to a user (one is required). A CSV file template is available on the Upload Users tab in Kite Educator Portal (click on small blue question mark next to </a:t>
            </a:r>
            <a:r>
              <a:rPr lang="en-US" sz="1690" i="true">
                <a:solidFill>
                  <a:srgbClr val="000000"/>
                </a:solidFill>
                <a:latin typeface="Glacial Indifference Italics"/>
                <a:ea typeface="Glacial Indifference Italics"/>
                <a:cs typeface="Glacial Indifference Italics"/>
                <a:sym typeface="Glacial Indifference Italics"/>
              </a:rPr>
              <a:t>File</a:t>
            </a:r>
            <a:r>
              <a:rPr lang="en-US" sz="1690">
                <a:solidFill>
                  <a:srgbClr val="000000"/>
                </a:solidFill>
                <a:latin typeface="Glacial Indifference"/>
                <a:ea typeface="Glacial Indifference"/>
                <a:cs typeface="Glacial Indifference"/>
                <a:sym typeface="Glacial Indifference"/>
              </a:rPr>
              <a:t>). You will need to complete the CSV file using software such as Microsoft Excel outside of Kite Educator Portal. All users (teachers, test coordinators, etc.) can be included in one CSV file. </a:t>
            </a:r>
          </a:p>
        </p:txBody>
      </p:sp>
      <p:sp>
        <p:nvSpPr>
          <p:cNvPr name="TextBox 20" id="20"/>
          <p:cNvSpPr txBox="true"/>
          <p:nvPr/>
        </p:nvSpPr>
        <p:spPr>
          <a:xfrm rot="0">
            <a:off x="731520" y="3124266"/>
            <a:ext cx="3841421" cy="3824209"/>
          </a:xfrm>
          <a:prstGeom prst="rect">
            <a:avLst/>
          </a:prstGeom>
        </p:spPr>
        <p:txBody>
          <a:bodyPr anchor="t" rtlCol="false" tIns="0" lIns="0" bIns="0" rIns="0">
            <a:spAutoFit/>
          </a:bodyPr>
          <a:lstStyle/>
          <a:p>
            <a:pPr algn="l">
              <a:lnSpc>
                <a:spcPts val="2366"/>
              </a:lnSpc>
            </a:pPr>
            <a:r>
              <a:rPr lang="en-US" sz="1690" b="true">
                <a:solidFill>
                  <a:srgbClr val="000000"/>
                </a:solidFill>
                <a:latin typeface="Glacial Indifference Bold"/>
                <a:ea typeface="Glacial Indifference Bold"/>
                <a:cs typeface="Glacial Indifference Bold"/>
                <a:sym typeface="Glacial Indifference Bold"/>
              </a:rPr>
              <a:t>To upload multiple users using a CSV file, perform the following steps:</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1. Select Settings.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2. Select Users.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3. Select the Upload Users tab.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4. Select the organization information.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5. In the File field, choose Select File.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6. Select the appropriate CSV file from your computer.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7. Select Open.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8. Select Upload.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NOTE: Users will be in Pending status until the user responds to the activation email.</a:t>
            </a:r>
          </a:p>
        </p:txBody>
      </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fields in the upload users template file"/>
          <p:cNvSpPr/>
          <p:nvPr/>
        </p:nvSpPr>
        <p:spPr>
          <a:xfrm flipH="false" flipV="false" rot="0">
            <a:off x="2137573" y="3044300"/>
            <a:ext cx="5478453" cy="4140604"/>
          </a:xfrm>
          <a:custGeom>
            <a:avLst/>
            <a:gdLst/>
            <a:ahLst/>
            <a:cxnLst/>
            <a:rect r="r" b="b" t="t" l="l"/>
            <a:pathLst>
              <a:path h="4140604" w="5478453">
                <a:moveTo>
                  <a:pt x="0" y="0"/>
                </a:moveTo>
                <a:lnTo>
                  <a:pt x="5478454" y="0"/>
                </a:lnTo>
                <a:lnTo>
                  <a:pt x="5478454" y="4140604"/>
                </a:lnTo>
                <a:lnTo>
                  <a:pt x="0" y="4140604"/>
                </a:lnTo>
                <a:lnTo>
                  <a:pt x="0" y="0"/>
                </a:lnTo>
                <a:close/>
              </a:path>
            </a:pathLst>
          </a:custGeom>
          <a:blipFill>
            <a:blip r:embed="rId5"/>
            <a:stretch>
              <a:fillRect l="0" t="0" r="0" b="0"/>
            </a:stretch>
          </a:blipFill>
        </p:spPr>
      </p:sp>
      <p:sp>
        <p:nvSpPr>
          <p:cNvPr name="TextBox 16" id="16"/>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USER MANAGEMENT </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57</a:t>
            </a:r>
          </a:p>
        </p:txBody>
      </p:sp>
      <p:sp>
        <p:nvSpPr>
          <p:cNvPr name="TextBox 18" id="18"/>
          <p:cNvSpPr txBox="true"/>
          <p:nvPr/>
        </p:nvSpPr>
        <p:spPr>
          <a:xfrm rot="0">
            <a:off x="2531693" y="961907"/>
            <a:ext cx="5568735" cy="432039"/>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UPLOAD METHOD TO ADD USERS</a:t>
            </a:r>
          </a:p>
        </p:txBody>
      </p:sp>
      <p:sp>
        <p:nvSpPr>
          <p:cNvPr name="TextBox 19" id="19"/>
          <p:cNvSpPr txBox="true"/>
          <p:nvPr/>
        </p:nvSpPr>
        <p:spPr>
          <a:xfrm rot="0">
            <a:off x="810904" y="1365371"/>
            <a:ext cx="8530612" cy="1757284"/>
          </a:xfrm>
          <a:prstGeom prst="rect">
            <a:avLst/>
          </a:prstGeom>
        </p:spPr>
        <p:txBody>
          <a:bodyPr anchor="t" rtlCol="false" tIns="0" lIns="0" bIns="0" rIns="0">
            <a:spAutoFit/>
          </a:bodyPr>
          <a:lstStyle/>
          <a:p>
            <a:pPr algn="l" marL="365000" indent="-182500" lvl="1">
              <a:lnSpc>
                <a:spcPts val="2366"/>
              </a:lnSpc>
              <a:buFont typeface="Arial"/>
              <a:buChar char="•"/>
            </a:pPr>
            <a:r>
              <a:rPr lang="en-US" sz="1690">
                <a:solidFill>
                  <a:srgbClr val="000000"/>
                </a:solidFill>
                <a:latin typeface="Glacial Indifference"/>
                <a:ea typeface="Glacial Indifference"/>
                <a:cs typeface="Glacial Indifference"/>
                <a:sym typeface="Glacial Indifference"/>
              </a:rPr>
              <a:t>Do not change column headers.</a:t>
            </a:r>
          </a:p>
          <a:p>
            <a:pPr algn="l" marL="365000" indent="-182500" lvl="1">
              <a:lnSpc>
                <a:spcPts val="2366"/>
              </a:lnSpc>
              <a:buFont typeface="Arial"/>
              <a:buChar char="•"/>
            </a:pPr>
            <a:r>
              <a:rPr lang="en-US" sz="1690">
                <a:solidFill>
                  <a:srgbClr val="000000"/>
                </a:solidFill>
                <a:latin typeface="Glacial Indifference"/>
                <a:ea typeface="Glacial Indifference"/>
                <a:cs typeface="Glacial Indifference"/>
                <a:sym typeface="Glacial Indifference"/>
              </a:rPr>
              <a:t>Ensure cells are formatted to hold the leading zero of numbers, especially for school (SCH) and district (DT) level codes. </a:t>
            </a:r>
          </a:p>
          <a:p>
            <a:pPr algn="l" marL="365000" indent="-182500" lvl="1">
              <a:lnSpc>
                <a:spcPts val="2366"/>
              </a:lnSpc>
              <a:buFont typeface="Arial"/>
              <a:buChar char="•"/>
            </a:pPr>
            <a:r>
              <a:rPr lang="en-US" sz="1690">
                <a:solidFill>
                  <a:srgbClr val="000000"/>
                </a:solidFill>
                <a:latin typeface="Glacial Indifference"/>
                <a:ea typeface="Glacial Indifference"/>
                <a:cs typeface="Glacial Indifference"/>
                <a:sym typeface="Glacial Indifference"/>
              </a:rPr>
              <a:t>Document should be saved in CSV format.</a:t>
            </a:r>
          </a:p>
          <a:p>
            <a:pPr algn="l">
              <a:lnSpc>
                <a:spcPts val="2366"/>
              </a:lnSpc>
            </a:pPr>
            <a:r>
              <a:rPr lang="en-US" sz="1690" i="true">
                <a:solidFill>
                  <a:srgbClr val="000000"/>
                </a:solidFill>
                <a:latin typeface="Glacial Indifference Italics"/>
                <a:ea typeface="Glacial Indifference Italics"/>
                <a:cs typeface="Glacial Indifference Italics"/>
                <a:sym typeface="Glacial Indifference Italics"/>
              </a:rPr>
              <a:t>A table can be found in the Kite Educator Portal Manual with acceptable values for the template file.</a:t>
            </a:r>
          </a:p>
        </p:txBody>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sp>
        <p:nvSpPr>
          <p:cNvPr name="TextBox 11" id="11"/>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USER MANAGEMENT </a:t>
            </a:r>
          </a:p>
        </p:txBody>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58</a:t>
            </a:r>
          </a:p>
        </p:txBody>
      </p:sp>
      <p:sp>
        <p:nvSpPr>
          <p:cNvPr name="TextBox 13" id="13"/>
          <p:cNvSpPr txBox="true"/>
          <p:nvPr/>
        </p:nvSpPr>
        <p:spPr>
          <a:xfrm rot="0">
            <a:off x="1941469" y="898116"/>
            <a:ext cx="6475231"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OTHER USER MANAGEMENT TASKS </a:t>
            </a:r>
          </a:p>
        </p:txBody>
      </p:sp>
      <p:sp>
        <p:nvSpPr>
          <p:cNvPr name="TextBox 14" id="14"/>
          <p:cNvSpPr txBox="true"/>
          <p:nvPr/>
        </p:nvSpPr>
        <p:spPr>
          <a:xfrm rot="0">
            <a:off x="870580" y="1301595"/>
            <a:ext cx="8883462" cy="576184"/>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Test coordinators and others responsible for data can take several actions with user accounts.</a:t>
            </a:r>
          </a:p>
          <a:p>
            <a:pPr algn="ctr">
              <a:lnSpc>
                <a:spcPts val="2366"/>
              </a:lnSpc>
              <a:spcBef>
                <a:spcPct val="0"/>
              </a:spcBef>
            </a:pPr>
            <a:r>
              <a:rPr lang="en-US" b="true" sz="1690">
                <a:solidFill>
                  <a:srgbClr val="000000"/>
                </a:solidFill>
                <a:latin typeface="Glacial Indifference Bold"/>
                <a:ea typeface="Glacial Indifference Bold"/>
                <a:cs typeface="Glacial Indifference Bold"/>
                <a:sym typeface="Glacial Indifference Bold"/>
              </a:rPr>
              <a:t>Please ensure any users no longer at your district are deactivated. </a:t>
            </a:r>
          </a:p>
        </p:txBody>
      </p:sp>
      <p:sp>
        <p:nvSpPr>
          <p:cNvPr name="TextBox 15" id="15"/>
          <p:cNvSpPr txBox="true"/>
          <p:nvPr/>
        </p:nvSpPr>
        <p:spPr>
          <a:xfrm rot="0">
            <a:off x="870580" y="1979056"/>
            <a:ext cx="8617009" cy="4800600"/>
          </a:xfrm>
          <a:prstGeom prst="rect">
            <a:avLst/>
          </a:prstGeom>
        </p:spPr>
        <p:txBody>
          <a:bodyPr anchor="t" rtlCol="false" tIns="0" lIns="0" bIns="0" rIns="0">
            <a:spAutoFit/>
          </a:bodyPr>
          <a:lstStyle/>
          <a:p>
            <a:pPr algn="l">
              <a:lnSpc>
                <a:spcPts val="2100"/>
              </a:lnSpc>
              <a:spcBef>
                <a:spcPct val="0"/>
              </a:spcBef>
            </a:pPr>
            <a:r>
              <a:rPr lang="en-US" sz="1500" u="sng">
                <a:solidFill>
                  <a:srgbClr val="000000"/>
                </a:solidFill>
                <a:latin typeface="Glacial Indifference"/>
                <a:ea typeface="Glacial Indifference"/>
                <a:cs typeface="Glacial Indifference"/>
                <a:sym typeface="Glacial Indifference"/>
              </a:rPr>
              <a:t>DEACTIVATE USER </a:t>
            </a:r>
          </a:p>
          <a:p>
            <a:pPr algn="l">
              <a:lnSpc>
                <a:spcPts val="2100"/>
              </a:lnSpc>
              <a:spcBef>
                <a:spcPct val="0"/>
              </a:spcBef>
            </a:pPr>
            <a:r>
              <a:rPr lang="en-US" sz="1500">
                <a:solidFill>
                  <a:srgbClr val="000000"/>
                </a:solidFill>
                <a:latin typeface="Glacial Indifference"/>
                <a:ea typeface="Glacial Indifference"/>
                <a:cs typeface="Glacial Indifference"/>
                <a:sym typeface="Glacial Indifference"/>
              </a:rPr>
              <a:t>Select the user, then select Deactivate. Note: Users can also be deactivated through the User Upload. </a:t>
            </a:r>
          </a:p>
          <a:p>
            <a:pPr algn="l">
              <a:lnSpc>
                <a:spcPts val="2100"/>
              </a:lnSpc>
              <a:spcBef>
                <a:spcPct val="0"/>
              </a:spcBef>
            </a:pPr>
          </a:p>
          <a:p>
            <a:pPr algn="l">
              <a:lnSpc>
                <a:spcPts val="2100"/>
              </a:lnSpc>
              <a:spcBef>
                <a:spcPct val="0"/>
              </a:spcBef>
            </a:pPr>
            <a:r>
              <a:rPr lang="en-US" sz="1500" u="sng">
                <a:solidFill>
                  <a:srgbClr val="000000"/>
                </a:solidFill>
                <a:latin typeface="Glacial Indifference"/>
                <a:ea typeface="Glacial Indifference"/>
                <a:cs typeface="Glacial Indifference"/>
                <a:sym typeface="Glacial Indifference"/>
              </a:rPr>
              <a:t>REACTIVATE AN INACTIVE USER </a:t>
            </a:r>
          </a:p>
          <a:p>
            <a:pPr algn="l">
              <a:lnSpc>
                <a:spcPts val="2100"/>
              </a:lnSpc>
              <a:spcBef>
                <a:spcPct val="0"/>
              </a:spcBef>
            </a:pPr>
            <a:r>
              <a:rPr lang="en-US" sz="1500">
                <a:solidFill>
                  <a:srgbClr val="000000"/>
                </a:solidFill>
                <a:latin typeface="Glacial Indifference"/>
                <a:ea typeface="Glacial Indifference"/>
                <a:cs typeface="Glacial Indifference"/>
                <a:sym typeface="Glacial Indifference"/>
              </a:rPr>
              <a:t>Inactive users only appear if the “Include Inactive Users” box is checked. To activate an inactive user, select the user, then select Activate. </a:t>
            </a:r>
          </a:p>
          <a:p>
            <a:pPr algn="l">
              <a:lnSpc>
                <a:spcPts val="2100"/>
              </a:lnSpc>
              <a:spcBef>
                <a:spcPct val="0"/>
              </a:spcBef>
            </a:pPr>
          </a:p>
          <a:p>
            <a:pPr algn="l">
              <a:lnSpc>
                <a:spcPts val="2100"/>
              </a:lnSpc>
              <a:spcBef>
                <a:spcPct val="0"/>
              </a:spcBef>
            </a:pPr>
            <a:r>
              <a:rPr lang="en-US" sz="1500" u="sng">
                <a:solidFill>
                  <a:srgbClr val="000000"/>
                </a:solidFill>
                <a:latin typeface="Glacial Indifference"/>
                <a:ea typeface="Glacial Indifference"/>
                <a:cs typeface="Glacial Indifference"/>
                <a:sym typeface="Glacial Indifference"/>
              </a:rPr>
              <a:t>RE-SEND ACTIVATION EMAIL </a:t>
            </a:r>
          </a:p>
          <a:p>
            <a:pPr algn="l">
              <a:lnSpc>
                <a:spcPts val="2100"/>
              </a:lnSpc>
              <a:spcBef>
                <a:spcPct val="0"/>
              </a:spcBef>
            </a:pPr>
            <a:r>
              <a:rPr lang="en-US" sz="1500">
                <a:solidFill>
                  <a:srgbClr val="000000"/>
                </a:solidFill>
                <a:latin typeface="Glacial Indifference"/>
                <a:ea typeface="Glacial Indifference"/>
                <a:cs typeface="Glacial Indifference"/>
                <a:sym typeface="Glacial Indifference"/>
              </a:rPr>
              <a:t>Select the user, then select the Send Activation Email button. </a:t>
            </a:r>
          </a:p>
          <a:p>
            <a:pPr algn="l">
              <a:lnSpc>
                <a:spcPts val="2100"/>
              </a:lnSpc>
              <a:spcBef>
                <a:spcPct val="0"/>
              </a:spcBef>
            </a:pPr>
          </a:p>
          <a:p>
            <a:pPr algn="l">
              <a:lnSpc>
                <a:spcPts val="2100"/>
              </a:lnSpc>
              <a:spcBef>
                <a:spcPct val="0"/>
              </a:spcBef>
            </a:pPr>
            <a:r>
              <a:rPr lang="en-US" sz="1500" u="sng">
                <a:solidFill>
                  <a:srgbClr val="000000"/>
                </a:solidFill>
                <a:latin typeface="Glacial Indifference"/>
                <a:ea typeface="Glacial Indifference"/>
                <a:cs typeface="Glacial Indifference"/>
                <a:sym typeface="Glacial Indifference"/>
              </a:rPr>
              <a:t>UNLOCK A LOCKED USER ACCOUNT </a:t>
            </a:r>
          </a:p>
          <a:p>
            <a:pPr algn="l">
              <a:lnSpc>
                <a:spcPts val="2100"/>
              </a:lnSpc>
              <a:spcBef>
                <a:spcPct val="0"/>
              </a:spcBef>
            </a:pPr>
            <a:r>
              <a:rPr lang="en-US" sz="1500">
                <a:solidFill>
                  <a:srgbClr val="000000"/>
                </a:solidFill>
                <a:latin typeface="Glacial Indifference"/>
                <a:ea typeface="Glacial Indifference"/>
                <a:cs typeface="Glacial Indifference"/>
                <a:sym typeface="Glacial Indifference"/>
              </a:rPr>
              <a:t>Select the user, then select Unlock. </a:t>
            </a:r>
          </a:p>
          <a:p>
            <a:pPr algn="l">
              <a:lnSpc>
                <a:spcPts val="2100"/>
              </a:lnSpc>
              <a:spcBef>
                <a:spcPct val="0"/>
              </a:spcBef>
            </a:pPr>
          </a:p>
          <a:p>
            <a:pPr algn="l">
              <a:lnSpc>
                <a:spcPts val="2100"/>
              </a:lnSpc>
              <a:spcBef>
                <a:spcPct val="0"/>
              </a:spcBef>
            </a:pPr>
            <a:r>
              <a:rPr lang="en-US" sz="1500" u="sng">
                <a:solidFill>
                  <a:srgbClr val="000000"/>
                </a:solidFill>
                <a:latin typeface="Glacial Indifference"/>
                <a:ea typeface="Glacial Indifference"/>
                <a:cs typeface="Glacial Indifference"/>
                <a:sym typeface="Glacial Indifference"/>
              </a:rPr>
              <a:t>CLAIM A USER FROM ANOTHER DISTRICT</a:t>
            </a:r>
          </a:p>
          <a:p>
            <a:pPr algn="l">
              <a:lnSpc>
                <a:spcPts val="2100"/>
              </a:lnSpc>
              <a:spcBef>
                <a:spcPct val="0"/>
              </a:spcBef>
            </a:pPr>
            <a:r>
              <a:rPr lang="en-US" sz="1500">
                <a:solidFill>
                  <a:srgbClr val="000000"/>
                </a:solidFill>
                <a:latin typeface="Glacial Indifference"/>
                <a:ea typeface="Glacial Indifference"/>
                <a:cs typeface="Glacial Indifference"/>
                <a:sym typeface="Glacial Indifference"/>
              </a:rPr>
              <a:t>Select the Claim Users tab. Enter the user’s First Name and Last Name OR the user’s Educator ID. Select Search. Select the user and then select Claim User. </a:t>
            </a:r>
          </a:p>
          <a:p>
            <a:pPr algn="l">
              <a:lnSpc>
                <a:spcPts val="2100"/>
              </a:lnSpc>
              <a:spcBef>
                <a:spcPct val="0"/>
              </a:spcBef>
            </a:pPr>
            <a:r>
              <a:rPr lang="en-US" sz="1500" i="true">
                <a:solidFill>
                  <a:srgbClr val="000000"/>
                </a:solidFill>
                <a:latin typeface="Glacial Indifference Italics"/>
                <a:ea typeface="Glacial Indifference Italics"/>
                <a:cs typeface="Glacial Indifference Italics"/>
                <a:sym typeface="Glacial Indifference Italics"/>
              </a:rPr>
              <a:t>Note: A user must be Inactive to be claimed. This means that their former district must have deactivated them previously.</a:t>
            </a:r>
          </a:p>
        </p:txBody>
      </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THREE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59</a:t>
            </a:r>
          </a:p>
        </p:txBody>
      </p:sp>
      <p:sp>
        <p:nvSpPr>
          <p:cNvPr name="TextBox 17" id="17"/>
          <p:cNvSpPr txBox="true"/>
          <p:nvPr/>
        </p:nvSpPr>
        <p:spPr>
          <a:xfrm rot="0">
            <a:off x="938145" y="1136241"/>
            <a:ext cx="8363708" cy="4824730"/>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opi.mt.gov/Portals/182/Page%20Files/MAST/2024-2025%20Assets/2024-2025_MAST%20Before%20Testing%20Tasks.pdf?ver=2025-01-06-115838-120"/>
              </a:rPr>
              <a:t>MAST Before Testing Tasks</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educator-testlet.kiteaai.org/AART/logIn.htm"/>
              </a:rPr>
              <a:t>Kite Educator Portal</a:t>
            </a:r>
            <a:r>
              <a:rPr lang="en-US" sz="3200">
                <a:solidFill>
                  <a:srgbClr val="253439"/>
                </a:solidFill>
                <a:latin typeface="Glacial Indifference"/>
                <a:ea typeface="Glacial Indifference"/>
                <a:cs typeface="Glacial Indifference"/>
                <a:sym typeface="Glacial Indifference"/>
              </a:rPr>
              <a:t> (unique MT login)</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7" tooltip="https://opi.mt.gov/LinkClick.aspx?fileticket=CWsKY4bMX6A%3d&amp;portalid=182"/>
              </a:rPr>
              <a:t>User Management Quick Reference Guide</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8" tooltip="https://files.kiteaai.org/documentation/testlets/MT/Testlet_Kite_Educator_Portal_Manual_MAST.pdf"/>
              </a:rPr>
              <a:t>Kite Educator Portal Manual</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9" tooltip="https://youtu.be/NBwOc4YZkpI"/>
              </a:rPr>
              <a:t>User Management Focused Support Video</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10" tooltip="https://opi.mt.gov/Portals/182/Page%20Files/MAST/Miscellaneous%20MAST%20Assets/Kite%20Multifactor%20Authentication.pdf?ver=2025-07-21-081750-277"/>
              </a:rPr>
              <a:t>Kite Educator Portal Multifactor Authentication</a:t>
            </a: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1" tooltip="https://newmeridiancorp.org/montana-aligned-to-standards-through-year-program-portal/"/>
              </a:rPr>
              <a:t>MAST Portal</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a:extLst>
              <a:ext uri="{C183D7F6-B498-43B3-948B-1728B52AA6E4}">
                <adec:decorative xmlns:adec="http://schemas.microsoft.com/office/drawing/2017/decorative" val="1"/>
              </a:ext>
            </a:extLst>
          </p:cNvPr>
          <p:cNvSpPr/>
          <p:nvPr/>
        </p:nvSpPr>
        <p:spPr>
          <a:xfrm flipH="false" flipV="false" rot="0">
            <a:off x="384445" y="1029806"/>
            <a:ext cx="4604822" cy="5999768"/>
          </a:xfrm>
          <a:custGeom>
            <a:avLst/>
            <a:gdLst/>
            <a:ahLst/>
            <a:cxnLst/>
            <a:rect r="r" b="b" t="t" l="l"/>
            <a:pathLst>
              <a:path h="5999768" w="4604822">
                <a:moveTo>
                  <a:pt x="0" y="0"/>
                </a:moveTo>
                <a:lnTo>
                  <a:pt x="4604822" y="0"/>
                </a:lnTo>
                <a:lnTo>
                  <a:pt x="4604822" y="5999768"/>
                </a:lnTo>
                <a:lnTo>
                  <a:pt x="0" y="5999768"/>
                </a:lnTo>
                <a:lnTo>
                  <a:pt x="0" y="0"/>
                </a:lnTo>
                <a:close/>
              </a:path>
            </a:pathLst>
          </a:custGeom>
          <a:blipFill>
            <a:blip r:embed="rId5"/>
            <a:stretch>
              <a:fillRect l="0" t="0" r="0" b="0"/>
            </a:stretch>
          </a:blipFill>
        </p:spPr>
      </p:sp>
      <p:sp>
        <p:nvSpPr>
          <p:cNvPr name="TextBox 16" id="16"/>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MAST DEVELOPMENT OVERVIEW </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a:t>
            </a:r>
          </a:p>
        </p:txBody>
      </p:sp>
      <p:sp>
        <p:nvSpPr>
          <p:cNvPr name="TextBox 18" id="18"/>
          <p:cNvSpPr txBox="true"/>
          <p:nvPr/>
        </p:nvSpPr>
        <p:spPr>
          <a:xfrm rot="0">
            <a:off x="4979793" y="935547"/>
            <a:ext cx="4870538" cy="5119609"/>
          </a:xfrm>
          <a:prstGeom prst="rect">
            <a:avLst/>
          </a:prstGeom>
        </p:spPr>
        <p:txBody>
          <a:bodyPr anchor="t" rtlCol="false" tIns="0" lIns="0" bIns="0" rIns="0">
            <a:spAutoFit/>
          </a:bodyPr>
          <a:lstStyle/>
          <a:p>
            <a:pPr algn="ctr">
              <a:lnSpc>
                <a:spcPts val="2366"/>
              </a:lnSpc>
              <a:spcBef>
                <a:spcPct val="0"/>
              </a:spcBef>
            </a:pPr>
          </a:p>
          <a:p>
            <a:pPr algn="ctr">
              <a:lnSpc>
                <a:spcPts val="5586"/>
              </a:lnSpc>
              <a:spcBef>
                <a:spcPct val="0"/>
              </a:spcBef>
            </a:pPr>
            <a:r>
              <a:rPr lang="en-US" sz="3990">
                <a:solidFill>
                  <a:srgbClr val="000000"/>
                </a:solidFill>
                <a:latin typeface="Glacial Indifference"/>
                <a:ea typeface="Glacial Indifference"/>
                <a:cs typeface="Glacial Indifference"/>
                <a:sym typeface="Glacial Indifference"/>
              </a:rPr>
              <a:t>What is MAST?</a:t>
            </a:r>
          </a:p>
          <a:p>
            <a:pPr algn="ctr">
              <a:lnSpc>
                <a:spcPts val="2366"/>
              </a:lnSpc>
              <a:spcBef>
                <a:spcPct val="0"/>
              </a:spcBef>
            </a:pPr>
          </a:p>
          <a:p>
            <a:pPr algn="l" marL="365000" indent="-182500" lvl="1">
              <a:lnSpc>
                <a:spcPts val="2366"/>
              </a:lnSpc>
              <a:buFont typeface="Arial"/>
              <a:buChar char="•"/>
            </a:pPr>
            <a:r>
              <a:rPr lang="en-US" sz="1690">
                <a:solidFill>
                  <a:srgbClr val="000000"/>
                </a:solidFill>
                <a:latin typeface="Glacial Indifference"/>
                <a:ea typeface="Glacial Indifference"/>
                <a:cs typeface="Glacial Indifference"/>
                <a:sym typeface="Glacial Indifference"/>
              </a:rPr>
              <a:t>General population ELA and math assessment</a:t>
            </a:r>
          </a:p>
          <a:p>
            <a:pPr algn="l" marL="365000" indent="-182500" lvl="1">
              <a:lnSpc>
                <a:spcPts val="2366"/>
              </a:lnSpc>
              <a:spcBef>
                <a:spcPct val="0"/>
              </a:spcBef>
              <a:buFont typeface="Arial"/>
              <a:buChar char="•"/>
            </a:pPr>
            <a:r>
              <a:rPr lang="en-US" sz="1690">
                <a:solidFill>
                  <a:srgbClr val="000000"/>
                </a:solidFill>
                <a:latin typeface="Glacial Indifference"/>
                <a:ea typeface="Glacial Indifference"/>
                <a:cs typeface="Glacial Indifference"/>
                <a:sym typeface="Glacial Indifference"/>
              </a:rPr>
              <a:t>Grades 3-8</a:t>
            </a:r>
          </a:p>
          <a:p>
            <a:pPr algn="l" marL="365000" indent="-182500" lvl="1">
              <a:lnSpc>
                <a:spcPts val="2366"/>
              </a:lnSpc>
              <a:spcBef>
                <a:spcPct val="0"/>
              </a:spcBef>
              <a:buFont typeface="Arial"/>
              <a:buChar char="•"/>
            </a:pPr>
            <a:r>
              <a:rPr lang="en-US" sz="1690">
                <a:solidFill>
                  <a:srgbClr val="000000"/>
                </a:solidFill>
                <a:latin typeface="Glacial Indifference"/>
                <a:ea typeface="Glacial Indifference"/>
                <a:cs typeface="Glacial Indifference"/>
                <a:sym typeface="Glacial Indifference"/>
              </a:rPr>
              <a:t>Features a series of short, standards-aligned math and ELA tests (testlets) administered throughout the year</a:t>
            </a:r>
          </a:p>
          <a:p>
            <a:pPr algn="l" marL="365000" indent="-182500" lvl="1">
              <a:lnSpc>
                <a:spcPts val="2366"/>
              </a:lnSpc>
              <a:spcBef>
                <a:spcPct val="0"/>
              </a:spcBef>
              <a:buFont typeface="Arial"/>
              <a:buChar char="•"/>
            </a:pPr>
            <a:r>
              <a:rPr lang="en-US" sz="1690">
                <a:solidFill>
                  <a:srgbClr val="000000"/>
                </a:solidFill>
                <a:latin typeface="Glacial Indifference"/>
                <a:ea typeface="Glacial Indifference"/>
                <a:cs typeface="Glacial Indifference"/>
                <a:sym typeface="Glacial Indifference"/>
              </a:rPr>
              <a:t>Provides timely and relevant feedback for teachers and students, as well as comparable summative data for education leaders and federal accountability </a:t>
            </a:r>
          </a:p>
          <a:p>
            <a:pPr algn="l" marL="365000" indent="-182500" lvl="1">
              <a:lnSpc>
                <a:spcPts val="2366"/>
              </a:lnSpc>
              <a:spcBef>
                <a:spcPct val="0"/>
              </a:spcBef>
              <a:buFont typeface="Arial"/>
              <a:buChar char="•"/>
            </a:pPr>
            <a:r>
              <a:rPr lang="en-US" sz="1690">
                <a:solidFill>
                  <a:srgbClr val="000000"/>
                </a:solidFill>
                <a:latin typeface="Glacial Indifference"/>
                <a:ea typeface="Glacial Indifference"/>
                <a:cs typeface="Glacial Indifference"/>
                <a:sym typeface="Glacial Indifference"/>
              </a:rPr>
              <a:t>This “classroom up” approach provides flexible opportunities for students to demonstrate learning while providing actionable data to stakeholders throughout the education system</a:t>
            </a: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464180"/>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60</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3003311" y="3769539"/>
            <a:ext cx="6745868" cy="1298576"/>
          </a:xfrm>
          <a:prstGeom prst="rect">
            <a:avLst/>
          </a:prstGeom>
        </p:spPr>
        <p:txBody>
          <a:bodyPr anchor="t" rtlCol="false" tIns="0" lIns="0" bIns="0" rIns="0">
            <a:spAutoFit/>
          </a:bodyPr>
          <a:lstStyle/>
          <a:p>
            <a:pPr algn="r">
              <a:lnSpc>
                <a:spcPts val="5000"/>
              </a:lnSpc>
            </a:pPr>
            <a:r>
              <a:rPr lang="en-US" sz="5000">
                <a:solidFill>
                  <a:srgbClr val="FFFFFF"/>
                </a:solidFill>
                <a:latin typeface="Glacial Indifference"/>
                <a:ea typeface="Glacial Indifference"/>
                <a:cs typeface="Glacial Indifference"/>
                <a:sym typeface="Glacial Indifference"/>
              </a:rPr>
              <a:t>MODULE FOUR:</a:t>
            </a:r>
          </a:p>
          <a:p>
            <a:pPr algn="r">
              <a:lnSpc>
                <a:spcPts val="5000"/>
              </a:lnSpc>
            </a:pPr>
            <a:r>
              <a:rPr lang="en-US" sz="5000">
                <a:solidFill>
                  <a:srgbClr val="FFFFFF"/>
                </a:solidFill>
                <a:latin typeface="Glacial Indifference"/>
                <a:ea typeface="Glacial Indifference"/>
                <a:cs typeface="Glacial Indifference"/>
                <a:sym typeface="Glacial Indifference"/>
              </a:rPr>
              <a:t>ROSTERING STUDENTS</a:t>
            </a:r>
          </a:p>
        </p:txBody>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61</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sz="2294" b="true">
                <a:solidFill>
                  <a:srgbClr val="222222"/>
                </a:solidFill>
                <a:latin typeface="Roboto Condensed Bold"/>
                <a:ea typeface="Roboto Condensed Bold"/>
                <a:cs typeface="Roboto Condensed Bold"/>
                <a:sym typeface="Roboto Condensed Bold"/>
              </a:rPr>
              <a:t>Parents/</a:t>
            </a:r>
          </a:p>
          <a:p>
            <a:pPr algn="ctr">
              <a:lnSpc>
                <a:spcPts val="2294"/>
              </a:lnSpc>
            </a:pPr>
            <a:r>
              <a:rPr lang="en-US" b="true" sz="2294">
                <a:solidFill>
                  <a:srgbClr val="222222"/>
                </a:solidFill>
                <a:latin typeface="Roboto Condensed Bold"/>
                <a:ea typeface="Roboto Condensed Bold"/>
                <a:cs typeface="Roboto Condensed Bold"/>
                <a:sym typeface="Roboto Condensed Bold"/>
              </a:rPr>
              <a:t>Guardians</a:t>
            </a:r>
          </a:p>
        </p:txBody>
      </p:sp>
      <p:sp>
        <p:nvSpPr>
          <p:cNvPr name="TextBox 19" id="19"/>
          <p:cNvSpPr txBox="true"/>
          <p:nvPr/>
        </p:nvSpPr>
        <p:spPr>
          <a:xfrm rot="0">
            <a:off x="411681" y="3971894"/>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Student Portal</a:t>
            </a:r>
          </a:p>
        </p:txBody>
      </p:sp>
      <p:sp>
        <p:nvSpPr>
          <p:cNvPr name="TextBox 20" id="20"/>
          <p:cNvSpPr txBox="true"/>
          <p:nvPr/>
        </p:nvSpPr>
        <p:spPr>
          <a:xfrm rot="0">
            <a:off x="430963" y="2068248"/>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Educator Portal</a:t>
            </a:r>
          </a:p>
        </p:txBody>
      </p:sp>
      <p:sp>
        <p:nvSpPr>
          <p:cNvPr name="TextBox 21" id="21"/>
          <p:cNvSpPr txBox="true"/>
          <p:nvPr/>
        </p:nvSpPr>
        <p:spPr>
          <a:xfrm rot="0">
            <a:off x="1643963" y="5561262"/>
            <a:ext cx="4072947" cy="77476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Notify Families of Testing</a:t>
            </a:r>
          </a:p>
          <a:p>
            <a:pPr algn="l">
              <a:lnSpc>
                <a:spcPts val="2002"/>
              </a:lnSpc>
            </a:pPr>
          </a:p>
        </p:txBody>
      </p:sp>
      <p:grpSp>
        <p:nvGrpSpPr>
          <p:cNvPr name="Group 22" id="22"/>
          <p:cNvGrpSpPr/>
          <p:nvPr/>
        </p:nvGrpSpPr>
        <p:grpSpPr>
          <a:xfrm rot="0">
            <a:off x="1585592" y="1764474"/>
            <a:ext cx="8081519" cy="1551874"/>
            <a:chOff x="0" y="0"/>
            <a:chExt cx="10775358" cy="2069165"/>
          </a:xfrm>
        </p:grpSpPr>
        <p:sp>
          <p:nvSpPr>
            <p:cNvPr name="TextBox 23" id="23"/>
            <p:cNvSpPr txBox="true"/>
            <p:nvPr/>
          </p:nvSpPr>
          <p:spPr>
            <a:xfrm rot="0">
              <a:off x="0" y="19050"/>
              <a:ext cx="6049611" cy="2050115"/>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Before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Train &amp; Prepare Staff</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User Management</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Roster Students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Enter PNPs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p:txBody>
        </p:sp>
        <p:sp>
          <p:nvSpPr>
            <p:cNvPr name="TextBox 24" id="24"/>
            <p:cNvSpPr txBox="true"/>
            <p:nvPr/>
          </p:nvSpPr>
          <p:spPr>
            <a:xfrm rot="0">
              <a:off x="5642162" y="19050"/>
              <a:ext cx="5133197" cy="2035771"/>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During/After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Administer Testlets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Monitor Completion</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Make-Up Testing</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Access &amp; Sharing Score Reports </a:t>
              </a:r>
            </a:p>
          </p:txBody>
        </p:sp>
      </p:grpSp>
      <p:sp>
        <p:nvSpPr>
          <p:cNvPr name="TextBox 25" id="25"/>
          <p:cNvSpPr txBox="true"/>
          <p:nvPr/>
        </p:nvSpPr>
        <p:spPr>
          <a:xfrm rot="0">
            <a:off x="1610923" y="3761772"/>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Prepare Student Testing Devices</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Student Practice Test</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6"/>
            <a:stretch>
              <a:fillRect l="0" t="0" r="0" b="0"/>
            </a:stretch>
          </a:blipFill>
        </p:spPr>
      </p:sp>
      <p:sp>
        <p:nvSpPr>
          <p:cNvPr name="TextBox 27" id="27"/>
          <p:cNvSpPr txBox="true"/>
          <p:nvPr/>
        </p:nvSpPr>
        <p:spPr>
          <a:xfrm rot="0">
            <a:off x="5300307" y="5561262"/>
            <a:ext cx="4072947" cy="102241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After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Provide guidance to parents/guardians on score report access &amp; interpretation</a:t>
            </a:r>
          </a:p>
        </p:txBody>
      </p:sp>
      <p:sp>
        <p:nvSpPr>
          <p:cNvPr name="Freeform 28" id="28">
            <a:extLst>
              <a:ext uri="{C183D7F6-B498-43B3-948B-1728B52AA6E4}">
                <adec:decorative xmlns:adec="http://schemas.microsoft.com/office/drawing/2017/decorative" val="1"/>
              </a:ext>
            </a:extLst>
          </p:cNvPr>
          <p:cNvSpPr/>
          <p:nvPr/>
        </p:nvSpPr>
        <p:spPr>
          <a:xfrm flipH="false" flipV="false" rot="0">
            <a:off x="1967972" y="2540411"/>
            <a:ext cx="3424929" cy="299091"/>
          </a:xfrm>
          <a:custGeom>
            <a:avLst/>
            <a:gdLst/>
            <a:ahLst/>
            <a:cxnLst/>
            <a:rect r="r" b="b" t="t" l="l"/>
            <a:pathLst>
              <a:path h="299091" w="3424929">
                <a:moveTo>
                  <a:pt x="0" y="0"/>
                </a:moveTo>
                <a:lnTo>
                  <a:pt x="3424929" y="0"/>
                </a:lnTo>
                <a:lnTo>
                  <a:pt x="3424929" y="299091"/>
                </a:lnTo>
                <a:lnTo>
                  <a:pt x="0" y="299091"/>
                </a:lnTo>
                <a:lnTo>
                  <a:pt x="0" y="0"/>
                </a:lnTo>
                <a:close/>
              </a:path>
            </a:pathLst>
          </a:custGeom>
          <a:blipFill>
            <a:blip r:embed="rId7"/>
            <a:stretch>
              <a:fillRect l="-54210" t="-272569" r="-73152" b="-236012"/>
            </a:stretch>
          </a:blipFill>
          <a:ln w="28575" cap="sq">
            <a:solidFill>
              <a:srgbClr val="C12A2F"/>
            </a:solidFill>
            <a:prstDash val="solid"/>
            <a:miter/>
          </a:ln>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158339" y="1997030"/>
            <a:ext cx="7436922" cy="2724150"/>
          </a:xfrm>
          <a:prstGeom prst="rect">
            <a:avLst/>
          </a:prstGeom>
        </p:spPr>
        <p:txBody>
          <a:bodyPr anchor="t" rtlCol="false" tIns="0" lIns="0" bIns="0" rIns="0">
            <a:spAutoFit/>
          </a:bodyPr>
          <a:lstStyle/>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Understand the purpose of rostering and implications for reporting</a:t>
            </a: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Ensure teachers are added to the Kite Educator Portal</a:t>
            </a: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Create a roster assigned to a teacher </a:t>
            </a: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Assign every student to a math and ELA roster </a:t>
            </a:r>
          </a:p>
        </p:txBody>
      </p:sp>
      <p:sp>
        <p:nvSpPr>
          <p:cNvPr name="TextBox 16" id="16"/>
          <p:cNvSpPr txBox="true"/>
          <p:nvPr/>
        </p:nvSpPr>
        <p:spPr>
          <a:xfrm rot="0">
            <a:off x="55818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7" id="17"/>
          <p:cNvSpPr txBox="true"/>
          <p:nvPr/>
        </p:nvSpPr>
        <p:spPr>
          <a:xfrm rot="0">
            <a:off x="816974" y="1203280"/>
            <a:ext cx="8363708" cy="860425"/>
          </a:xfrm>
          <a:prstGeom prst="rect">
            <a:avLst/>
          </a:prstGeom>
        </p:spPr>
        <p:txBody>
          <a:bodyPr anchor="t" rtlCol="false" tIns="0" lIns="0" bIns="0" rIns="0">
            <a:spAutoFit/>
          </a:bodyPr>
          <a:lstStyle/>
          <a:p>
            <a:pPr algn="l">
              <a:lnSpc>
                <a:spcPts val="3499"/>
              </a:lnSpc>
              <a:spcBef>
                <a:spcPct val="0"/>
              </a:spcBef>
            </a:pPr>
            <a:r>
              <a:rPr lang="en-US" b="true" sz="2499">
                <a:solidFill>
                  <a:srgbClr val="253439"/>
                </a:solidFill>
                <a:latin typeface="Glacial Indifference Bold"/>
                <a:ea typeface="Glacial Indifference Bold"/>
                <a:cs typeface="Glacial Indifference Bold"/>
                <a:sym typeface="Glacial Indifference Bold"/>
              </a:rPr>
              <a:t>Roster students for test assignment, monitoring, and reporting</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62</a:t>
            </a:r>
          </a:p>
        </p:txBody>
      </p:sp>
      <p:sp>
        <p:nvSpPr>
          <p:cNvPr name="Freeform 19" id="19">
            <a:extLst>
              <a:ext uri="{C183D7F6-B498-43B3-948B-1728B52AA6E4}">
                <adec:decorative xmlns:adec="http://schemas.microsoft.com/office/drawing/2017/decorative" val="1"/>
              </a:ext>
            </a:extLst>
          </p:cNvPr>
          <p:cNvSpPr/>
          <p:nvPr/>
        </p:nvSpPr>
        <p:spPr>
          <a:xfrm flipH="false" flipV="false" rot="0">
            <a:off x="731520" y="4829182"/>
            <a:ext cx="3434913" cy="2486018"/>
          </a:xfrm>
          <a:custGeom>
            <a:avLst/>
            <a:gdLst/>
            <a:ahLst/>
            <a:cxnLst/>
            <a:rect r="r" b="b" t="t" l="l"/>
            <a:pathLst>
              <a:path h="2486018" w="3434913">
                <a:moveTo>
                  <a:pt x="0" y="0"/>
                </a:moveTo>
                <a:lnTo>
                  <a:pt x="3434913" y="0"/>
                </a:lnTo>
                <a:lnTo>
                  <a:pt x="3434913" y="2486018"/>
                </a:lnTo>
                <a:lnTo>
                  <a:pt x="0" y="248601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0" id="20"/>
          <p:cNvSpPr txBox="true"/>
          <p:nvPr/>
        </p:nvSpPr>
        <p:spPr>
          <a:xfrm rot="0">
            <a:off x="1588036" y="5660520"/>
            <a:ext cx="1945248" cy="766192"/>
          </a:xfrm>
          <a:prstGeom prst="rect">
            <a:avLst/>
          </a:prstGeom>
        </p:spPr>
        <p:txBody>
          <a:bodyPr anchor="t" rtlCol="false" tIns="0" lIns="0" bIns="0" rIns="0">
            <a:spAutoFit/>
          </a:bodyPr>
          <a:lstStyle/>
          <a:p>
            <a:pPr algn="ctr">
              <a:lnSpc>
                <a:spcPts val="3086"/>
              </a:lnSpc>
            </a:pPr>
            <a:r>
              <a:rPr lang="en-US" sz="2099">
                <a:solidFill>
                  <a:srgbClr val="000000"/>
                </a:solidFill>
                <a:latin typeface="Glacial Indifference"/>
                <a:ea typeface="Glacial Indifference"/>
                <a:cs typeface="Glacial Indifference"/>
                <a:sym typeface="Glacial Indifference"/>
              </a:rPr>
              <a:t>Rostering ad hoc coming soon!</a:t>
            </a:r>
          </a:p>
        </p:txBody>
      </p:sp>
    </p:spTree>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158339" y="1712178"/>
            <a:ext cx="8447181" cy="2415058"/>
          </a:xfrm>
          <a:prstGeom prst="rect">
            <a:avLst/>
          </a:prstGeom>
        </p:spPr>
        <p:txBody>
          <a:bodyPr anchor="t" rtlCol="false" tIns="0" lIns="0" bIns="0" rIns="0">
            <a:spAutoFit/>
          </a:bodyPr>
          <a:lstStyle/>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Rostering connects a student to the teacher that will have access to their testlet and through-year score reports</a:t>
            </a:r>
          </a:p>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Rostering ensures the correct testlets are assigned to each student </a:t>
            </a:r>
          </a:p>
        </p:txBody>
      </p:sp>
      <p:sp>
        <p:nvSpPr>
          <p:cNvPr name="TextBox 16" id="16"/>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ROSTERING OVERVIEW</a:t>
            </a:r>
          </a:p>
        </p:txBody>
      </p:sp>
      <p:sp>
        <p:nvSpPr>
          <p:cNvPr name="TextBox 17" id="17"/>
          <p:cNvSpPr txBox="true"/>
          <p:nvPr/>
        </p:nvSpPr>
        <p:spPr>
          <a:xfrm rot="0">
            <a:off x="816974" y="1184230"/>
            <a:ext cx="8363708" cy="491095"/>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Why Do All Students Need to Be Rostered? </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63</a:t>
            </a:r>
          </a:p>
        </p:txBody>
      </p:sp>
      <p:sp>
        <p:nvSpPr>
          <p:cNvPr name="TextBox 19" id="19"/>
          <p:cNvSpPr txBox="true"/>
          <p:nvPr/>
        </p:nvSpPr>
        <p:spPr>
          <a:xfrm rot="0">
            <a:off x="1072885" y="4973475"/>
            <a:ext cx="8532635" cy="1443508"/>
          </a:xfrm>
          <a:prstGeom prst="rect">
            <a:avLst/>
          </a:prstGeom>
        </p:spPr>
        <p:txBody>
          <a:bodyPr anchor="t" rtlCol="false" tIns="0" lIns="0" bIns="0" rIns="0">
            <a:spAutoFit/>
          </a:bodyPr>
          <a:lstStyle/>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Students should be rostered to their primary instruction provider for math and ELA (these can be different teachers).</a:t>
            </a:r>
          </a:p>
        </p:txBody>
      </p:sp>
      <p:sp>
        <p:nvSpPr>
          <p:cNvPr name="TextBox 20" id="20"/>
          <p:cNvSpPr txBox="true"/>
          <p:nvPr/>
        </p:nvSpPr>
        <p:spPr>
          <a:xfrm rot="0">
            <a:off x="731520" y="4445527"/>
            <a:ext cx="8363708" cy="491095"/>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Who Should Students Be Rostered To? </a:t>
            </a:r>
          </a:p>
        </p:txBody>
      </p:sp>
    </p:spTree>
  </p:cSld>
  <p:clrMapOvr>
    <a:masterClrMapping/>
  </p:clrMapOvr>
</p:sld>
</file>

<file path=ppt/slides/slide6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a:extLst>
              <a:ext uri="{C183D7F6-B498-43B3-948B-1728B52AA6E4}">
                <adec:decorative xmlns:adec="http://schemas.microsoft.com/office/drawing/2017/decorative" val="1"/>
              </a:ext>
            </a:extLst>
          </p:cNvPr>
          <p:cNvSpPr/>
          <p:nvPr/>
        </p:nvSpPr>
        <p:spPr>
          <a:xfrm flipH="false" flipV="false" rot="0">
            <a:off x="558450" y="4140727"/>
            <a:ext cx="2001922" cy="1884309"/>
          </a:xfrm>
          <a:custGeom>
            <a:avLst/>
            <a:gdLst/>
            <a:ahLst/>
            <a:cxnLst/>
            <a:rect r="r" b="b" t="t" l="l"/>
            <a:pathLst>
              <a:path h="1884309" w="2001922">
                <a:moveTo>
                  <a:pt x="0" y="0"/>
                </a:moveTo>
                <a:lnTo>
                  <a:pt x="2001922" y="0"/>
                </a:lnTo>
                <a:lnTo>
                  <a:pt x="2001922" y="1884309"/>
                </a:lnTo>
                <a:lnTo>
                  <a:pt x="0" y="188430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6" id="16"/>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ROSTERING STUDENTS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64</a:t>
            </a:r>
          </a:p>
        </p:txBody>
      </p:sp>
      <p:sp>
        <p:nvSpPr>
          <p:cNvPr name="TextBox 18" id="18"/>
          <p:cNvSpPr txBox="true"/>
          <p:nvPr/>
        </p:nvSpPr>
        <p:spPr>
          <a:xfrm rot="0">
            <a:off x="1059349" y="1647229"/>
            <a:ext cx="8510042" cy="2101850"/>
          </a:xfrm>
          <a:prstGeom prst="rect">
            <a:avLst/>
          </a:prstGeom>
        </p:spPr>
        <p:txBody>
          <a:bodyPr anchor="t" rtlCol="false" tIns="0" lIns="0" bIns="0" rIns="0">
            <a:spAutoFit/>
          </a:bodyPr>
          <a:lstStyle/>
          <a:p>
            <a:pPr algn="ctr">
              <a:lnSpc>
                <a:spcPts val="2799"/>
              </a:lnSpc>
            </a:pPr>
            <a:r>
              <a:rPr lang="en-US" sz="1999">
                <a:solidFill>
                  <a:srgbClr val="000000"/>
                </a:solidFill>
                <a:latin typeface="Arimo"/>
                <a:ea typeface="Arimo"/>
                <a:cs typeface="Arimo"/>
                <a:sym typeface="Arimo"/>
              </a:rPr>
              <a:t>DTC, DU, BTC, or BU users in the Kite Platform have the capabilities to roster students to teachers that will administer MAST testlets. A reminder that a student can only be rostered to </a:t>
            </a:r>
            <a:r>
              <a:rPr lang="en-US" sz="1999" i="true">
                <a:solidFill>
                  <a:srgbClr val="000000"/>
                </a:solidFill>
                <a:latin typeface="Arimo Italics"/>
                <a:ea typeface="Arimo Italics"/>
                <a:cs typeface="Arimo Italics"/>
                <a:sym typeface="Arimo Italics"/>
              </a:rPr>
              <a:t>one teacher</a:t>
            </a:r>
            <a:r>
              <a:rPr lang="en-US" sz="1999">
                <a:solidFill>
                  <a:srgbClr val="000000"/>
                </a:solidFill>
                <a:latin typeface="Arimo"/>
                <a:ea typeface="Arimo"/>
                <a:cs typeface="Arimo"/>
                <a:sym typeface="Arimo"/>
              </a:rPr>
              <a:t> per subject area and must be rostered in both math and ELA.</a:t>
            </a:r>
          </a:p>
          <a:p>
            <a:pPr algn="ctr">
              <a:lnSpc>
                <a:spcPts val="2799"/>
              </a:lnSpc>
            </a:pPr>
          </a:p>
          <a:p>
            <a:pPr algn="ctr">
              <a:lnSpc>
                <a:spcPts val="2799"/>
              </a:lnSpc>
            </a:pPr>
            <a:r>
              <a:rPr lang="en-US" sz="1999">
                <a:solidFill>
                  <a:srgbClr val="000000"/>
                </a:solidFill>
                <a:latin typeface="Arimo"/>
                <a:ea typeface="Arimo"/>
                <a:cs typeface="Arimo"/>
                <a:sym typeface="Arimo"/>
              </a:rPr>
              <a:t>Rostering can either be done manually or with an CSV upload. </a:t>
            </a:r>
          </a:p>
        </p:txBody>
      </p:sp>
      <p:sp>
        <p:nvSpPr>
          <p:cNvPr name="TextBox 19" id="19"/>
          <p:cNvSpPr txBox="true"/>
          <p:nvPr/>
        </p:nvSpPr>
        <p:spPr>
          <a:xfrm rot="0">
            <a:off x="2791088" y="932898"/>
            <a:ext cx="4656059" cy="592455"/>
          </a:xfrm>
          <a:prstGeom prst="rect">
            <a:avLst/>
          </a:prstGeom>
        </p:spPr>
        <p:txBody>
          <a:bodyPr anchor="t" rtlCol="false" tIns="0" lIns="0" bIns="0" rIns="0">
            <a:spAutoFit/>
          </a:bodyPr>
          <a:lstStyle/>
          <a:p>
            <a:pPr algn="ctr">
              <a:lnSpc>
                <a:spcPts val="4620"/>
              </a:lnSpc>
            </a:pPr>
            <a:r>
              <a:rPr lang="en-US" sz="3300" b="true">
                <a:solidFill>
                  <a:srgbClr val="000000"/>
                </a:solidFill>
                <a:latin typeface="Arimo Bold"/>
                <a:ea typeface="Arimo Bold"/>
                <a:cs typeface="Arimo Bold"/>
                <a:sym typeface="Arimo Bold"/>
              </a:rPr>
              <a:t>Rostering Students</a:t>
            </a:r>
          </a:p>
        </p:txBody>
      </p:sp>
      <p:sp>
        <p:nvSpPr>
          <p:cNvPr name="TextBox 20" id="20"/>
          <p:cNvSpPr txBox="true"/>
          <p:nvPr/>
        </p:nvSpPr>
        <p:spPr>
          <a:xfrm rot="0">
            <a:off x="2791088" y="4185324"/>
            <a:ext cx="6778304" cy="1749509"/>
          </a:xfrm>
          <a:prstGeom prst="rect">
            <a:avLst/>
          </a:prstGeom>
        </p:spPr>
        <p:txBody>
          <a:bodyPr anchor="t" rtlCol="false" tIns="0" lIns="0" bIns="0" rIns="0">
            <a:spAutoFit/>
          </a:bodyPr>
          <a:lstStyle/>
          <a:p>
            <a:pPr algn="l">
              <a:lnSpc>
                <a:spcPts val="2795"/>
              </a:lnSpc>
              <a:spcBef>
                <a:spcPct val="0"/>
              </a:spcBef>
            </a:pPr>
            <a:r>
              <a:rPr lang="en-US" sz="1996">
                <a:solidFill>
                  <a:srgbClr val="000000"/>
                </a:solidFill>
                <a:latin typeface="Arimo"/>
                <a:ea typeface="Arimo"/>
                <a:cs typeface="Arimo"/>
                <a:sym typeface="Arimo"/>
              </a:rPr>
              <a:t>Consider defining a standard naming convention for rosters, which can make sorting and finding a specific roster easier later. For example, if the teacher’s last name is followed by the subject to create the roster name, rosters appear neatly grouped when sorted alphabetically.</a:t>
            </a:r>
          </a:p>
        </p:txBody>
      </p:sp>
    </p:spTree>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create roster image"/>
          <p:cNvSpPr/>
          <p:nvPr/>
        </p:nvSpPr>
        <p:spPr>
          <a:xfrm flipH="false" flipV="false" rot="0">
            <a:off x="4412067" y="3001912"/>
            <a:ext cx="5341533" cy="4313288"/>
          </a:xfrm>
          <a:custGeom>
            <a:avLst/>
            <a:gdLst/>
            <a:ahLst/>
            <a:cxnLst/>
            <a:rect r="r" b="b" t="t" l="l"/>
            <a:pathLst>
              <a:path h="4313288" w="5341533">
                <a:moveTo>
                  <a:pt x="0" y="0"/>
                </a:moveTo>
                <a:lnTo>
                  <a:pt x="5341533" y="0"/>
                </a:lnTo>
                <a:lnTo>
                  <a:pt x="5341533" y="4313288"/>
                </a:lnTo>
                <a:lnTo>
                  <a:pt x="0" y="4313288"/>
                </a:lnTo>
                <a:lnTo>
                  <a:pt x="0" y="0"/>
                </a:lnTo>
                <a:close/>
              </a:path>
            </a:pathLst>
          </a:custGeom>
          <a:blipFill>
            <a:blip r:embed="rId5"/>
            <a:stretch>
              <a:fillRect l="0" t="0" r="0" b="0"/>
            </a:stretch>
          </a:blipFill>
        </p:spPr>
      </p:sp>
      <p:sp>
        <p:nvSpPr>
          <p:cNvPr name="TextBox 16" id="16"/>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ROSTERING STUDENTS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65</a:t>
            </a:r>
          </a:p>
        </p:txBody>
      </p:sp>
      <p:sp>
        <p:nvSpPr>
          <p:cNvPr name="TextBox 18" id="18"/>
          <p:cNvSpPr txBox="true"/>
          <p:nvPr/>
        </p:nvSpPr>
        <p:spPr>
          <a:xfrm rot="0">
            <a:off x="1394446" y="1021941"/>
            <a:ext cx="696470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MANUAL METHOD TO ROSTER STUDENTS </a:t>
            </a:r>
          </a:p>
        </p:txBody>
      </p:sp>
      <p:sp>
        <p:nvSpPr>
          <p:cNvPr name="TextBox 19" id="19"/>
          <p:cNvSpPr txBox="true"/>
          <p:nvPr/>
        </p:nvSpPr>
        <p:spPr>
          <a:xfrm rot="0">
            <a:off x="737942" y="2054070"/>
            <a:ext cx="8793040" cy="1462009"/>
          </a:xfrm>
          <a:prstGeom prst="rect">
            <a:avLst/>
          </a:prstGeom>
        </p:spPr>
        <p:txBody>
          <a:bodyPr anchor="t" rtlCol="false" tIns="0" lIns="0" bIns="0" rIns="0">
            <a:spAutoFit/>
          </a:bodyPr>
          <a:lstStyle/>
          <a:p>
            <a:pPr algn="l">
              <a:lnSpc>
                <a:spcPts val="2366"/>
              </a:lnSpc>
            </a:pPr>
            <a:r>
              <a:rPr lang="en-US" sz="1690">
                <a:solidFill>
                  <a:srgbClr val="000000"/>
                </a:solidFill>
                <a:latin typeface="Glacial Indifference"/>
                <a:ea typeface="Glacial Indifference"/>
                <a:cs typeface="Glacial Indifference"/>
                <a:sym typeface="Glacial Indifference"/>
              </a:rPr>
              <a:t>CREATING A NEW ROSTER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1. Select Settings.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2. Select Rosters from the drop-down menu.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3. Select the Create Roster tab. </a:t>
            </a:r>
          </a:p>
          <a:p>
            <a:pPr algn="l">
              <a:lnSpc>
                <a:spcPts val="2366"/>
              </a:lnSpc>
              <a:spcBef>
                <a:spcPct val="0"/>
              </a:spcBef>
            </a:pPr>
          </a:p>
        </p:txBody>
      </p:sp>
      <p:sp>
        <p:nvSpPr>
          <p:cNvPr name="TextBox 20" id="20"/>
          <p:cNvSpPr txBox="true"/>
          <p:nvPr/>
        </p:nvSpPr>
        <p:spPr>
          <a:xfrm rot="0">
            <a:off x="1074694" y="1606395"/>
            <a:ext cx="8119536" cy="276225"/>
          </a:xfrm>
          <a:prstGeom prst="rect">
            <a:avLst/>
          </a:prstGeom>
        </p:spPr>
        <p:txBody>
          <a:bodyPr anchor="t" rtlCol="false" tIns="0" lIns="0" bIns="0" rIns="0">
            <a:spAutoFit/>
          </a:bodyPr>
          <a:lstStyle/>
          <a:p>
            <a:pPr algn="ctr">
              <a:lnSpc>
                <a:spcPts val="2100"/>
              </a:lnSpc>
            </a:pPr>
            <a:r>
              <a:rPr lang="en-US" sz="1500">
                <a:solidFill>
                  <a:srgbClr val="000000"/>
                </a:solidFill>
                <a:latin typeface="Arimo"/>
                <a:ea typeface="Arimo"/>
                <a:cs typeface="Arimo"/>
                <a:sym typeface="Arimo"/>
              </a:rPr>
              <a:t>This method is best for rostering a small number of students and rostering new students </a:t>
            </a:r>
          </a:p>
        </p:txBody>
      </p:sp>
      <p:sp>
        <p:nvSpPr>
          <p:cNvPr name="TextBox 21" id="21"/>
          <p:cNvSpPr txBox="true"/>
          <p:nvPr/>
        </p:nvSpPr>
        <p:spPr>
          <a:xfrm rot="0">
            <a:off x="737942" y="3232164"/>
            <a:ext cx="3674125" cy="3824209"/>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4. Create the roster name and select the subject and course (if applicable) for this roster.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5. Select the district/school from the drop-down menu.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6. Select Search.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7. Choose the educator from the Select Educator drop-down menu.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8. Choose the students to roster by selecting the checkbox in the Select Student grid.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9. After selecting the appropriate students, select Save.</a:t>
            </a:r>
          </a:p>
        </p:txBody>
      </p:sp>
    </p:spTree>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upload rosters image"/>
          <p:cNvSpPr/>
          <p:nvPr/>
        </p:nvSpPr>
        <p:spPr>
          <a:xfrm flipH="false" flipV="false" rot="0">
            <a:off x="990276" y="4140727"/>
            <a:ext cx="6027338" cy="2132171"/>
          </a:xfrm>
          <a:custGeom>
            <a:avLst/>
            <a:gdLst/>
            <a:ahLst/>
            <a:cxnLst/>
            <a:rect r="r" b="b" t="t" l="l"/>
            <a:pathLst>
              <a:path h="2132171" w="6027338">
                <a:moveTo>
                  <a:pt x="0" y="0"/>
                </a:moveTo>
                <a:lnTo>
                  <a:pt x="6027338" y="0"/>
                </a:lnTo>
                <a:lnTo>
                  <a:pt x="6027338" y="2132171"/>
                </a:lnTo>
                <a:lnTo>
                  <a:pt x="0" y="2132171"/>
                </a:lnTo>
                <a:lnTo>
                  <a:pt x="0" y="0"/>
                </a:lnTo>
                <a:close/>
              </a:path>
            </a:pathLst>
          </a:custGeom>
          <a:blipFill>
            <a:blip r:embed="rId5"/>
            <a:stretch>
              <a:fillRect l="0" t="0" r="0" b="0"/>
            </a:stretch>
          </a:blipFill>
        </p:spPr>
      </p:sp>
      <p:sp>
        <p:nvSpPr>
          <p:cNvPr name="TextBox 16" id="16"/>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ROSTERING STUDENTS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66</a:t>
            </a:r>
          </a:p>
        </p:txBody>
      </p:sp>
      <p:sp>
        <p:nvSpPr>
          <p:cNvPr name="TextBox 18" id="18"/>
          <p:cNvSpPr txBox="true"/>
          <p:nvPr/>
        </p:nvSpPr>
        <p:spPr>
          <a:xfrm rot="0">
            <a:off x="1394446" y="1021941"/>
            <a:ext cx="696470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UPLOAD METHOD TO ROSTER STUDENTS </a:t>
            </a:r>
          </a:p>
        </p:txBody>
      </p:sp>
      <p:sp>
        <p:nvSpPr>
          <p:cNvPr name="TextBox 19" id="19"/>
          <p:cNvSpPr txBox="true"/>
          <p:nvPr/>
        </p:nvSpPr>
        <p:spPr>
          <a:xfrm rot="0">
            <a:off x="990276" y="1503364"/>
            <a:ext cx="8119536" cy="276225"/>
          </a:xfrm>
          <a:prstGeom prst="rect">
            <a:avLst/>
          </a:prstGeom>
        </p:spPr>
        <p:txBody>
          <a:bodyPr anchor="t" rtlCol="false" tIns="0" lIns="0" bIns="0" rIns="0">
            <a:spAutoFit/>
          </a:bodyPr>
          <a:lstStyle/>
          <a:p>
            <a:pPr algn="ctr">
              <a:lnSpc>
                <a:spcPts val="2100"/>
              </a:lnSpc>
            </a:pPr>
            <a:r>
              <a:rPr lang="en-US" sz="1500">
                <a:solidFill>
                  <a:srgbClr val="000000"/>
                </a:solidFill>
                <a:latin typeface="Arimo"/>
                <a:ea typeface="Arimo"/>
                <a:cs typeface="Arimo"/>
                <a:sym typeface="Arimo"/>
              </a:rPr>
              <a:t>This method is best for initial rostering of a large group of students.</a:t>
            </a:r>
          </a:p>
        </p:txBody>
      </p:sp>
      <p:sp>
        <p:nvSpPr>
          <p:cNvPr name="TextBox 20" id="20"/>
          <p:cNvSpPr txBox="true"/>
          <p:nvPr/>
        </p:nvSpPr>
        <p:spPr>
          <a:xfrm rot="0">
            <a:off x="828894" y="2054070"/>
            <a:ext cx="6114752" cy="2052559"/>
          </a:xfrm>
          <a:prstGeom prst="rect">
            <a:avLst/>
          </a:prstGeom>
        </p:spPr>
        <p:txBody>
          <a:bodyPr anchor="t" rtlCol="false" tIns="0" lIns="0" bIns="0" rIns="0">
            <a:spAutoFit/>
          </a:bodyPr>
          <a:lstStyle/>
          <a:p>
            <a:pPr algn="just">
              <a:lnSpc>
                <a:spcPts val="2366"/>
              </a:lnSpc>
              <a:spcBef>
                <a:spcPct val="0"/>
              </a:spcBef>
            </a:pPr>
            <a:r>
              <a:rPr lang="en-US" sz="1690">
                <a:solidFill>
                  <a:srgbClr val="000000"/>
                </a:solidFill>
                <a:latin typeface="Glacial Indifference"/>
                <a:ea typeface="Glacial Indifference"/>
                <a:cs typeface="Glacial Indifference"/>
                <a:sym typeface="Glacial Indifference"/>
              </a:rPr>
              <a:t>ACCESS ROSTER UPLOAD TEMPLATE FILE </a:t>
            </a:r>
          </a:p>
          <a:p>
            <a:pPr algn="just">
              <a:lnSpc>
                <a:spcPts val="2366"/>
              </a:lnSpc>
              <a:spcBef>
                <a:spcPct val="0"/>
              </a:spcBef>
            </a:pPr>
            <a:r>
              <a:rPr lang="en-US" sz="1690">
                <a:solidFill>
                  <a:srgbClr val="000000"/>
                </a:solidFill>
                <a:latin typeface="Glacial Indifference"/>
                <a:ea typeface="Glacial Indifference"/>
                <a:cs typeface="Glacial Indifference"/>
                <a:sym typeface="Glacial Indifference"/>
              </a:rPr>
              <a:t>To roster students by uploading a CSV file, following these steps: </a:t>
            </a:r>
          </a:p>
          <a:p>
            <a:pPr algn="just">
              <a:lnSpc>
                <a:spcPts val="2366"/>
              </a:lnSpc>
              <a:spcBef>
                <a:spcPct val="0"/>
              </a:spcBef>
            </a:pPr>
            <a:r>
              <a:rPr lang="en-US" sz="1690">
                <a:solidFill>
                  <a:srgbClr val="000000"/>
                </a:solidFill>
                <a:latin typeface="Glacial Indifference"/>
                <a:ea typeface="Glacial Indifference"/>
                <a:cs typeface="Glacial Indifference"/>
                <a:sym typeface="Glacial Indifference"/>
              </a:rPr>
              <a:t>1. Select Settings.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2. Select Rosters.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3. Select the Upload Roster tab.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4. Select the question mark symbol next to the word File.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5. A small pop-up window will display the Roster Upload Template.</a:t>
            </a:r>
          </a:p>
        </p:txBody>
      </p:sp>
      <p:sp>
        <p:nvSpPr>
          <p:cNvPr name="TextBox 21" id="21"/>
          <p:cNvSpPr txBox="true"/>
          <p:nvPr/>
        </p:nvSpPr>
        <p:spPr>
          <a:xfrm rot="0">
            <a:off x="901925" y="6282423"/>
            <a:ext cx="7853786" cy="871459"/>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6. Select the link and open the Roster Upload Template file in a spreadsheet program that can save data in CSV (comma-delimited) format, such as Microsoft Excel. The file can only be uploaded using CSV format.</a:t>
            </a:r>
          </a:p>
        </p:txBody>
      </p:sp>
    </p:spTree>
  </p:cSld>
  <p:clrMapOvr>
    <a:masterClrMapping/>
  </p:clrMapOvr>
</p:sld>
</file>

<file path=ppt/slides/slide6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ROSTERING STUDENTS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67</a:t>
            </a:r>
          </a:p>
        </p:txBody>
      </p:sp>
      <p:sp>
        <p:nvSpPr>
          <p:cNvPr name="TextBox 17" id="17"/>
          <p:cNvSpPr txBox="true"/>
          <p:nvPr/>
        </p:nvSpPr>
        <p:spPr>
          <a:xfrm rot="0">
            <a:off x="1394446" y="1241309"/>
            <a:ext cx="696470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EDITING AN EXISTING ROSTER </a:t>
            </a:r>
          </a:p>
        </p:txBody>
      </p:sp>
      <p:sp>
        <p:nvSpPr>
          <p:cNvPr name="TextBox 18" id="18"/>
          <p:cNvSpPr txBox="true"/>
          <p:nvPr/>
        </p:nvSpPr>
        <p:spPr>
          <a:xfrm rot="0">
            <a:off x="725258" y="2066698"/>
            <a:ext cx="9028342" cy="4414759"/>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1. Select Settings.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2. Select Rosters from the drop-down menu.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3. Select the district/school from the drop-down menu.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4. Select Search.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5. All previously created rosters will display. Select the desired roster to edit/delete.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6. The View/Edit Roster screen will automatically display. The following edits can be made to a roster on this screen: </a:t>
            </a:r>
          </a:p>
          <a:p>
            <a:pPr algn="l" marL="365000" indent="-182500" lvl="1">
              <a:lnSpc>
                <a:spcPts val="2366"/>
              </a:lnSpc>
              <a:buFont typeface="Arial"/>
              <a:buChar char="•"/>
            </a:pPr>
            <a:r>
              <a:rPr lang="en-US" sz="1690">
                <a:solidFill>
                  <a:srgbClr val="000000"/>
                </a:solidFill>
                <a:latin typeface="Glacial Indifference"/>
                <a:ea typeface="Glacial Indifference"/>
                <a:cs typeface="Glacial Indifference"/>
                <a:sym typeface="Glacial Indifference"/>
              </a:rPr>
              <a:t>Change the Roster Name. </a:t>
            </a:r>
          </a:p>
          <a:p>
            <a:pPr algn="l" marL="365000" indent="-182500" lvl="1">
              <a:lnSpc>
                <a:spcPts val="2366"/>
              </a:lnSpc>
              <a:buFont typeface="Arial"/>
              <a:buChar char="•"/>
            </a:pPr>
            <a:r>
              <a:rPr lang="en-US" sz="1690">
                <a:solidFill>
                  <a:srgbClr val="000000"/>
                </a:solidFill>
                <a:latin typeface="Glacial Indifference"/>
                <a:ea typeface="Glacial Indifference"/>
                <a:cs typeface="Glacial Indifference"/>
                <a:sym typeface="Glacial Indifference"/>
              </a:rPr>
              <a:t>Change the educator connected to the roster by choosing another educator from those available in the Select Educator drop-down menu. </a:t>
            </a:r>
          </a:p>
          <a:p>
            <a:pPr algn="l" marL="365000" indent="-182500" lvl="1">
              <a:lnSpc>
                <a:spcPts val="2366"/>
              </a:lnSpc>
              <a:buFont typeface="Arial"/>
              <a:buChar char="•"/>
            </a:pPr>
            <a:r>
              <a:rPr lang="en-US" sz="1690">
                <a:solidFill>
                  <a:srgbClr val="000000"/>
                </a:solidFill>
                <a:latin typeface="Glacial Indifference"/>
                <a:ea typeface="Glacial Indifference"/>
                <a:cs typeface="Glacial Indifference"/>
                <a:sym typeface="Glacial Indifference"/>
              </a:rPr>
              <a:t>Change the students connected to the roster. This includes adding and removing students from the roster. </a:t>
            </a:r>
          </a:p>
          <a:p>
            <a:pPr algn="l" marL="365000" indent="-182500" lvl="1">
              <a:lnSpc>
                <a:spcPts val="2366"/>
              </a:lnSpc>
              <a:buFont typeface="Arial"/>
              <a:buChar char="•"/>
            </a:pPr>
            <a:r>
              <a:rPr lang="en-US" sz="1690">
                <a:solidFill>
                  <a:srgbClr val="000000"/>
                </a:solidFill>
                <a:latin typeface="Glacial Indifference"/>
                <a:ea typeface="Glacial Indifference"/>
                <a:cs typeface="Glacial Indifference"/>
                <a:sym typeface="Glacial Indifference"/>
              </a:rPr>
              <a:t>Delete the roster by deselecting all students from the roster. </a:t>
            </a:r>
          </a:p>
          <a:p>
            <a:pPr algn="l">
              <a:lnSpc>
                <a:spcPts val="2366"/>
              </a:lnSpc>
            </a:pPr>
            <a:r>
              <a:rPr lang="en-US" sz="1690">
                <a:solidFill>
                  <a:srgbClr val="000000"/>
                </a:solidFill>
                <a:latin typeface="Glacial Indifference"/>
                <a:ea typeface="Glacial Indifference"/>
                <a:cs typeface="Glacial Indifference"/>
                <a:sym typeface="Glacial Indifference"/>
              </a:rPr>
              <a:t>7. Once all desired edits from the available choices are made, scroll to the bottom of the screen, and select Save.</a:t>
            </a:r>
          </a:p>
        </p:txBody>
      </p:sp>
    </p:spTree>
  </p:cSld>
  <p:clrMapOvr>
    <a:masterClrMapping/>
  </p:clrMapOvr>
</p:sld>
</file>

<file path=ppt/slides/slide6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ROSTERING QUESTIONS</a:t>
            </a:r>
          </a:p>
        </p:txBody>
      </p:sp>
      <p:grpSp>
        <p:nvGrpSpPr>
          <p:cNvPr name="Group 16" id="16"/>
          <p:cNvGrpSpPr/>
          <p:nvPr/>
        </p:nvGrpSpPr>
        <p:grpSpPr>
          <a:xfrm rot="0">
            <a:off x="694946" y="1196953"/>
            <a:ext cx="8788546" cy="2120233"/>
            <a:chOff x="0" y="0"/>
            <a:chExt cx="11718062" cy="2826977"/>
          </a:xfrm>
        </p:grpSpPr>
        <p:sp>
          <p:nvSpPr>
            <p:cNvPr name="TextBox 17" id="17"/>
            <p:cNvSpPr txBox="true"/>
            <p:nvPr/>
          </p:nvSpPr>
          <p:spPr>
            <a:xfrm rot="0">
              <a:off x="455154" y="477477"/>
              <a:ext cx="11262908" cy="2349500"/>
            </a:xfrm>
            <a:prstGeom prst="rect">
              <a:avLst/>
            </a:prstGeom>
          </p:spPr>
          <p:txBody>
            <a:bodyPr anchor="t" rtlCol="false" tIns="0" lIns="0" bIns="0" rIns="0">
              <a:spAutoFit/>
            </a:bodyPr>
            <a:lstStyle/>
            <a:p>
              <a:pPr algn="l" marL="502005" indent="-251002" lvl="1">
                <a:lnSpc>
                  <a:spcPts val="2790"/>
                </a:lnSpc>
                <a:buFont typeface="Arial"/>
                <a:buChar char="•"/>
              </a:pPr>
              <a:r>
                <a:rPr lang="en-US" sz="2325">
                  <a:solidFill>
                    <a:srgbClr val="000000"/>
                  </a:solidFill>
                  <a:latin typeface="Glacial Indifference"/>
                  <a:ea typeface="Glacial Indifference"/>
                  <a:cs typeface="Glacial Indifference"/>
                  <a:sym typeface="Glacial Indifference"/>
                </a:rPr>
                <a:t>Students should be rostered to the teacher providing their primary instruction.</a:t>
              </a:r>
            </a:p>
            <a:p>
              <a:pPr algn="l" marL="502005" indent="-251002" lvl="1">
                <a:lnSpc>
                  <a:spcPts val="2790"/>
                </a:lnSpc>
                <a:buFont typeface="Arial"/>
                <a:buChar char="•"/>
              </a:pPr>
              <a:r>
                <a:rPr lang="en-US" sz="2325">
                  <a:solidFill>
                    <a:srgbClr val="000000"/>
                  </a:solidFill>
                  <a:latin typeface="Glacial Indifference"/>
                  <a:ea typeface="Glacial Indifference"/>
                  <a:cs typeface="Glacial Indifference"/>
                  <a:sym typeface="Glacial Indifference"/>
                </a:rPr>
                <a:t>Specialists that see multiple students can be assigned BU roles to access student score reports and monitor students across rosters.</a:t>
              </a:r>
            </a:p>
          </p:txBody>
        </p:sp>
        <p:sp>
          <p:nvSpPr>
            <p:cNvPr name="TextBox 18" id="18"/>
            <p:cNvSpPr txBox="true"/>
            <p:nvPr/>
          </p:nvSpPr>
          <p:spPr>
            <a:xfrm rot="0">
              <a:off x="0" y="0"/>
              <a:ext cx="11557338" cy="495300"/>
            </a:xfrm>
            <a:prstGeom prst="rect">
              <a:avLst/>
            </a:prstGeom>
          </p:spPr>
          <p:txBody>
            <a:bodyPr anchor="t" rtlCol="false" tIns="0" lIns="0" bIns="0" rIns="0">
              <a:spAutoFit/>
            </a:bodyPr>
            <a:lstStyle/>
            <a:p>
              <a:pPr algn="l">
                <a:lnSpc>
                  <a:spcPts val="2988"/>
                </a:lnSpc>
              </a:pPr>
              <a:r>
                <a:rPr lang="en-US" sz="2490" b="true">
                  <a:solidFill>
                    <a:srgbClr val="253439"/>
                  </a:solidFill>
                  <a:latin typeface="Glacial Indifference Bold"/>
                  <a:ea typeface="Glacial Indifference Bold"/>
                  <a:cs typeface="Glacial Indifference Bold"/>
                  <a:sym typeface="Glacial Indifference Bold"/>
                </a:rPr>
                <a:t>What about students receiving additional services? </a:t>
              </a:r>
            </a:p>
          </p:txBody>
        </p:sp>
      </p:gr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68</a:t>
            </a:r>
          </a:p>
        </p:txBody>
      </p:sp>
      <p:sp>
        <p:nvSpPr>
          <p:cNvPr name="TextBox 20" id="20"/>
          <p:cNvSpPr txBox="true"/>
          <p:nvPr/>
        </p:nvSpPr>
        <p:spPr>
          <a:xfrm rot="0">
            <a:off x="1072885" y="4495142"/>
            <a:ext cx="8532635" cy="704850"/>
          </a:xfrm>
          <a:prstGeom prst="rect">
            <a:avLst/>
          </a:prstGeom>
        </p:spPr>
        <p:txBody>
          <a:bodyPr anchor="t" rtlCol="false" tIns="0" lIns="0" bIns="0" rIns="0">
            <a:spAutoFit/>
          </a:bodyPr>
          <a:lstStyle/>
          <a:p>
            <a:pPr algn="l" marL="502005" indent="-251002" lvl="1">
              <a:lnSpc>
                <a:spcPts val="2790"/>
              </a:lnSpc>
              <a:buFont typeface="Arial"/>
              <a:buChar char="•"/>
            </a:pPr>
            <a:r>
              <a:rPr lang="en-US" sz="2325">
                <a:solidFill>
                  <a:srgbClr val="000000"/>
                </a:solidFill>
                <a:latin typeface="Glacial Indifference"/>
                <a:ea typeface="Glacial Indifference"/>
                <a:cs typeface="Glacial Indifference"/>
                <a:sym typeface="Glacial Indifference"/>
              </a:rPr>
              <a:t>Yes, but keep in mind classroom reports and monitoring will put all those students together.</a:t>
            </a:r>
          </a:p>
        </p:txBody>
      </p:sp>
      <p:sp>
        <p:nvSpPr>
          <p:cNvPr name="TextBox 21" id="21"/>
          <p:cNvSpPr txBox="true"/>
          <p:nvPr/>
        </p:nvSpPr>
        <p:spPr>
          <a:xfrm rot="0">
            <a:off x="694946" y="3431486"/>
            <a:ext cx="8363708" cy="1114425"/>
          </a:xfrm>
          <a:prstGeom prst="rect">
            <a:avLst/>
          </a:prstGeom>
        </p:spPr>
        <p:txBody>
          <a:bodyPr anchor="t" rtlCol="false" tIns="0" lIns="0" bIns="0" rIns="0">
            <a:spAutoFit/>
          </a:bodyPr>
          <a:lstStyle/>
          <a:p>
            <a:pPr algn="l">
              <a:lnSpc>
                <a:spcPts val="2988"/>
              </a:lnSpc>
            </a:pPr>
            <a:r>
              <a:rPr lang="en-US" sz="2490" b="true">
                <a:solidFill>
                  <a:srgbClr val="253439"/>
                </a:solidFill>
                <a:latin typeface="Glacial Indifference Bold"/>
                <a:ea typeface="Glacial Indifference Bold"/>
                <a:cs typeface="Glacial Indifference Bold"/>
                <a:sym typeface="Glacial Indifference Bold"/>
              </a:rPr>
              <a:t>We only have one grade level ELA/math teacher that teaches multiple classes. Can we put all students in one roster? </a:t>
            </a:r>
          </a:p>
        </p:txBody>
      </p:sp>
      <p:sp>
        <p:nvSpPr>
          <p:cNvPr name="TextBox 22" id="22"/>
          <p:cNvSpPr txBox="true"/>
          <p:nvPr/>
        </p:nvSpPr>
        <p:spPr>
          <a:xfrm rot="0">
            <a:off x="1072885" y="6057242"/>
            <a:ext cx="7585452" cy="1057275"/>
          </a:xfrm>
          <a:prstGeom prst="rect">
            <a:avLst/>
          </a:prstGeom>
        </p:spPr>
        <p:txBody>
          <a:bodyPr anchor="t" rtlCol="false" tIns="0" lIns="0" bIns="0" rIns="0">
            <a:spAutoFit/>
          </a:bodyPr>
          <a:lstStyle/>
          <a:p>
            <a:pPr algn="l" marL="502005" indent="-251002" lvl="1">
              <a:lnSpc>
                <a:spcPts val="2790"/>
              </a:lnSpc>
              <a:buFont typeface="Arial"/>
              <a:buChar char="•"/>
            </a:pPr>
            <a:r>
              <a:rPr lang="en-US" sz="2325">
                <a:solidFill>
                  <a:srgbClr val="000000"/>
                </a:solidFill>
                <a:latin typeface="Glacial Indifference"/>
                <a:ea typeface="Glacial Indifference"/>
                <a:cs typeface="Glacial Indifference"/>
                <a:sym typeface="Glacial Indifference"/>
              </a:rPr>
              <a:t>No, multiple grades can be rostered together as long as they have the same teacher. Students just need to be on a math AND ELA roster.</a:t>
            </a:r>
          </a:p>
        </p:txBody>
      </p:sp>
      <p:sp>
        <p:nvSpPr>
          <p:cNvPr name="TextBox 23" id="23"/>
          <p:cNvSpPr txBox="true"/>
          <p:nvPr/>
        </p:nvSpPr>
        <p:spPr>
          <a:xfrm rot="0">
            <a:off x="694946" y="5314292"/>
            <a:ext cx="8363708" cy="742950"/>
          </a:xfrm>
          <a:prstGeom prst="rect">
            <a:avLst/>
          </a:prstGeom>
        </p:spPr>
        <p:txBody>
          <a:bodyPr anchor="t" rtlCol="false" tIns="0" lIns="0" bIns="0" rIns="0">
            <a:spAutoFit/>
          </a:bodyPr>
          <a:lstStyle/>
          <a:p>
            <a:pPr algn="l">
              <a:lnSpc>
                <a:spcPts val="2988"/>
              </a:lnSpc>
            </a:pPr>
            <a:r>
              <a:rPr lang="en-US" sz="2490" b="true">
                <a:solidFill>
                  <a:srgbClr val="253439"/>
                </a:solidFill>
                <a:latin typeface="Glacial Indifference Bold"/>
                <a:ea typeface="Glacial Indifference Bold"/>
                <a:cs typeface="Glacial Indifference Bold"/>
                <a:sym typeface="Glacial Indifference Bold"/>
              </a:rPr>
              <a:t>We have one teacher across multiple grade levels. Does each grade need a separate roster? </a:t>
            </a:r>
          </a:p>
        </p:txBody>
      </p:sp>
    </p:spTree>
  </p:cSld>
  <p:clrMapOvr>
    <a:masterClrMapping/>
  </p:clrMapOvr>
</p:sld>
</file>

<file path=ppt/slides/slide6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FOUR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69</a:t>
            </a:r>
          </a:p>
        </p:txBody>
      </p:sp>
      <p:sp>
        <p:nvSpPr>
          <p:cNvPr name="TextBox 17" id="17"/>
          <p:cNvSpPr txBox="true"/>
          <p:nvPr/>
        </p:nvSpPr>
        <p:spPr>
          <a:xfrm rot="0">
            <a:off x="731520" y="1359152"/>
            <a:ext cx="8363708" cy="4330065"/>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opi.mt.gov/Portals/182/Page%20Files/MAST/2024-2025%20Assets/2024-2025_MAST%20Before%20Testing%20Tasks.pdf?ver=2025-01-06-115838-120"/>
              </a:rPr>
              <a:t>MAST Before Testing Tasks</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educator-testlet.kiteaai.org/AART/logIn.htm"/>
              </a:rPr>
              <a:t>Kite Educator Portal</a:t>
            </a:r>
            <a:r>
              <a:rPr lang="en-US" sz="3200">
                <a:solidFill>
                  <a:srgbClr val="253439"/>
                </a:solidFill>
                <a:latin typeface="Glacial Indifference"/>
                <a:ea typeface="Glacial Indifference"/>
                <a:cs typeface="Glacial Indifference"/>
                <a:sym typeface="Glacial Indifference"/>
              </a:rPr>
              <a:t> (unique MT login)</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7" tooltip="https://files.kiteaai.org/documentation/testlets/MT/Testlet_Kite_Educator_Portal_Manual_MAST.pdf"/>
              </a:rPr>
              <a:t>Kite Educator Portal Manual</a:t>
            </a:r>
          </a:p>
          <a:p>
            <a:pPr algn="l">
              <a:lnSpc>
                <a:spcPts val="3200"/>
              </a:lnSpc>
            </a:pPr>
          </a:p>
          <a:p>
            <a:pPr algn="l" marL="690881" indent="-345440" lvl="1">
              <a:lnSpc>
                <a:spcPts val="3200"/>
              </a:lnSpc>
              <a:buFont typeface="Arial"/>
              <a:buChar char="•"/>
            </a:pPr>
            <a:r>
              <a:rPr lang="en-US" sz="3200">
                <a:solidFill>
                  <a:srgbClr val="253439"/>
                </a:solidFill>
                <a:latin typeface="Glacial Indifference"/>
                <a:ea typeface="Glacial Indifference"/>
                <a:cs typeface="Glacial Indifference"/>
                <a:sym typeface="Glacial Indifference"/>
              </a:rPr>
              <a:t>Rostering Focused Support Videos</a:t>
            </a:r>
          </a:p>
          <a:p>
            <a:pPr algn="l" marL="1381761" indent="-460587" lvl="2">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8" tooltip="https://www.youtube.com/watch?v=UvNXZY1XR6I"/>
              </a:rPr>
              <a:t>Student Rostering</a:t>
            </a:r>
          </a:p>
          <a:p>
            <a:pPr algn="l" marL="1381761" indent="-460587" lvl="2">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9" tooltip="https://youtu.be/8UUSd-4kibc"/>
              </a:rPr>
              <a:t>Student Rostering</a:t>
            </a:r>
            <a:r>
              <a:rPr lang="en-US" sz="3200">
                <a:solidFill>
                  <a:srgbClr val="253439"/>
                </a:solidFill>
                <a:latin typeface="Glacial Indifference"/>
                <a:ea typeface="Glacial Indifference"/>
                <a:cs typeface="Glacial Indifference"/>
                <a:sym typeface="Glacial Indifference"/>
              </a:rPr>
              <a:t> (Upload Method)</a:t>
            </a:r>
          </a:p>
          <a:p>
            <a:pPr algn="l">
              <a:lnSpc>
                <a:spcPts val="3200"/>
              </a:lnSpc>
            </a:pPr>
          </a:p>
          <a:p>
            <a:pPr algn="ctr">
              <a:lnSpc>
                <a:spcPts val="2499"/>
              </a:lnSpc>
            </a:pP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0" tooltip="https://newmeridiancorp.org/montana-aligned-to-standards-through-year-program-portal/"/>
              </a:rPr>
              <a:t>MAST Portal</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Timeline of MAST development"/>
          <p:cNvSpPr/>
          <p:nvPr/>
        </p:nvSpPr>
        <p:spPr>
          <a:xfrm flipH="false" flipV="false" rot="0">
            <a:off x="558450" y="1906397"/>
            <a:ext cx="8968346" cy="3127711"/>
          </a:xfrm>
          <a:custGeom>
            <a:avLst/>
            <a:gdLst/>
            <a:ahLst/>
            <a:cxnLst/>
            <a:rect r="r" b="b" t="t" l="l"/>
            <a:pathLst>
              <a:path h="3127711" w="8968346">
                <a:moveTo>
                  <a:pt x="0" y="0"/>
                </a:moveTo>
                <a:lnTo>
                  <a:pt x="8968346" y="0"/>
                </a:lnTo>
                <a:lnTo>
                  <a:pt x="8968346" y="3127711"/>
                </a:lnTo>
                <a:lnTo>
                  <a:pt x="0" y="3127711"/>
                </a:lnTo>
                <a:lnTo>
                  <a:pt x="0" y="0"/>
                </a:lnTo>
                <a:close/>
              </a:path>
            </a:pathLst>
          </a:custGeom>
          <a:blipFill>
            <a:blip r:embed="rId5"/>
            <a:stretch>
              <a:fillRect l="0" t="0" r="0" b="0"/>
            </a:stretch>
          </a:blipFill>
        </p:spPr>
      </p:sp>
      <p:sp>
        <p:nvSpPr>
          <p:cNvPr name="TextBox 16" id="16"/>
          <p:cNvSpPr txBox="true"/>
          <p:nvPr/>
        </p:nvSpPr>
        <p:spPr>
          <a:xfrm rot="0">
            <a:off x="558450" y="253613"/>
            <a:ext cx="642318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MAST DEVELOPMENT TIMELINE</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a:t>
            </a:r>
          </a:p>
        </p:txBody>
      </p:sp>
    </p:spTree>
  </p:cSld>
  <p:clrMapOvr>
    <a:masterClrMapping/>
  </p:clrMapOvr>
</p:sld>
</file>

<file path=ppt/slides/slide7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464180"/>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70</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3003311" y="3769539"/>
            <a:ext cx="6745868" cy="1276986"/>
          </a:xfrm>
          <a:prstGeom prst="rect">
            <a:avLst/>
          </a:prstGeom>
        </p:spPr>
        <p:txBody>
          <a:bodyPr anchor="t" rtlCol="false" tIns="0" lIns="0" bIns="0" rIns="0">
            <a:spAutoFit/>
          </a:bodyPr>
          <a:lstStyle/>
          <a:p>
            <a:pPr algn="r">
              <a:lnSpc>
                <a:spcPts val="4900"/>
              </a:lnSpc>
            </a:pPr>
            <a:r>
              <a:rPr lang="en-US" sz="4900">
                <a:solidFill>
                  <a:srgbClr val="FFFFFF"/>
                </a:solidFill>
                <a:latin typeface="Glacial Indifference"/>
                <a:ea typeface="Glacial Indifference"/>
                <a:cs typeface="Glacial Indifference"/>
                <a:sym typeface="Glacial Indifference"/>
              </a:rPr>
              <a:t>MODULE FIVE:</a:t>
            </a:r>
          </a:p>
          <a:p>
            <a:pPr algn="r">
              <a:lnSpc>
                <a:spcPts val="4900"/>
              </a:lnSpc>
            </a:pPr>
            <a:r>
              <a:rPr lang="en-US" sz="4900">
                <a:solidFill>
                  <a:srgbClr val="FFFFFF"/>
                </a:solidFill>
                <a:latin typeface="Glacial Indifference"/>
                <a:ea typeface="Glacial Indifference"/>
                <a:cs typeface="Glacial Indifference"/>
                <a:sym typeface="Glacial Indifference"/>
              </a:rPr>
              <a:t>ENTERING PNP SETTINGS</a:t>
            </a:r>
          </a:p>
        </p:txBody>
      </p:sp>
    </p:spTree>
  </p:cSld>
  <p:clrMapOvr>
    <a:masterClrMapping/>
  </p:clrMapOvr>
</p:sld>
</file>

<file path=ppt/slides/slide7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71</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sz="2294" b="true">
                <a:solidFill>
                  <a:srgbClr val="222222"/>
                </a:solidFill>
                <a:latin typeface="Roboto Condensed Bold"/>
                <a:ea typeface="Roboto Condensed Bold"/>
                <a:cs typeface="Roboto Condensed Bold"/>
                <a:sym typeface="Roboto Condensed Bold"/>
              </a:rPr>
              <a:t>Parents/</a:t>
            </a:r>
          </a:p>
          <a:p>
            <a:pPr algn="ctr">
              <a:lnSpc>
                <a:spcPts val="2294"/>
              </a:lnSpc>
            </a:pPr>
            <a:r>
              <a:rPr lang="en-US" b="true" sz="2294">
                <a:solidFill>
                  <a:srgbClr val="222222"/>
                </a:solidFill>
                <a:latin typeface="Roboto Condensed Bold"/>
                <a:ea typeface="Roboto Condensed Bold"/>
                <a:cs typeface="Roboto Condensed Bold"/>
                <a:sym typeface="Roboto Condensed Bold"/>
              </a:rPr>
              <a:t>Guardians</a:t>
            </a:r>
          </a:p>
        </p:txBody>
      </p:sp>
      <p:sp>
        <p:nvSpPr>
          <p:cNvPr name="TextBox 19" id="19"/>
          <p:cNvSpPr txBox="true"/>
          <p:nvPr/>
        </p:nvSpPr>
        <p:spPr>
          <a:xfrm rot="0">
            <a:off x="411681" y="3971894"/>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Student Portal</a:t>
            </a:r>
          </a:p>
        </p:txBody>
      </p:sp>
      <p:sp>
        <p:nvSpPr>
          <p:cNvPr name="TextBox 20" id="20"/>
          <p:cNvSpPr txBox="true"/>
          <p:nvPr/>
        </p:nvSpPr>
        <p:spPr>
          <a:xfrm rot="0">
            <a:off x="430963" y="2068248"/>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Educator Portal</a:t>
            </a:r>
          </a:p>
        </p:txBody>
      </p:sp>
      <p:sp>
        <p:nvSpPr>
          <p:cNvPr name="TextBox 21" id="21"/>
          <p:cNvSpPr txBox="true"/>
          <p:nvPr/>
        </p:nvSpPr>
        <p:spPr>
          <a:xfrm rot="0">
            <a:off x="1643963" y="5561262"/>
            <a:ext cx="4072947" cy="77476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Notify Families of Testing</a:t>
            </a:r>
          </a:p>
          <a:p>
            <a:pPr algn="l">
              <a:lnSpc>
                <a:spcPts val="2002"/>
              </a:lnSpc>
            </a:pPr>
          </a:p>
        </p:txBody>
      </p:sp>
      <p:grpSp>
        <p:nvGrpSpPr>
          <p:cNvPr name="Group 22" id="22"/>
          <p:cNvGrpSpPr/>
          <p:nvPr/>
        </p:nvGrpSpPr>
        <p:grpSpPr>
          <a:xfrm rot="0">
            <a:off x="1585592" y="1764474"/>
            <a:ext cx="8081519" cy="1551874"/>
            <a:chOff x="0" y="0"/>
            <a:chExt cx="10775358" cy="2069165"/>
          </a:xfrm>
        </p:grpSpPr>
        <p:sp>
          <p:nvSpPr>
            <p:cNvPr name="TextBox 23" id="23"/>
            <p:cNvSpPr txBox="true"/>
            <p:nvPr/>
          </p:nvSpPr>
          <p:spPr>
            <a:xfrm rot="0">
              <a:off x="0" y="19050"/>
              <a:ext cx="6049611" cy="2050115"/>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Before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Train &amp; Prepare Staff</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User Management</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Roster Students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Enter PNPs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p:txBody>
        </p:sp>
        <p:sp>
          <p:nvSpPr>
            <p:cNvPr name="TextBox 24" id="24"/>
            <p:cNvSpPr txBox="true"/>
            <p:nvPr/>
          </p:nvSpPr>
          <p:spPr>
            <a:xfrm rot="0">
              <a:off x="5642162" y="19050"/>
              <a:ext cx="5133197" cy="2035771"/>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During/After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Administer Testlets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Monitor Completion</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Make-Up Testing</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Access &amp; Sharing Score Reports </a:t>
              </a:r>
            </a:p>
          </p:txBody>
        </p:sp>
      </p:grpSp>
      <p:sp>
        <p:nvSpPr>
          <p:cNvPr name="TextBox 25" id="25"/>
          <p:cNvSpPr txBox="true"/>
          <p:nvPr/>
        </p:nvSpPr>
        <p:spPr>
          <a:xfrm rot="0">
            <a:off x="1610923" y="3761772"/>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Prepare Student Testing Devices</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Student Practice Test</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6"/>
            <a:stretch>
              <a:fillRect l="0" t="0" r="0" b="0"/>
            </a:stretch>
          </a:blipFill>
        </p:spPr>
      </p:sp>
      <p:sp>
        <p:nvSpPr>
          <p:cNvPr name="TextBox 27" id="27"/>
          <p:cNvSpPr txBox="true"/>
          <p:nvPr/>
        </p:nvSpPr>
        <p:spPr>
          <a:xfrm rot="0">
            <a:off x="5300307" y="5561262"/>
            <a:ext cx="4072947" cy="102241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After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Provide guidance to parents/guardians on score report access &amp; interpretation</a:t>
            </a:r>
          </a:p>
        </p:txBody>
      </p:sp>
      <p:sp>
        <p:nvSpPr>
          <p:cNvPr name="Freeform 28" id="28">
            <a:extLst>
              <a:ext uri="{C183D7F6-B498-43B3-948B-1728B52AA6E4}">
                <adec:decorative xmlns:adec="http://schemas.microsoft.com/office/drawing/2017/decorative" val="1"/>
              </a:ext>
            </a:extLst>
          </p:cNvPr>
          <p:cNvSpPr/>
          <p:nvPr/>
        </p:nvSpPr>
        <p:spPr>
          <a:xfrm flipH="false" flipV="false" rot="0">
            <a:off x="1967972" y="2769215"/>
            <a:ext cx="3424929" cy="333131"/>
          </a:xfrm>
          <a:custGeom>
            <a:avLst/>
            <a:gdLst/>
            <a:ahLst/>
            <a:cxnLst/>
            <a:rect r="r" b="b" t="t" l="l"/>
            <a:pathLst>
              <a:path h="333131" w="3424929">
                <a:moveTo>
                  <a:pt x="0" y="0"/>
                </a:moveTo>
                <a:lnTo>
                  <a:pt x="3424929" y="0"/>
                </a:lnTo>
                <a:lnTo>
                  <a:pt x="3424929" y="333131"/>
                </a:lnTo>
                <a:lnTo>
                  <a:pt x="0" y="333131"/>
                </a:lnTo>
                <a:lnTo>
                  <a:pt x="0" y="0"/>
                </a:lnTo>
                <a:close/>
              </a:path>
            </a:pathLst>
          </a:custGeom>
          <a:blipFill>
            <a:blip r:embed="rId7"/>
            <a:stretch>
              <a:fillRect l="-54210" t="-234499" r="-73152" b="-211896"/>
            </a:stretch>
          </a:blipFill>
          <a:ln w="28575" cap="sq">
            <a:solidFill>
              <a:srgbClr val="C12A2F"/>
            </a:solidFill>
            <a:prstDash val="solid"/>
            <a:miter/>
          </a:ln>
        </p:spPr>
      </p:sp>
    </p:spTree>
  </p:cSld>
  <p:clrMapOvr>
    <a:masterClrMapping/>
  </p:clrMapOvr>
</p:sld>
</file>

<file path=ppt/slides/slide7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158339" y="2991243"/>
            <a:ext cx="7436922" cy="3526054"/>
          </a:xfrm>
          <a:prstGeom prst="rect">
            <a:avLst/>
          </a:prstGeom>
        </p:spPr>
        <p:txBody>
          <a:bodyPr anchor="t" rtlCol="false" tIns="0" lIns="0" bIns="0" rIns="0">
            <a:spAutoFit/>
          </a:bodyPr>
          <a:lstStyle/>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Identify the differences between universal, designated supports, and accommodations </a:t>
            </a: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Ensure accommodations and designated supports reflect student need and daily learning environment</a:t>
            </a:r>
          </a:p>
          <a:p>
            <a:pPr algn="l" marL="588363" indent="-294181" lvl="1">
              <a:lnSpc>
                <a:spcPts val="4005"/>
              </a:lnSpc>
              <a:buFont typeface="Arial"/>
              <a:buChar char="•"/>
            </a:pPr>
            <a:r>
              <a:rPr lang="en-US" sz="2725">
                <a:solidFill>
                  <a:srgbClr val="000000"/>
                </a:solidFill>
                <a:latin typeface="Glacial Indifference"/>
                <a:ea typeface="Glacial Indifference"/>
                <a:cs typeface="Glacial Indifference"/>
                <a:sym typeface="Glacial Indifference"/>
              </a:rPr>
              <a:t>Accurately enter accommodations and designated supports </a:t>
            </a:r>
          </a:p>
        </p:txBody>
      </p:sp>
      <p:sp>
        <p:nvSpPr>
          <p:cNvPr name="TextBox 16" id="16"/>
          <p:cNvSpPr txBox="true"/>
          <p:nvPr/>
        </p:nvSpPr>
        <p:spPr>
          <a:xfrm rot="0">
            <a:off x="55818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7" id="17"/>
          <p:cNvSpPr txBox="true"/>
          <p:nvPr/>
        </p:nvSpPr>
        <p:spPr>
          <a:xfrm rot="0">
            <a:off x="816974" y="1184230"/>
            <a:ext cx="8363708" cy="1726170"/>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Enter accommodations and designated supports for students through the PNP settings</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72</a:t>
            </a:r>
          </a:p>
        </p:txBody>
      </p:sp>
    </p:spTree>
  </p:cSld>
  <p:clrMapOvr>
    <a:masterClrMapping/>
  </p:clrMapOvr>
</p:sld>
</file>

<file path=ppt/slides/slide7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158339" y="1712178"/>
            <a:ext cx="8447181" cy="1443508"/>
          </a:xfrm>
          <a:prstGeom prst="rect">
            <a:avLst/>
          </a:prstGeom>
        </p:spPr>
        <p:txBody>
          <a:bodyPr anchor="t" rtlCol="false" tIns="0" lIns="0" bIns="0" rIns="0">
            <a:spAutoFit/>
          </a:bodyPr>
          <a:lstStyle/>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A student’s PNP or Personal Needs Profile sets additional supports during testing within the Kite system.</a:t>
            </a:r>
          </a:p>
        </p:txBody>
      </p:sp>
      <p:sp>
        <p:nvSpPr>
          <p:cNvPr name="TextBox 16" id="16"/>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PNP OVERVIEW </a:t>
            </a:r>
          </a:p>
        </p:txBody>
      </p:sp>
      <p:sp>
        <p:nvSpPr>
          <p:cNvPr name="TextBox 17" id="17"/>
          <p:cNvSpPr txBox="true"/>
          <p:nvPr/>
        </p:nvSpPr>
        <p:spPr>
          <a:xfrm rot="0">
            <a:off x="816974" y="1184230"/>
            <a:ext cx="8363708" cy="491095"/>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What is a PNP? </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73</a:t>
            </a:r>
          </a:p>
        </p:txBody>
      </p:sp>
      <p:sp>
        <p:nvSpPr>
          <p:cNvPr name="TextBox 19" id="19"/>
          <p:cNvSpPr txBox="true"/>
          <p:nvPr/>
        </p:nvSpPr>
        <p:spPr>
          <a:xfrm rot="0">
            <a:off x="976154" y="3885695"/>
            <a:ext cx="8532635" cy="1443508"/>
          </a:xfrm>
          <a:prstGeom prst="rect">
            <a:avLst/>
          </a:prstGeom>
        </p:spPr>
        <p:txBody>
          <a:bodyPr anchor="t" rtlCol="false" tIns="0" lIns="0" bIns="0" rIns="0">
            <a:spAutoFit/>
          </a:bodyPr>
          <a:lstStyle/>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Students with statewide assessment accommodations within active 504/IEPs or use designated supports in daily learning experiences. </a:t>
            </a:r>
          </a:p>
        </p:txBody>
      </p:sp>
      <p:sp>
        <p:nvSpPr>
          <p:cNvPr name="TextBox 20" id="20"/>
          <p:cNvSpPr txBox="true"/>
          <p:nvPr/>
        </p:nvSpPr>
        <p:spPr>
          <a:xfrm rot="0">
            <a:off x="816974" y="3394600"/>
            <a:ext cx="8363708" cy="491095"/>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What students should have PNP settings? </a:t>
            </a:r>
          </a:p>
        </p:txBody>
      </p:sp>
      <p:sp>
        <p:nvSpPr>
          <p:cNvPr name="TextBox 21" id="21"/>
          <p:cNvSpPr txBox="true"/>
          <p:nvPr/>
        </p:nvSpPr>
        <p:spPr>
          <a:xfrm rot="0">
            <a:off x="1158339" y="5906022"/>
            <a:ext cx="7499998" cy="957733"/>
          </a:xfrm>
          <a:prstGeom prst="rect">
            <a:avLst/>
          </a:prstGeom>
        </p:spPr>
        <p:txBody>
          <a:bodyPr anchor="t" rtlCol="false" tIns="0" lIns="0" bIns="0" rIns="0">
            <a:spAutoFit/>
          </a:bodyPr>
          <a:lstStyle/>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District and building level users have the ability to set PNPs. Teachers are able to view PNPs.</a:t>
            </a:r>
          </a:p>
        </p:txBody>
      </p:sp>
      <p:sp>
        <p:nvSpPr>
          <p:cNvPr name="TextBox 22" id="22"/>
          <p:cNvSpPr txBox="true"/>
          <p:nvPr/>
        </p:nvSpPr>
        <p:spPr>
          <a:xfrm rot="0">
            <a:off x="816974" y="5376828"/>
            <a:ext cx="8363708" cy="491095"/>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Who can set PNPs? </a:t>
            </a:r>
          </a:p>
        </p:txBody>
      </p:sp>
    </p:spTree>
  </p:cSld>
  <p:clrMapOvr>
    <a:masterClrMapping/>
  </p:clrMapOvr>
</p:sld>
</file>

<file path=ppt/slides/slide7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a:extLst>
              <a:ext uri="{C183D7F6-B498-43B3-948B-1728B52AA6E4}">
                <adec:decorative xmlns:adec="http://schemas.microsoft.com/office/drawing/2017/decorative" val="1"/>
              </a:ext>
            </a:extLst>
          </p:cNvPr>
          <p:cNvSpPr/>
          <p:nvPr/>
        </p:nvSpPr>
        <p:spPr>
          <a:xfrm flipH="false" flipV="false" rot="0">
            <a:off x="3686497" y="1004460"/>
            <a:ext cx="3680134" cy="3840202"/>
          </a:xfrm>
          <a:custGeom>
            <a:avLst/>
            <a:gdLst/>
            <a:ahLst/>
            <a:cxnLst/>
            <a:rect r="r" b="b" t="t" l="l"/>
            <a:pathLst>
              <a:path h="3840202" w="3680134">
                <a:moveTo>
                  <a:pt x="0" y="0"/>
                </a:moveTo>
                <a:lnTo>
                  <a:pt x="3680133" y="0"/>
                </a:lnTo>
                <a:lnTo>
                  <a:pt x="3680133" y="3840202"/>
                </a:lnTo>
                <a:lnTo>
                  <a:pt x="0" y="3840202"/>
                </a:lnTo>
                <a:lnTo>
                  <a:pt x="0" y="0"/>
                </a:lnTo>
                <a:close/>
              </a:path>
            </a:pathLst>
          </a:custGeom>
          <a:blipFill>
            <a:blip r:embed="rId5"/>
            <a:stretch>
              <a:fillRect l="-60178" t="0" r="-56825" b="0"/>
            </a:stretch>
          </a:blipFill>
        </p:spPr>
      </p:sp>
      <p:sp>
        <p:nvSpPr>
          <p:cNvPr name="TextBox 16" id="16"/>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TYPES OF SUPPORTS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74</a:t>
            </a:r>
          </a:p>
        </p:txBody>
      </p:sp>
      <p:sp>
        <p:nvSpPr>
          <p:cNvPr name="TextBox 18" id="18"/>
          <p:cNvSpPr txBox="true"/>
          <p:nvPr/>
        </p:nvSpPr>
        <p:spPr>
          <a:xfrm rot="0">
            <a:off x="7359951" y="3469775"/>
            <a:ext cx="2393649" cy="1721094"/>
          </a:xfrm>
          <a:prstGeom prst="rect">
            <a:avLst/>
          </a:prstGeom>
        </p:spPr>
        <p:txBody>
          <a:bodyPr anchor="t" rtlCol="false" tIns="0" lIns="0" bIns="0" rIns="0">
            <a:spAutoFit/>
          </a:bodyPr>
          <a:lstStyle/>
          <a:p>
            <a:pPr algn="ctr">
              <a:lnSpc>
                <a:spcPts val="2261"/>
              </a:lnSpc>
            </a:pPr>
            <a:r>
              <a:rPr lang="en-US" sz="1615" b="true">
                <a:solidFill>
                  <a:srgbClr val="000000"/>
                </a:solidFill>
                <a:latin typeface="Poppins Bold"/>
                <a:ea typeface="Poppins Bold"/>
                <a:cs typeface="Poppins Bold"/>
                <a:sym typeface="Poppins Bold"/>
              </a:rPr>
              <a:t>Universal Features </a:t>
            </a:r>
          </a:p>
          <a:p>
            <a:pPr algn="ctr">
              <a:lnSpc>
                <a:spcPts val="2261"/>
              </a:lnSpc>
            </a:pPr>
            <a:r>
              <a:rPr lang="en-US" sz="1615">
                <a:solidFill>
                  <a:srgbClr val="000000"/>
                </a:solidFill>
                <a:latin typeface="Poppins"/>
                <a:ea typeface="Poppins"/>
                <a:cs typeface="Poppins"/>
                <a:sym typeface="Poppins"/>
              </a:rPr>
              <a:t>Available to all students within the platform. </a:t>
            </a:r>
          </a:p>
          <a:p>
            <a:pPr algn="ctr">
              <a:lnSpc>
                <a:spcPts val="2261"/>
              </a:lnSpc>
            </a:pPr>
            <a:r>
              <a:rPr lang="en-US" sz="1615" i="true">
                <a:solidFill>
                  <a:srgbClr val="000000"/>
                </a:solidFill>
                <a:latin typeface="Poppins Italics"/>
                <a:ea typeface="Poppins Italics"/>
                <a:cs typeface="Poppins Italics"/>
                <a:sym typeface="Poppins Italics"/>
              </a:rPr>
              <a:t>ex: Highlighter, Notes</a:t>
            </a:r>
          </a:p>
          <a:p>
            <a:pPr algn="ctr">
              <a:lnSpc>
                <a:spcPts val="2261"/>
              </a:lnSpc>
            </a:pPr>
          </a:p>
        </p:txBody>
      </p:sp>
      <p:sp>
        <p:nvSpPr>
          <p:cNvPr name="TextBox 19" id="19"/>
          <p:cNvSpPr txBox="true"/>
          <p:nvPr/>
        </p:nvSpPr>
        <p:spPr>
          <a:xfrm rot="0">
            <a:off x="614404" y="2584450"/>
            <a:ext cx="3167498" cy="3149844"/>
          </a:xfrm>
          <a:prstGeom prst="rect">
            <a:avLst/>
          </a:prstGeom>
        </p:spPr>
        <p:txBody>
          <a:bodyPr anchor="t" rtlCol="false" tIns="0" lIns="0" bIns="0" rIns="0">
            <a:spAutoFit/>
          </a:bodyPr>
          <a:lstStyle/>
          <a:p>
            <a:pPr algn="ctr">
              <a:lnSpc>
                <a:spcPts val="2261"/>
              </a:lnSpc>
            </a:pPr>
            <a:r>
              <a:rPr lang="en-US" sz="1615" b="true">
                <a:solidFill>
                  <a:srgbClr val="000000"/>
                </a:solidFill>
                <a:latin typeface="Poppins Bold"/>
                <a:ea typeface="Poppins Bold"/>
                <a:cs typeface="Poppins Bold"/>
                <a:sym typeface="Poppins Bold"/>
              </a:rPr>
              <a:t>Designated Supports </a:t>
            </a:r>
          </a:p>
          <a:p>
            <a:pPr algn="ctr">
              <a:lnSpc>
                <a:spcPts val="2261"/>
              </a:lnSpc>
            </a:pPr>
            <a:r>
              <a:rPr lang="en-US" sz="1615">
                <a:solidFill>
                  <a:srgbClr val="000000"/>
                </a:solidFill>
                <a:latin typeface="Poppins"/>
                <a:ea typeface="Poppins"/>
                <a:cs typeface="Poppins"/>
                <a:sym typeface="Poppins"/>
              </a:rPr>
              <a:t>Available to any student that has an identified need and uses the support on a regular basis in typical learning and assessment experiences. </a:t>
            </a:r>
          </a:p>
          <a:p>
            <a:pPr algn="ctr">
              <a:lnSpc>
                <a:spcPts val="2261"/>
              </a:lnSpc>
            </a:pPr>
            <a:r>
              <a:rPr lang="en-US" sz="1615">
                <a:solidFill>
                  <a:srgbClr val="000000"/>
                </a:solidFill>
                <a:latin typeface="Poppins"/>
                <a:ea typeface="Poppins"/>
                <a:cs typeface="Poppins"/>
                <a:sym typeface="Poppins"/>
              </a:rPr>
              <a:t>Must be set in the PNP Settings before administration.</a:t>
            </a:r>
          </a:p>
          <a:p>
            <a:pPr algn="ctr">
              <a:lnSpc>
                <a:spcPts val="2261"/>
              </a:lnSpc>
            </a:pPr>
            <a:r>
              <a:rPr lang="en-US" sz="1615" i="true">
                <a:solidFill>
                  <a:srgbClr val="000000"/>
                </a:solidFill>
                <a:latin typeface="Poppins Italics"/>
                <a:ea typeface="Poppins Italics"/>
                <a:cs typeface="Poppins Italics"/>
                <a:sym typeface="Poppins Italics"/>
              </a:rPr>
              <a:t>ex: Masking-Answer Choices, Reverse Contrast</a:t>
            </a:r>
          </a:p>
          <a:p>
            <a:pPr algn="ctr">
              <a:lnSpc>
                <a:spcPts val="2261"/>
              </a:lnSpc>
            </a:pPr>
          </a:p>
        </p:txBody>
      </p:sp>
      <p:sp>
        <p:nvSpPr>
          <p:cNvPr name="TextBox 20" id="20"/>
          <p:cNvSpPr txBox="true"/>
          <p:nvPr/>
        </p:nvSpPr>
        <p:spPr>
          <a:xfrm rot="0">
            <a:off x="6495873" y="930227"/>
            <a:ext cx="3191681" cy="2006844"/>
          </a:xfrm>
          <a:prstGeom prst="rect">
            <a:avLst/>
          </a:prstGeom>
        </p:spPr>
        <p:txBody>
          <a:bodyPr anchor="t" rtlCol="false" tIns="0" lIns="0" bIns="0" rIns="0">
            <a:spAutoFit/>
          </a:bodyPr>
          <a:lstStyle/>
          <a:p>
            <a:pPr algn="ctr">
              <a:lnSpc>
                <a:spcPts val="2261"/>
              </a:lnSpc>
            </a:pPr>
            <a:r>
              <a:rPr lang="en-US" sz="1615" b="true">
                <a:solidFill>
                  <a:srgbClr val="000000"/>
                </a:solidFill>
                <a:latin typeface="Poppins Bold"/>
                <a:ea typeface="Poppins Bold"/>
                <a:cs typeface="Poppins Bold"/>
                <a:sym typeface="Poppins Bold"/>
              </a:rPr>
              <a:t>Accommodations</a:t>
            </a:r>
          </a:p>
          <a:p>
            <a:pPr algn="ctr">
              <a:lnSpc>
                <a:spcPts val="2261"/>
              </a:lnSpc>
            </a:pPr>
            <a:r>
              <a:rPr lang="en-US" sz="1615">
                <a:solidFill>
                  <a:srgbClr val="000000"/>
                </a:solidFill>
                <a:latin typeface="Poppins"/>
                <a:ea typeface="Poppins"/>
                <a:cs typeface="Poppins"/>
                <a:sym typeface="Poppins"/>
              </a:rPr>
              <a:t>Documented through a student’s IEP or 504 plan.</a:t>
            </a:r>
          </a:p>
          <a:p>
            <a:pPr algn="ctr">
              <a:lnSpc>
                <a:spcPts val="2261"/>
              </a:lnSpc>
            </a:pPr>
            <a:r>
              <a:rPr lang="en-US" sz="1615">
                <a:solidFill>
                  <a:srgbClr val="000000"/>
                </a:solidFill>
                <a:latin typeface="Poppins"/>
                <a:ea typeface="Poppins"/>
                <a:cs typeface="Poppins"/>
                <a:sym typeface="Poppins"/>
              </a:rPr>
              <a:t>Must be set in the PNP Settings before administration.</a:t>
            </a:r>
          </a:p>
          <a:p>
            <a:pPr algn="ctr">
              <a:lnSpc>
                <a:spcPts val="2261"/>
              </a:lnSpc>
            </a:pPr>
            <a:r>
              <a:rPr lang="en-US" sz="1615" i="true">
                <a:solidFill>
                  <a:srgbClr val="000000"/>
                </a:solidFill>
                <a:latin typeface="Poppins Italics"/>
                <a:ea typeface="Poppins Italics"/>
                <a:cs typeface="Poppins Italics"/>
                <a:sym typeface="Poppins Italics"/>
              </a:rPr>
              <a:t>ex: Speech to Text, ASL</a:t>
            </a:r>
          </a:p>
          <a:p>
            <a:pPr algn="ctr">
              <a:lnSpc>
                <a:spcPts val="2261"/>
              </a:lnSpc>
            </a:pPr>
          </a:p>
        </p:txBody>
      </p:sp>
      <p:sp>
        <p:nvSpPr>
          <p:cNvPr name="TextBox 21" id="21"/>
          <p:cNvSpPr txBox="true"/>
          <p:nvPr/>
        </p:nvSpPr>
        <p:spPr>
          <a:xfrm rot="0">
            <a:off x="1287622" y="5812670"/>
            <a:ext cx="7178356" cy="1372234"/>
          </a:xfrm>
          <a:prstGeom prst="rect">
            <a:avLst/>
          </a:prstGeom>
        </p:spPr>
        <p:txBody>
          <a:bodyPr anchor="t" rtlCol="false" tIns="0" lIns="0" bIns="0" rIns="0">
            <a:spAutoFit/>
          </a:bodyPr>
          <a:lstStyle/>
          <a:p>
            <a:pPr algn="ctr">
              <a:lnSpc>
                <a:spcPts val="3640"/>
              </a:lnSpc>
            </a:pPr>
            <a:r>
              <a:rPr lang="en-US" sz="2600">
                <a:solidFill>
                  <a:srgbClr val="000000"/>
                </a:solidFill>
                <a:latin typeface="Poppins"/>
                <a:ea typeface="Poppins"/>
                <a:cs typeface="Poppins"/>
                <a:sym typeface="Poppins"/>
              </a:rPr>
              <a:t>A support is either </a:t>
            </a:r>
            <a:r>
              <a:rPr lang="en-US" sz="2600" b="true">
                <a:solidFill>
                  <a:srgbClr val="000000"/>
                </a:solidFill>
                <a:latin typeface="Poppins Bold"/>
                <a:ea typeface="Poppins Bold"/>
                <a:cs typeface="Poppins Bold"/>
                <a:sym typeface="Poppins Bold"/>
              </a:rPr>
              <a:t>embedded</a:t>
            </a:r>
            <a:r>
              <a:rPr lang="en-US" sz="2600">
                <a:solidFill>
                  <a:srgbClr val="000000"/>
                </a:solidFill>
                <a:latin typeface="Poppins"/>
                <a:ea typeface="Poppins"/>
                <a:cs typeface="Poppins"/>
                <a:sym typeface="Poppins"/>
              </a:rPr>
              <a:t> in Kite or </a:t>
            </a:r>
            <a:r>
              <a:rPr lang="en-US" sz="2600" b="true">
                <a:solidFill>
                  <a:srgbClr val="000000"/>
                </a:solidFill>
                <a:latin typeface="Poppins Bold"/>
                <a:ea typeface="Poppins Bold"/>
                <a:cs typeface="Poppins Bold"/>
                <a:sym typeface="Poppins Bold"/>
              </a:rPr>
              <a:t>non-embedded </a:t>
            </a:r>
            <a:r>
              <a:rPr lang="en-US" sz="2600">
                <a:solidFill>
                  <a:srgbClr val="000000"/>
                </a:solidFill>
                <a:latin typeface="Poppins"/>
                <a:ea typeface="Poppins"/>
                <a:cs typeface="Poppins"/>
                <a:sym typeface="Poppins"/>
              </a:rPr>
              <a:t>(provided to students outside of the platform)</a:t>
            </a:r>
          </a:p>
        </p:txBody>
      </p:sp>
    </p:spTree>
  </p:cSld>
  <p:clrMapOvr>
    <a:masterClrMapping/>
  </p:clrMapOvr>
</p:sld>
</file>

<file path=ppt/slides/slide7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a:extLst>
              <a:ext uri="{C183D7F6-B498-43B3-948B-1728B52AA6E4}">
                <adec:decorative xmlns:adec="http://schemas.microsoft.com/office/drawing/2017/decorative" val="1"/>
              </a:ext>
            </a:extLst>
          </p:cNvPr>
          <p:cNvSpPr/>
          <p:nvPr/>
        </p:nvSpPr>
        <p:spPr>
          <a:xfrm flipH="false" flipV="false" rot="0">
            <a:off x="731520" y="1500432"/>
            <a:ext cx="8034222" cy="5814768"/>
          </a:xfrm>
          <a:custGeom>
            <a:avLst/>
            <a:gdLst/>
            <a:ahLst/>
            <a:cxnLst/>
            <a:rect r="r" b="b" t="t" l="l"/>
            <a:pathLst>
              <a:path h="5814768" w="8034222">
                <a:moveTo>
                  <a:pt x="0" y="0"/>
                </a:moveTo>
                <a:lnTo>
                  <a:pt x="8034222" y="0"/>
                </a:lnTo>
                <a:lnTo>
                  <a:pt x="8034222" y="5814768"/>
                </a:lnTo>
                <a:lnTo>
                  <a:pt x="0" y="58147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6" id="16"/>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SUPPORTS</a:t>
            </a:r>
          </a:p>
        </p:txBody>
      </p:sp>
      <p:sp>
        <p:nvSpPr>
          <p:cNvPr name="TextBox 17" id="17"/>
          <p:cNvSpPr txBox="true"/>
          <p:nvPr/>
        </p:nvSpPr>
        <p:spPr>
          <a:xfrm rot="0">
            <a:off x="816974" y="1184230"/>
            <a:ext cx="8363708" cy="491095"/>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Remember.... </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75</a:t>
            </a:r>
          </a:p>
        </p:txBody>
      </p:sp>
      <p:sp>
        <p:nvSpPr>
          <p:cNvPr name="TextBox 19" id="19"/>
          <p:cNvSpPr txBox="true"/>
          <p:nvPr/>
        </p:nvSpPr>
        <p:spPr>
          <a:xfrm rot="0">
            <a:off x="2402906" y="3308247"/>
            <a:ext cx="4947787" cy="2426046"/>
          </a:xfrm>
          <a:prstGeom prst="rect">
            <a:avLst/>
          </a:prstGeom>
        </p:spPr>
        <p:txBody>
          <a:bodyPr anchor="t" rtlCol="false" tIns="0" lIns="0" bIns="0" rIns="0">
            <a:spAutoFit/>
          </a:bodyPr>
          <a:lstStyle/>
          <a:p>
            <a:pPr algn="ctr">
              <a:lnSpc>
                <a:spcPts val="3214"/>
              </a:lnSpc>
            </a:pPr>
            <a:r>
              <a:rPr lang="en-US" sz="2295">
                <a:solidFill>
                  <a:srgbClr val="000000"/>
                </a:solidFill>
                <a:latin typeface="Poppins"/>
                <a:ea typeface="Poppins"/>
                <a:cs typeface="Poppins"/>
                <a:sym typeface="Poppins"/>
              </a:rPr>
              <a:t>Statewide assessment supports should mirror a student’s regular learning and testing experience. </a:t>
            </a:r>
          </a:p>
          <a:p>
            <a:pPr algn="ctr">
              <a:lnSpc>
                <a:spcPts val="3214"/>
              </a:lnSpc>
            </a:pPr>
            <a:r>
              <a:rPr lang="en-US" sz="2295">
                <a:solidFill>
                  <a:srgbClr val="000000"/>
                </a:solidFill>
                <a:latin typeface="Poppins"/>
                <a:ea typeface="Poppins"/>
                <a:cs typeface="Poppins"/>
                <a:sym typeface="Poppins"/>
              </a:rPr>
              <a:t>A student shouldn’t use an accommodation or support only for statewide testing. </a:t>
            </a:r>
          </a:p>
        </p:txBody>
      </p:sp>
    </p:spTree>
  </p:cSld>
  <p:clrMapOvr>
    <a:masterClrMapping/>
  </p:clrMapOvr>
</p:sld>
</file>

<file path=ppt/slides/slide7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SETTING PNPS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76</a:t>
            </a:r>
          </a:p>
        </p:txBody>
      </p:sp>
      <p:sp>
        <p:nvSpPr>
          <p:cNvPr name="TextBox 17" id="17"/>
          <p:cNvSpPr txBox="true"/>
          <p:nvPr/>
        </p:nvSpPr>
        <p:spPr>
          <a:xfrm rot="0">
            <a:off x="1059349" y="1652496"/>
            <a:ext cx="8337338" cy="1709628"/>
          </a:xfrm>
          <a:prstGeom prst="rect">
            <a:avLst/>
          </a:prstGeom>
        </p:spPr>
        <p:txBody>
          <a:bodyPr anchor="t" rtlCol="false" tIns="0" lIns="0" bIns="0" rIns="0">
            <a:spAutoFit/>
          </a:bodyPr>
          <a:lstStyle/>
          <a:p>
            <a:pPr algn="ctr">
              <a:lnSpc>
                <a:spcPts val="3418"/>
              </a:lnSpc>
            </a:pPr>
            <a:r>
              <a:rPr lang="en-US" sz="2441">
                <a:solidFill>
                  <a:srgbClr val="000000"/>
                </a:solidFill>
                <a:latin typeface="Arimo"/>
                <a:ea typeface="Arimo"/>
                <a:cs typeface="Arimo"/>
                <a:sym typeface="Arimo"/>
              </a:rPr>
              <a:t>DTC, DU, BTC, or BU users in the Kite Platform have the capabilities to enter/modify student PNPs. A reminder that when PNPs are set, the accommodation or support is applied to testing in both math and ELA. </a:t>
            </a:r>
          </a:p>
        </p:txBody>
      </p:sp>
      <p:sp>
        <p:nvSpPr>
          <p:cNvPr name="TextBox 18" id="18"/>
          <p:cNvSpPr txBox="true"/>
          <p:nvPr/>
        </p:nvSpPr>
        <p:spPr>
          <a:xfrm rot="0">
            <a:off x="1795761" y="983841"/>
            <a:ext cx="7037219" cy="592455"/>
          </a:xfrm>
          <a:prstGeom prst="rect">
            <a:avLst/>
          </a:prstGeom>
        </p:spPr>
        <p:txBody>
          <a:bodyPr anchor="t" rtlCol="false" tIns="0" lIns="0" bIns="0" rIns="0">
            <a:spAutoFit/>
          </a:bodyPr>
          <a:lstStyle/>
          <a:p>
            <a:pPr algn="ctr">
              <a:lnSpc>
                <a:spcPts val="4620"/>
              </a:lnSpc>
            </a:pPr>
            <a:r>
              <a:rPr lang="en-US" sz="3300" b="true">
                <a:solidFill>
                  <a:srgbClr val="000000"/>
                </a:solidFill>
                <a:latin typeface="Arimo Bold"/>
                <a:ea typeface="Arimo Bold"/>
                <a:cs typeface="Arimo Bold"/>
                <a:sym typeface="Arimo Bold"/>
              </a:rPr>
              <a:t>Setting Student PNPs</a:t>
            </a:r>
          </a:p>
        </p:txBody>
      </p:sp>
      <p:grpSp>
        <p:nvGrpSpPr>
          <p:cNvPr name="Group 19" id="19"/>
          <p:cNvGrpSpPr/>
          <p:nvPr/>
        </p:nvGrpSpPr>
        <p:grpSpPr>
          <a:xfrm rot="0">
            <a:off x="558450" y="4140727"/>
            <a:ext cx="9335911" cy="2068257"/>
            <a:chOff x="0" y="0"/>
            <a:chExt cx="12447881" cy="2757676"/>
          </a:xfrm>
        </p:grpSpPr>
        <p:sp>
          <p:nvSpPr>
            <p:cNvPr name="Freeform 20" id="20"/>
            <p:cNvSpPr/>
            <p:nvPr/>
          </p:nvSpPr>
          <p:spPr>
            <a:xfrm flipH="false" flipV="false" rot="0">
              <a:off x="0" y="0"/>
              <a:ext cx="2669229" cy="2512412"/>
            </a:xfrm>
            <a:custGeom>
              <a:avLst/>
              <a:gdLst/>
              <a:ahLst/>
              <a:cxnLst/>
              <a:rect r="r" b="b" t="t" l="l"/>
              <a:pathLst>
                <a:path h="2512412" w="2669229">
                  <a:moveTo>
                    <a:pt x="0" y="0"/>
                  </a:moveTo>
                  <a:lnTo>
                    <a:pt x="2669229" y="0"/>
                  </a:lnTo>
                  <a:lnTo>
                    <a:pt x="2669229" y="2512412"/>
                  </a:lnTo>
                  <a:lnTo>
                    <a:pt x="0" y="25124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1" id="21"/>
            <p:cNvSpPr txBox="true"/>
            <p:nvPr/>
          </p:nvSpPr>
          <p:spPr>
            <a:xfrm rot="0">
              <a:off x="2847876" y="286210"/>
              <a:ext cx="9600005" cy="2471466"/>
            </a:xfrm>
            <a:prstGeom prst="rect">
              <a:avLst/>
            </a:prstGeom>
          </p:spPr>
          <p:txBody>
            <a:bodyPr anchor="t" rtlCol="false" tIns="0" lIns="0" bIns="0" rIns="0">
              <a:spAutoFit/>
            </a:bodyPr>
            <a:lstStyle/>
            <a:p>
              <a:pPr algn="l">
                <a:lnSpc>
                  <a:spcPts val="2969"/>
                </a:lnSpc>
                <a:spcBef>
                  <a:spcPct val="0"/>
                </a:spcBef>
              </a:pPr>
              <a:r>
                <a:rPr lang="en-US" sz="2120">
                  <a:solidFill>
                    <a:srgbClr val="000000"/>
                  </a:solidFill>
                  <a:latin typeface="Arimo"/>
                  <a:ea typeface="Arimo"/>
                  <a:cs typeface="Arimo"/>
                  <a:sym typeface="Arimo"/>
                </a:rPr>
                <a:t>PNPs should be set at least 24 hours prior to MAST administration to ensure they are applied. If a student begins to test and PNPs are not showing up, stop testing and ensure settings have been applied in the Educator Portal.</a:t>
              </a:r>
            </a:p>
          </p:txBody>
        </p:sp>
      </p:grpSp>
    </p:spTree>
  </p:cSld>
  <p:clrMapOvr>
    <a:masterClrMapping/>
  </p:clrMapOvr>
</p:sld>
</file>

<file path=ppt/slides/slide7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view students image"/>
          <p:cNvSpPr/>
          <p:nvPr/>
        </p:nvSpPr>
        <p:spPr>
          <a:xfrm flipH="false" flipV="false" rot="0">
            <a:off x="4810069" y="1453995"/>
            <a:ext cx="4937269" cy="2450120"/>
          </a:xfrm>
          <a:custGeom>
            <a:avLst/>
            <a:gdLst/>
            <a:ahLst/>
            <a:cxnLst/>
            <a:rect r="r" b="b" t="t" l="l"/>
            <a:pathLst>
              <a:path h="2450120" w="4937269">
                <a:moveTo>
                  <a:pt x="0" y="0"/>
                </a:moveTo>
                <a:lnTo>
                  <a:pt x="4937269" y="0"/>
                </a:lnTo>
                <a:lnTo>
                  <a:pt x="4937269" y="2450120"/>
                </a:lnTo>
                <a:lnTo>
                  <a:pt x="0" y="2450120"/>
                </a:lnTo>
                <a:lnTo>
                  <a:pt x="0" y="0"/>
                </a:lnTo>
                <a:close/>
              </a:path>
            </a:pathLst>
          </a:custGeom>
          <a:blipFill>
            <a:blip r:embed="rId5"/>
            <a:stretch>
              <a:fillRect l="0" t="0" r="0" b="0"/>
            </a:stretch>
          </a:blipFill>
        </p:spPr>
      </p:sp>
      <p:sp>
        <p:nvSpPr>
          <p:cNvPr name="Freeform 16" id="16" descr="student PNP image"/>
          <p:cNvSpPr/>
          <p:nvPr/>
        </p:nvSpPr>
        <p:spPr>
          <a:xfrm flipH="false" flipV="false" rot="0">
            <a:off x="1796400" y="4482049"/>
            <a:ext cx="6027338" cy="2636960"/>
          </a:xfrm>
          <a:custGeom>
            <a:avLst/>
            <a:gdLst/>
            <a:ahLst/>
            <a:cxnLst/>
            <a:rect r="r" b="b" t="t" l="l"/>
            <a:pathLst>
              <a:path h="2636960" w="6027338">
                <a:moveTo>
                  <a:pt x="0" y="0"/>
                </a:moveTo>
                <a:lnTo>
                  <a:pt x="6027338" y="0"/>
                </a:lnTo>
                <a:lnTo>
                  <a:pt x="6027338" y="2636960"/>
                </a:lnTo>
                <a:lnTo>
                  <a:pt x="0" y="2636960"/>
                </a:lnTo>
                <a:lnTo>
                  <a:pt x="0" y="0"/>
                </a:lnTo>
                <a:close/>
              </a:path>
            </a:pathLst>
          </a:custGeom>
          <a:blipFill>
            <a:blip r:embed="rId6"/>
            <a:stretch>
              <a:fillRect l="0" t="0" r="0" b="0"/>
            </a:stretch>
          </a:blipFill>
        </p:spPr>
      </p:sp>
      <p:sp>
        <p:nvSpPr>
          <p:cNvPr name="TextBox 17" id="17"/>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SETTING PNPS</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77</a:t>
            </a:r>
          </a:p>
        </p:txBody>
      </p:sp>
      <p:sp>
        <p:nvSpPr>
          <p:cNvPr name="TextBox 19" id="19"/>
          <p:cNvSpPr txBox="true"/>
          <p:nvPr/>
        </p:nvSpPr>
        <p:spPr>
          <a:xfrm rot="0">
            <a:off x="1394446" y="1021941"/>
            <a:ext cx="696470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SET OR UPDATE A PNP</a:t>
            </a:r>
          </a:p>
        </p:txBody>
      </p:sp>
      <p:sp>
        <p:nvSpPr>
          <p:cNvPr name="TextBox 20" id="20"/>
          <p:cNvSpPr txBox="true"/>
          <p:nvPr/>
        </p:nvSpPr>
        <p:spPr>
          <a:xfrm rot="0">
            <a:off x="834306" y="1543194"/>
            <a:ext cx="4240286" cy="2052559"/>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1. Select Settings in the navigation menu.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2. Select Students.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3. Enter any required filters.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4. Select Search.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5. Select the State Student Identifier to highlight the row for the selected student.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6. Select View. </a:t>
            </a:r>
          </a:p>
        </p:txBody>
      </p:sp>
      <p:sp>
        <p:nvSpPr>
          <p:cNvPr name="TextBox 21" id="21"/>
          <p:cNvSpPr txBox="true"/>
          <p:nvPr/>
        </p:nvSpPr>
        <p:spPr>
          <a:xfrm rot="0">
            <a:off x="917204" y="4001115"/>
            <a:ext cx="6909495" cy="280909"/>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7. Select the No Settings link next to PNP Profile, or Custom if previously set</a:t>
            </a:r>
          </a:p>
        </p:txBody>
      </p:sp>
    </p:spTree>
  </p:cSld>
  <p:clrMapOvr>
    <a:masterClrMapping/>
  </p:clrMapOvr>
</p:sld>
</file>

<file path=ppt/slides/slide7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student PNP summary image"/>
          <p:cNvSpPr/>
          <p:nvPr/>
        </p:nvSpPr>
        <p:spPr>
          <a:xfrm flipH="false" flipV="false" rot="0">
            <a:off x="4697342" y="2821930"/>
            <a:ext cx="5159044" cy="1792768"/>
          </a:xfrm>
          <a:custGeom>
            <a:avLst/>
            <a:gdLst/>
            <a:ahLst/>
            <a:cxnLst/>
            <a:rect r="r" b="b" t="t" l="l"/>
            <a:pathLst>
              <a:path h="1792768" w="5159044">
                <a:moveTo>
                  <a:pt x="0" y="0"/>
                </a:moveTo>
                <a:lnTo>
                  <a:pt x="5159044" y="0"/>
                </a:lnTo>
                <a:lnTo>
                  <a:pt x="5159044" y="1792768"/>
                </a:lnTo>
                <a:lnTo>
                  <a:pt x="0" y="1792768"/>
                </a:lnTo>
                <a:lnTo>
                  <a:pt x="0" y="0"/>
                </a:lnTo>
                <a:close/>
              </a:path>
            </a:pathLst>
          </a:custGeom>
          <a:blipFill>
            <a:blip r:embed="rId5"/>
            <a:stretch>
              <a:fillRect l="0" t="0" r="0" b="0"/>
            </a:stretch>
          </a:blipFill>
        </p:spPr>
      </p:sp>
      <p:sp>
        <p:nvSpPr>
          <p:cNvPr name="TextBox 16" id="16"/>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SETTING PNPS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78</a:t>
            </a:r>
          </a:p>
        </p:txBody>
      </p:sp>
      <p:sp>
        <p:nvSpPr>
          <p:cNvPr name="TextBox 18" id="18"/>
          <p:cNvSpPr txBox="true"/>
          <p:nvPr/>
        </p:nvSpPr>
        <p:spPr>
          <a:xfrm rot="0">
            <a:off x="1394446" y="1021941"/>
            <a:ext cx="696470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SET OR UPDATE A PNP (CONT.)</a:t>
            </a:r>
          </a:p>
        </p:txBody>
      </p:sp>
      <p:sp>
        <p:nvSpPr>
          <p:cNvPr name="TextBox 19" id="19"/>
          <p:cNvSpPr txBox="true"/>
          <p:nvPr/>
        </p:nvSpPr>
        <p:spPr>
          <a:xfrm rot="0">
            <a:off x="834306" y="1512321"/>
            <a:ext cx="8667224" cy="1166734"/>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8. The PNP settings popup window displays. At the top of the screen, student demographic data including full name, date of birth, gender, state student ID, and grade display. A summary of current settings (if any) is displayed in the center of the window. The Save button is located at the bottom of the window.</a:t>
            </a:r>
          </a:p>
        </p:txBody>
      </p:sp>
      <p:sp>
        <p:nvSpPr>
          <p:cNvPr name="TextBox 20" id="20"/>
          <p:cNvSpPr txBox="true"/>
          <p:nvPr/>
        </p:nvSpPr>
        <p:spPr>
          <a:xfrm rot="0">
            <a:off x="879528" y="2793355"/>
            <a:ext cx="3947366" cy="2052559"/>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9. PNP settings are divided into the following categories: Accommodations, Designated Supports, or Universal Features. Select the tab to see available options. Refer to the MAST Accessibility Manual to determine which settings should be applied for your students.</a:t>
            </a:r>
          </a:p>
        </p:txBody>
      </p:sp>
    </p:spTree>
  </p:cSld>
  <p:clrMapOvr>
    <a:masterClrMapping/>
  </p:clrMapOvr>
</p:sld>
</file>

<file path=ppt/slides/slide7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accommodations in PNP image"/>
          <p:cNvSpPr/>
          <p:nvPr/>
        </p:nvSpPr>
        <p:spPr>
          <a:xfrm flipH="false" flipV="false" rot="0">
            <a:off x="1660952" y="3008001"/>
            <a:ext cx="6431696" cy="4307199"/>
          </a:xfrm>
          <a:custGeom>
            <a:avLst/>
            <a:gdLst/>
            <a:ahLst/>
            <a:cxnLst/>
            <a:rect r="r" b="b" t="t" l="l"/>
            <a:pathLst>
              <a:path h="4307199" w="6431696">
                <a:moveTo>
                  <a:pt x="0" y="0"/>
                </a:moveTo>
                <a:lnTo>
                  <a:pt x="6431696" y="0"/>
                </a:lnTo>
                <a:lnTo>
                  <a:pt x="6431696" y="4307199"/>
                </a:lnTo>
                <a:lnTo>
                  <a:pt x="0" y="4307199"/>
                </a:lnTo>
                <a:lnTo>
                  <a:pt x="0" y="0"/>
                </a:lnTo>
                <a:close/>
              </a:path>
            </a:pathLst>
          </a:custGeom>
          <a:blipFill>
            <a:blip r:embed="rId5"/>
            <a:stretch>
              <a:fillRect l="0" t="0" r="0" b="0"/>
            </a:stretch>
          </a:blipFill>
        </p:spPr>
      </p:sp>
      <p:sp>
        <p:nvSpPr>
          <p:cNvPr name="TextBox 16" id="16"/>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SETTING PNPS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79</a:t>
            </a:r>
          </a:p>
        </p:txBody>
      </p:sp>
      <p:sp>
        <p:nvSpPr>
          <p:cNvPr name="TextBox 18" id="18"/>
          <p:cNvSpPr txBox="true"/>
          <p:nvPr/>
        </p:nvSpPr>
        <p:spPr>
          <a:xfrm rot="0">
            <a:off x="1394446" y="1021941"/>
            <a:ext cx="6964708" cy="432054"/>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Arimo Bold"/>
                <a:ea typeface="Arimo Bold"/>
                <a:cs typeface="Arimo Bold"/>
                <a:sym typeface="Arimo Bold"/>
              </a:rPr>
              <a:t>SET OR UPDATE A PNP (CONT.)</a:t>
            </a:r>
          </a:p>
        </p:txBody>
      </p:sp>
      <p:sp>
        <p:nvSpPr>
          <p:cNvPr name="TextBox 19" id="19"/>
          <p:cNvSpPr txBox="true"/>
          <p:nvPr/>
        </p:nvSpPr>
        <p:spPr>
          <a:xfrm rot="0">
            <a:off x="725258" y="1414823"/>
            <a:ext cx="9028342" cy="576184"/>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10. The screen below shows a student that has Text to Speech: Text &amp; Graphics and 100s Table selected. The Descriptions for each of the tools can be displayed by toggling on the switch. </a:t>
            </a:r>
          </a:p>
        </p:txBody>
      </p:sp>
      <p:sp>
        <p:nvSpPr>
          <p:cNvPr name="TextBox 20" id="20"/>
          <p:cNvSpPr txBox="true"/>
          <p:nvPr/>
        </p:nvSpPr>
        <p:spPr>
          <a:xfrm rot="0">
            <a:off x="725258" y="2160328"/>
            <a:ext cx="9028342" cy="871459"/>
          </a:xfrm>
          <a:prstGeom prst="rect">
            <a:avLst/>
          </a:prstGeom>
        </p:spPr>
        <p:txBody>
          <a:bodyPr anchor="t" rtlCol="false" tIns="0" lIns="0" bIns="0" rIns="0">
            <a:spAutoFit/>
          </a:bodyPr>
          <a:lstStyle/>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11. Select Save when you have entered all student PNP settings. A confirmation message will display. Select Yes to save your changes. You then can view the settings you selected on the Summary tab.</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Freeform 11" id="11" descr="image of MAST test design"/>
          <p:cNvSpPr/>
          <p:nvPr/>
        </p:nvSpPr>
        <p:spPr>
          <a:xfrm flipH="false" flipV="false" rot="0">
            <a:off x="885425" y="1073172"/>
            <a:ext cx="7982751" cy="6135111"/>
          </a:xfrm>
          <a:custGeom>
            <a:avLst/>
            <a:gdLst/>
            <a:ahLst/>
            <a:cxnLst/>
            <a:rect r="r" b="b" t="t" l="l"/>
            <a:pathLst>
              <a:path h="6135111" w="7982751">
                <a:moveTo>
                  <a:pt x="0" y="0"/>
                </a:moveTo>
                <a:lnTo>
                  <a:pt x="7982750" y="0"/>
                </a:lnTo>
                <a:lnTo>
                  <a:pt x="7982750" y="6135111"/>
                </a:lnTo>
                <a:lnTo>
                  <a:pt x="0" y="6135111"/>
                </a:lnTo>
                <a:lnTo>
                  <a:pt x="0" y="0"/>
                </a:lnTo>
                <a:close/>
              </a:path>
            </a:pathLst>
          </a:custGeom>
          <a:blipFill>
            <a:blip r:embed="rId4"/>
            <a:stretch>
              <a:fillRect l="0" t="0" r="0" b="0"/>
            </a:stretch>
          </a:blipFill>
        </p:spPr>
      </p:sp>
      <p:grpSp>
        <p:nvGrpSpPr>
          <p:cNvPr name="Group 12" id="12"/>
          <p:cNvGrpSpPr/>
          <p:nvPr/>
        </p:nvGrpSpPr>
        <p:grpSpPr>
          <a:xfrm rot="0">
            <a:off x="8641123" y="6208984"/>
            <a:ext cx="1106216" cy="1106216"/>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5" id="15">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5"/>
            <a:stretch>
              <a:fillRect l="0" t="0" r="0" b="0"/>
            </a:stretch>
          </a:blipFill>
        </p:spPr>
      </p:sp>
      <p:sp>
        <p:nvSpPr>
          <p:cNvPr name="TextBox 16" id="16"/>
          <p:cNvSpPr txBox="true"/>
          <p:nvPr/>
        </p:nvSpPr>
        <p:spPr>
          <a:xfrm rot="0">
            <a:off x="558450"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 MAST DESIGN</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a:t>
            </a:r>
          </a:p>
        </p:txBody>
      </p:sp>
    </p:spTree>
  </p:cSld>
  <p:clrMapOvr>
    <a:masterClrMapping/>
  </p:clrMapOvr>
</p:sld>
</file>

<file path=ppt/slides/slide8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PNP QUESTIONS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80</a:t>
            </a:r>
          </a:p>
        </p:txBody>
      </p:sp>
      <p:grpSp>
        <p:nvGrpSpPr>
          <p:cNvPr name="Group 17" id="17"/>
          <p:cNvGrpSpPr/>
          <p:nvPr/>
        </p:nvGrpSpPr>
        <p:grpSpPr>
          <a:xfrm rot="0">
            <a:off x="731520" y="1142450"/>
            <a:ext cx="8788546" cy="3713799"/>
            <a:chOff x="0" y="0"/>
            <a:chExt cx="11718062" cy="4951732"/>
          </a:xfrm>
        </p:grpSpPr>
        <p:sp>
          <p:nvSpPr>
            <p:cNvPr name="TextBox 18" id="18"/>
            <p:cNvSpPr txBox="true"/>
            <p:nvPr/>
          </p:nvSpPr>
          <p:spPr>
            <a:xfrm rot="0">
              <a:off x="455154" y="477477"/>
              <a:ext cx="11262908" cy="1879600"/>
            </a:xfrm>
            <a:prstGeom prst="rect">
              <a:avLst/>
            </a:prstGeom>
          </p:spPr>
          <p:txBody>
            <a:bodyPr anchor="t" rtlCol="false" tIns="0" lIns="0" bIns="0" rIns="0">
              <a:spAutoFit/>
            </a:bodyPr>
            <a:lstStyle/>
            <a:p>
              <a:pPr algn="l" marL="502005" indent="-251002" lvl="1">
                <a:lnSpc>
                  <a:spcPts val="2790"/>
                </a:lnSpc>
                <a:buFont typeface="Arial"/>
                <a:buChar char="•"/>
              </a:pPr>
              <a:r>
                <a:rPr lang="en-US" sz="2325">
                  <a:solidFill>
                    <a:srgbClr val="000000"/>
                  </a:solidFill>
                  <a:latin typeface="Glacial Indifference"/>
                  <a:ea typeface="Glacial Indifference"/>
                  <a:cs typeface="Glacial Indifference"/>
                  <a:sym typeface="Glacial Indifference"/>
                </a:rPr>
                <a:t>Students with IEPs/504 with those accommodations written into current plans. </a:t>
              </a:r>
            </a:p>
            <a:p>
              <a:pPr algn="l" marL="502005" indent="-251002" lvl="1">
                <a:lnSpc>
                  <a:spcPts val="2790"/>
                </a:lnSpc>
                <a:buFont typeface="Arial"/>
                <a:buChar char="•"/>
              </a:pPr>
              <a:r>
                <a:rPr lang="en-US" sz="2325">
                  <a:solidFill>
                    <a:srgbClr val="000000"/>
                  </a:solidFill>
                  <a:latin typeface="Glacial Indifference"/>
                  <a:ea typeface="Glacial Indifference"/>
                  <a:cs typeface="Glacial Indifference"/>
                  <a:sym typeface="Glacial Indifference"/>
                </a:rPr>
                <a:t>Students using designated supports on a regular basis within classrooms. </a:t>
              </a:r>
            </a:p>
          </p:txBody>
        </p:sp>
        <p:sp>
          <p:nvSpPr>
            <p:cNvPr name="TextBox 19" id="19"/>
            <p:cNvSpPr txBox="true"/>
            <p:nvPr/>
          </p:nvSpPr>
          <p:spPr>
            <a:xfrm rot="0">
              <a:off x="0" y="0"/>
              <a:ext cx="11557338" cy="495300"/>
            </a:xfrm>
            <a:prstGeom prst="rect">
              <a:avLst/>
            </a:prstGeom>
          </p:spPr>
          <p:txBody>
            <a:bodyPr anchor="t" rtlCol="false" tIns="0" lIns="0" bIns="0" rIns="0">
              <a:spAutoFit/>
            </a:bodyPr>
            <a:lstStyle/>
            <a:p>
              <a:pPr algn="l">
                <a:lnSpc>
                  <a:spcPts val="2988"/>
                </a:lnSpc>
              </a:pPr>
              <a:r>
                <a:rPr lang="en-US" sz="2490" b="true">
                  <a:solidFill>
                    <a:srgbClr val="253439"/>
                  </a:solidFill>
                  <a:latin typeface="Glacial Indifference Bold"/>
                  <a:ea typeface="Glacial Indifference Bold"/>
                  <a:cs typeface="Glacial Indifference Bold"/>
                  <a:sym typeface="Glacial Indifference Bold"/>
                </a:rPr>
                <a:t>What students should have PNP settings turned on?</a:t>
              </a:r>
            </a:p>
          </p:txBody>
        </p:sp>
        <p:sp>
          <p:nvSpPr>
            <p:cNvPr name="TextBox 20" id="20"/>
            <p:cNvSpPr txBox="true"/>
            <p:nvPr/>
          </p:nvSpPr>
          <p:spPr>
            <a:xfrm rot="0">
              <a:off x="538656" y="3542032"/>
              <a:ext cx="11179406" cy="1409700"/>
            </a:xfrm>
            <a:prstGeom prst="rect">
              <a:avLst/>
            </a:prstGeom>
          </p:spPr>
          <p:txBody>
            <a:bodyPr anchor="t" rtlCol="false" tIns="0" lIns="0" bIns="0" rIns="0">
              <a:spAutoFit/>
            </a:bodyPr>
            <a:lstStyle/>
            <a:p>
              <a:pPr algn="l" marL="502005" indent="-251002" lvl="1">
                <a:lnSpc>
                  <a:spcPts val="2790"/>
                </a:lnSpc>
                <a:buFont typeface="Arial"/>
                <a:buChar char="•"/>
              </a:pPr>
              <a:r>
                <a:rPr lang="en-US" sz="2325">
                  <a:solidFill>
                    <a:srgbClr val="000000"/>
                  </a:solidFill>
                  <a:latin typeface="Glacial Indifference"/>
                  <a:ea typeface="Glacial Indifference"/>
                  <a:cs typeface="Glacial Indifference"/>
                  <a:sym typeface="Glacial Indifference"/>
                </a:rPr>
                <a:t>Stop testing! Pause the test, have a building- or district-level user check the student’s PNP to ensure they are set correctly. Once set, PNPs should sync by the next day. </a:t>
              </a:r>
            </a:p>
          </p:txBody>
        </p:sp>
        <p:sp>
          <p:nvSpPr>
            <p:cNvPr name="TextBox 21" id="21"/>
            <p:cNvSpPr txBox="true"/>
            <p:nvPr/>
          </p:nvSpPr>
          <p:spPr>
            <a:xfrm rot="0">
              <a:off x="34736" y="2522643"/>
              <a:ext cx="11151611" cy="990600"/>
            </a:xfrm>
            <a:prstGeom prst="rect">
              <a:avLst/>
            </a:prstGeom>
          </p:spPr>
          <p:txBody>
            <a:bodyPr anchor="t" rtlCol="false" tIns="0" lIns="0" bIns="0" rIns="0">
              <a:spAutoFit/>
            </a:bodyPr>
            <a:lstStyle/>
            <a:p>
              <a:pPr algn="l">
                <a:lnSpc>
                  <a:spcPts val="2988"/>
                </a:lnSpc>
              </a:pPr>
              <a:r>
                <a:rPr lang="en-US" sz="2490" b="true">
                  <a:solidFill>
                    <a:srgbClr val="253439"/>
                  </a:solidFill>
                  <a:latin typeface="Glacial Indifference Bold"/>
                  <a:ea typeface="Glacial Indifference Bold"/>
                  <a:cs typeface="Glacial Indifference Bold"/>
                  <a:sym typeface="Glacial Indifference Bold"/>
                </a:rPr>
                <a:t>What if a student starts testing and PNP settings aren’t showing up?</a:t>
              </a:r>
            </a:p>
          </p:txBody>
        </p:sp>
      </p:grpSp>
      <p:sp>
        <p:nvSpPr>
          <p:cNvPr name="TextBox 22" id="22"/>
          <p:cNvSpPr txBox="true"/>
          <p:nvPr/>
        </p:nvSpPr>
        <p:spPr>
          <a:xfrm rot="0">
            <a:off x="1072885" y="5777527"/>
            <a:ext cx="7585452" cy="1057275"/>
          </a:xfrm>
          <a:prstGeom prst="rect">
            <a:avLst/>
          </a:prstGeom>
        </p:spPr>
        <p:txBody>
          <a:bodyPr anchor="t" rtlCol="false" tIns="0" lIns="0" bIns="0" rIns="0">
            <a:spAutoFit/>
          </a:bodyPr>
          <a:lstStyle/>
          <a:p>
            <a:pPr algn="l" marL="502005" indent="-251002" lvl="1">
              <a:lnSpc>
                <a:spcPts val="2790"/>
              </a:lnSpc>
              <a:buFont typeface="Arial"/>
              <a:buChar char="•"/>
            </a:pPr>
            <a:r>
              <a:rPr lang="en-US" sz="2325">
                <a:solidFill>
                  <a:srgbClr val="000000"/>
                </a:solidFill>
                <a:latin typeface="Glacial Indifference"/>
                <a:ea typeface="Glacial Indifference"/>
                <a:cs typeface="Glacial Indifference"/>
                <a:sym typeface="Glacial Indifference"/>
              </a:rPr>
              <a:t>Ensure the IEP/504 accommodations match as closely as possible to the regular assessment environment for that student.</a:t>
            </a:r>
          </a:p>
        </p:txBody>
      </p:sp>
      <p:sp>
        <p:nvSpPr>
          <p:cNvPr name="TextBox 23" id="23"/>
          <p:cNvSpPr txBox="true"/>
          <p:nvPr/>
        </p:nvSpPr>
        <p:spPr>
          <a:xfrm rot="0">
            <a:off x="694946" y="5034577"/>
            <a:ext cx="8363708" cy="742950"/>
          </a:xfrm>
          <a:prstGeom prst="rect">
            <a:avLst/>
          </a:prstGeom>
        </p:spPr>
        <p:txBody>
          <a:bodyPr anchor="t" rtlCol="false" tIns="0" lIns="0" bIns="0" rIns="0">
            <a:spAutoFit/>
          </a:bodyPr>
          <a:lstStyle/>
          <a:p>
            <a:pPr algn="l">
              <a:lnSpc>
                <a:spcPts val="2988"/>
              </a:lnSpc>
            </a:pPr>
            <a:r>
              <a:rPr lang="en-US" sz="2490" b="true">
                <a:solidFill>
                  <a:srgbClr val="253439"/>
                </a:solidFill>
                <a:latin typeface="Glacial Indifference Bold"/>
                <a:ea typeface="Glacial Indifference Bold"/>
                <a:cs typeface="Glacial Indifference Bold"/>
                <a:sym typeface="Glacial Indifference Bold"/>
              </a:rPr>
              <a:t>Many students have “separate setting” as an accommodation. What do I do? </a:t>
            </a:r>
          </a:p>
        </p:txBody>
      </p:sp>
    </p:spTree>
  </p:cSld>
  <p:clrMapOvr>
    <a:masterClrMapping/>
  </p:clrMapOvr>
</p:sld>
</file>

<file path=ppt/slides/slide8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FIVE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81</a:t>
            </a:r>
          </a:p>
        </p:txBody>
      </p:sp>
      <p:sp>
        <p:nvSpPr>
          <p:cNvPr name="TextBox 17" id="17"/>
          <p:cNvSpPr txBox="true"/>
          <p:nvPr/>
        </p:nvSpPr>
        <p:spPr>
          <a:xfrm rot="0">
            <a:off x="658372" y="1347984"/>
            <a:ext cx="8363708" cy="4424680"/>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opi.mt.gov/Portals/182/Page%20Files/MAST/2024-2025%20Assets/2024-2025_MAST%20Before%20Testing%20Tasks.pdf?ver=2025-01-06-115838-120"/>
              </a:rPr>
              <a:t>MAST Before Testing Tasks</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educator-testlet.kiteaai.org/AART/logIn.htm"/>
              </a:rPr>
              <a:t>Kite Educator Portal</a:t>
            </a:r>
            <a:r>
              <a:rPr lang="en-US" sz="3200">
                <a:solidFill>
                  <a:srgbClr val="253439"/>
                </a:solidFill>
                <a:latin typeface="Glacial Indifference"/>
                <a:ea typeface="Glacial Indifference"/>
                <a:cs typeface="Glacial Indifference"/>
                <a:sym typeface="Glacial Indifference"/>
              </a:rPr>
              <a:t> (unique MT login)</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7" tooltip="https://files.kiteaai.org/documentation/testlets/MT/Testlet_Kite_Educator_Portal_Manual_MAST.pdf"/>
              </a:rPr>
              <a:t>Kite Educator Portal Manual</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8" tooltip="https://opi.mt.gov/LinkClick.aspx?fileticket=p4aMwqH4OV0%3d&amp;portalid=182"/>
              </a:rPr>
              <a:t>MAST Accessibility Guide</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9" tooltip="https://youtu.be/dWquqMGZg2E"/>
              </a:rPr>
              <a:t>Entering Student PNPs Focused Support Video</a:t>
            </a:r>
          </a:p>
          <a:p>
            <a:pPr algn="ctr">
              <a:lnSpc>
                <a:spcPts val="3200"/>
              </a:lnSpc>
            </a:pP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0" tooltip="https://newmeridiancorp.org/montana-aligned-to-standards-through-year-program-portal/"/>
              </a:rPr>
              <a:t>MAST Portal</a:t>
            </a:r>
          </a:p>
        </p:txBody>
      </p:sp>
    </p:spTree>
  </p:cSld>
  <p:clrMapOvr>
    <a:masterClrMapping/>
  </p:clrMapOvr>
</p:sld>
</file>

<file path=ppt/slides/slide8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464180"/>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82</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2925911" y="3832465"/>
            <a:ext cx="6745868" cy="1098551"/>
          </a:xfrm>
          <a:prstGeom prst="rect">
            <a:avLst/>
          </a:prstGeom>
        </p:spPr>
        <p:txBody>
          <a:bodyPr anchor="t" rtlCol="false" tIns="0" lIns="0" bIns="0" rIns="0">
            <a:spAutoFit/>
          </a:bodyPr>
          <a:lstStyle/>
          <a:p>
            <a:pPr algn="r">
              <a:lnSpc>
                <a:spcPts val="4900"/>
              </a:lnSpc>
            </a:pPr>
            <a:r>
              <a:rPr lang="en-US" sz="4900">
                <a:solidFill>
                  <a:srgbClr val="FFFFFF"/>
                </a:solidFill>
                <a:latin typeface="Glacial Indifference"/>
                <a:ea typeface="Glacial Indifference"/>
                <a:cs typeface="Glacial Indifference"/>
                <a:sym typeface="Glacial Indifference"/>
              </a:rPr>
              <a:t>MODULE SIX:</a:t>
            </a:r>
          </a:p>
          <a:p>
            <a:pPr algn="r">
              <a:lnSpc>
                <a:spcPts val="3600"/>
              </a:lnSpc>
            </a:pPr>
            <a:r>
              <a:rPr lang="en-US" sz="3600">
                <a:solidFill>
                  <a:srgbClr val="FFFFFF"/>
                </a:solidFill>
                <a:latin typeface="Glacial Indifference"/>
                <a:ea typeface="Glacial Indifference"/>
                <a:cs typeface="Glacial Indifference"/>
                <a:sym typeface="Glacial Indifference"/>
              </a:rPr>
              <a:t>NOTIFYING FAMILIES OF TESTING</a:t>
            </a:r>
          </a:p>
        </p:txBody>
      </p:sp>
    </p:spTree>
  </p:cSld>
  <p:clrMapOvr>
    <a:masterClrMapping/>
  </p:clrMapOvr>
</p:sld>
</file>

<file path=ppt/slides/slide8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83</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sz="2294" b="true">
                <a:solidFill>
                  <a:srgbClr val="222222"/>
                </a:solidFill>
                <a:latin typeface="Roboto Condensed Bold"/>
                <a:ea typeface="Roboto Condensed Bold"/>
                <a:cs typeface="Roboto Condensed Bold"/>
                <a:sym typeface="Roboto Condensed Bold"/>
              </a:rPr>
              <a:t>Parents/</a:t>
            </a:r>
          </a:p>
          <a:p>
            <a:pPr algn="ctr">
              <a:lnSpc>
                <a:spcPts val="2294"/>
              </a:lnSpc>
            </a:pPr>
            <a:r>
              <a:rPr lang="en-US" b="true" sz="2294">
                <a:solidFill>
                  <a:srgbClr val="222222"/>
                </a:solidFill>
                <a:latin typeface="Roboto Condensed Bold"/>
                <a:ea typeface="Roboto Condensed Bold"/>
                <a:cs typeface="Roboto Condensed Bold"/>
                <a:sym typeface="Roboto Condensed Bold"/>
              </a:rPr>
              <a:t>Guardians</a:t>
            </a:r>
          </a:p>
        </p:txBody>
      </p:sp>
      <p:sp>
        <p:nvSpPr>
          <p:cNvPr name="TextBox 19" id="19"/>
          <p:cNvSpPr txBox="true"/>
          <p:nvPr/>
        </p:nvSpPr>
        <p:spPr>
          <a:xfrm rot="0">
            <a:off x="411681" y="3971894"/>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Student Portal</a:t>
            </a:r>
          </a:p>
        </p:txBody>
      </p:sp>
      <p:sp>
        <p:nvSpPr>
          <p:cNvPr name="TextBox 20" id="20"/>
          <p:cNvSpPr txBox="true"/>
          <p:nvPr/>
        </p:nvSpPr>
        <p:spPr>
          <a:xfrm rot="0">
            <a:off x="430963" y="2068248"/>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Educator Portal</a:t>
            </a:r>
          </a:p>
        </p:txBody>
      </p:sp>
      <p:sp>
        <p:nvSpPr>
          <p:cNvPr name="TextBox 21" id="21"/>
          <p:cNvSpPr txBox="true"/>
          <p:nvPr/>
        </p:nvSpPr>
        <p:spPr>
          <a:xfrm rot="0">
            <a:off x="1643963" y="5561262"/>
            <a:ext cx="4072947" cy="77476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Notify Families of Testing</a:t>
            </a:r>
          </a:p>
          <a:p>
            <a:pPr algn="l">
              <a:lnSpc>
                <a:spcPts val="2002"/>
              </a:lnSpc>
            </a:pPr>
          </a:p>
        </p:txBody>
      </p:sp>
      <p:grpSp>
        <p:nvGrpSpPr>
          <p:cNvPr name="Group 22" id="22"/>
          <p:cNvGrpSpPr/>
          <p:nvPr/>
        </p:nvGrpSpPr>
        <p:grpSpPr>
          <a:xfrm rot="0">
            <a:off x="1585592" y="1764474"/>
            <a:ext cx="8081519" cy="1551874"/>
            <a:chOff x="0" y="0"/>
            <a:chExt cx="10775358" cy="2069165"/>
          </a:xfrm>
        </p:grpSpPr>
        <p:sp>
          <p:nvSpPr>
            <p:cNvPr name="TextBox 23" id="23"/>
            <p:cNvSpPr txBox="true"/>
            <p:nvPr/>
          </p:nvSpPr>
          <p:spPr>
            <a:xfrm rot="0">
              <a:off x="0" y="19050"/>
              <a:ext cx="6049611" cy="2050115"/>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Before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Train &amp; Prepare Staff</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User Management</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Roster Students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Enter PNPs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p:txBody>
        </p:sp>
        <p:sp>
          <p:nvSpPr>
            <p:cNvPr name="TextBox 24" id="24"/>
            <p:cNvSpPr txBox="true"/>
            <p:nvPr/>
          </p:nvSpPr>
          <p:spPr>
            <a:xfrm rot="0">
              <a:off x="5642162" y="19050"/>
              <a:ext cx="5133197" cy="2035771"/>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During/After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Administer Testlets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Monitor Completion</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Make-Up Testing</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Access &amp; Sharing Score Reports </a:t>
              </a:r>
            </a:p>
          </p:txBody>
        </p:sp>
      </p:grpSp>
      <p:sp>
        <p:nvSpPr>
          <p:cNvPr name="TextBox 25" id="25"/>
          <p:cNvSpPr txBox="true"/>
          <p:nvPr/>
        </p:nvSpPr>
        <p:spPr>
          <a:xfrm rot="0">
            <a:off x="1610923" y="3761772"/>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Prepare Student Testing Devices</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Student Practice Test</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6"/>
            <a:stretch>
              <a:fillRect l="0" t="0" r="0" b="0"/>
            </a:stretch>
          </a:blipFill>
        </p:spPr>
      </p:sp>
      <p:sp>
        <p:nvSpPr>
          <p:cNvPr name="TextBox 27" id="27"/>
          <p:cNvSpPr txBox="true"/>
          <p:nvPr/>
        </p:nvSpPr>
        <p:spPr>
          <a:xfrm rot="0">
            <a:off x="5300307" y="5561262"/>
            <a:ext cx="4072947" cy="102241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After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Provide guidance to parents/guardians on score report access &amp; interpretation</a:t>
            </a:r>
          </a:p>
        </p:txBody>
      </p:sp>
      <p:sp>
        <p:nvSpPr>
          <p:cNvPr name="Freeform 28" id="28">
            <a:extLst>
              <a:ext uri="{C183D7F6-B498-43B3-948B-1728B52AA6E4}">
                <adec:decorative xmlns:adec="http://schemas.microsoft.com/office/drawing/2017/decorative" val="1"/>
              </a:ext>
            </a:extLst>
          </p:cNvPr>
          <p:cNvSpPr/>
          <p:nvPr/>
        </p:nvSpPr>
        <p:spPr>
          <a:xfrm flipH="false" flipV="false" rot="0">
            <a:off x="1967972" y="5782584"/>
            <a:ext cx="3424929" cy="333131"/>
          </a:xfrm>
          <a:custGeom>
            <a:avLst/>
            <a:gdLst/>
            <a:ahLst/>
            <a:cxnLst/>
            <a:rect r="r" b="b" t="t" l="l"/>
            <a:pathLst>
              <a:path h="333131" w="3424929">
                <a:moveTo>
                  <a:pt x="0" y="0"/>
                </a:moveTo>
                <a:lnTo>
                  <a:pt x="3424929" y="0"/>
                </a:lnTo>
                <a:lnTo>
                  <a:pt x="3424929" y="333131"/>
                </a:lnTo>
                <a:lnTo>
                  <a:pt x="0" y="333131"/>
                </a:lnTo>
                <a:lnTo>
                  <a:pt x="0" y="0"/>
                </a:lnTo>
                <a:close/>
              </a:path>
            </a:pathLst>
          </a:custGeom>
          <a:blipFill>
            <a:blip r:embed="rId7"/>
            <a:stretch>
              <a:fillRect l="-54210" t="-234499" r="-73152" b="-211896"/>
            </a:stretch>
          </a:blipFill>
          <a:ln w="28575" cap="sq">
            <a:solidFill>
              <a:srgbClr val="C12A2F"/>
            </a:solidFill>
            <a:prstDash val="solid"/>
            <a:miter/>
          </a:ln>
        </p:spPr>
      </p:sp>
    </p:spTree>
  </p:cSld>
  <p:clrMapOvr>
    <a:masterClrMapping/>
  </p:clrMapOvr>
</p:sld>
</file>

<file path=ppt/slides/slide8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169471" cy="721883"/>
            <a:chOff x="0" y="0"/>
            <a:chExt cx="191461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0" id="10"/>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221415" y="2634175"/>
            <a:ext cx="7436922" cy="3267837"/>
          </a:xfrm>
          <a:prstGeom prst="rect">
            <a:avLst/>
          </a:prstGeom>
        </p:spPr>
        <p:txBody>
          <a:bodyPr anchor="t" rtlCol="false" tIns="0" lIns="0" bIns="0" rIns="0">
            <a:spAutoFit/>
          </a:bodyPr>
          <a:lstStyle/>
          <a:p>
            <a:pPr algn="l" marL="474979" indent="-237490" lvl="1">
              <a:lnSpc>
                <a:spcPts val="3233"/>
              </a:lnSpc>
              <a:buFont typeface="Arial"/>
              <a:buChar char="•"/>
            </a:pPr>
            <a:r>
              <a:rPr lang="en-US" b="true" sz="2199">
                <a:solidFill>
                  <a:srgbClr val="000000"/>
                </a:solidFill>
                <a:latin typeface="Glacial Indifference Bold"/>
                <a:ea typeface="Glacial Indifference Bold"/>
                <a:cs typeface="Glacial Indifference Bold"/>
                <a:sym typeface="Glacial Indifference Bold"/>
              </a:rPr>
              <a:t>Federal</a:t>
            </a:r>
            <a:r>
              <a:rPr lang="en-US" sz="2199">
                <a:solidFill>
                  <a:srgbClr val="000000"/>
                </a:solidFill>
                <a:latin typeface="Glacial Indifference"/>
                <a:ea typeface="Glacial Indifference"/>
                <a:cs typeface="Glacial Indifference"/>
                <a:sym typeface="Glacial Indifference"/>
              </a:rPr>
              <a:t> </a:t>
            </a:r>
            <a:r>
              <a:rPr lang="en-US" b="true" sz="2199">
                <a:solidFill>
                  <a:srgbClr val="000000"/>
                </a:solidFill>
                <a:latin typeface="Glacial Indifference Bold"/>
                <a:ea typeface="Glacial Indifference Bold"/>
                <a:cs typeface="Glacial Indifference Bold"/>
                <a:sym typeface="Glacial Indifference Bold"/>
              </a:rPr>
              <a:t>Requirement: </a:t>
            </a:r>
            <a:r>
              <a:rPr lang="en-US" sz="2199">
                <a:solidFill>
                  <a:srgbClr val="000000"/>
                </a:solidFill>
                <a:latin typeface="Glacial Indifference"/>
                <a:ea typeface="Glacial Indifference"/>
                <a:cs typeface="Glacial Indifference"/>
                <a:sym typeface="Glacial Indifference"/>
              </a:rPr>
              <a:t>Provide parents with transparency on testing including participation requirements, time requirements, and information available from the assessments in a timely manner (</a:t>
            </a:r>
            <a:r>
              <a:rPr lang="en-US" sz="2199" u="sng">
                <a:solidFill>
                  <a:srgbClr val="000000"/>
                </a:solidFill>
                <a:latin typeface="Glacial Indifference"/>
                <a:ea typeface="Glacial Indifference"/>
                <a:cs typeface="Glacial Indifference"/>
                <a:sym typeface="Glacial Indifference"/>
                <a:hlinkClick r:id="rId5" tooltip="http://legcounsel.house.gov/Comps/Elementary%20And%20Secondary%20Education%20Act%20Of%201965.pdf"/>
              </a:rPr>
              <a:t>ESSA Section 1112</a:t>
            </a:r>
            <a:r>
              <a:rPr lang="en-US" sz="2199">
                <a:solidFill>
                  <a:srgbClr val="000000"/>
                </a:solidFill>
                <a:latin typeface="Glacial Indifference"/>
                <a:ea typeface="Glacial Indifference"/>
                <a:cs typeface="Glacial Indifference"/>
                <a:sym typeface="Glacial Indifference"/>
              </a:rPr>
              <a:t>).</a:t>
            </a:r>
          </a:p>
          <a:p>
            <a:pPr algn="l" marL="474979" indent="-237490" lvl="1">
              <a:lnSpc>
                <a:spcPts val="3233"/>
              </a:lnSpc>
              <a:buFont typeface="Arial"/>
              <a:buChar char="•"/>
            </a:pPr>
            <a:r>
              <a:rPr lang="en-US" b="true" sz="2199">
                <a:solidFill>
                  <a:srgbClr val="000000"/>
                </a:solidFill>
                <a:latin typeface="Glacial Indifference Bold"/>
                <a:ea typeface="Glacial Indifference Bold"/>
                <a:cs typeface="Glacial Indifference Bold"/>
                <a:sym typeface="Glacial Indifference Bold"/>
              </a:rPr>
              <a:t>State Requirement: </a:t>
            </a:r>
            <a:r>
              <a:rPr lang="en-US" sz="2199">
                <a:solidFill>
                  <a:srgbClr val="000000"/>
                </a:solidFill>
                <a:latin typeface="Glacial Indifference"/>
                <a:ea typeface="Glacial Indifference"/>
                <a:cs typeface="Glacial Indifference"/>
                <a:sym typeface="Glacial Indifference"/>
              </a:rPr>
              <a:t>Notify parents using OPI guidance on the assessment purpose, requirement, and individual student performance including how these data will be used (</a:t>
            </a:r>
            <a:r>
              <a:rPr lang="en-US" sz="2199" u="sng">
                <a:solidFill>
                  <a:srgbClr val="000000"/>
                </a:solidFill>
                <a:latin typeface="Glacial Indifference"/>
                <a:ea typeface="Glacial Indifference"/>
                <a:cs typeface="Glacial Indifference"/>
                <a:sym typeface="Glacial Indifference"/>
                <a:hlinkClick r:id="rId6" tooltip="https://rules.mt.gov/browse/collections/aec52c46-128e-4279-9068-8af5d5432d74/policies/c14ec95b-2b17-4be3-9031-5aca7beb6dad"/>
              </a:rPr>
              <a:t>ARM 10.56.102(6)</a:t>
            </a:r>
            <a:r>
              <a:rPr lang="en-US" sz="2199">
                <a:solidFill>
                  <a:srgbClr val="000000"/>
                </a:solidFill>
                <a:latin typeface="Glacial Indifference"/>
                <a:ea typeface="Glacial Indifference"/>
                <a:cs typeface="Glacial Indifference"/>
                <a:sym typeface="Glacial Indifference"/>
              </a:rPr>
              <a:t>).</a:t>
            </a:r>
          </a:p>
        </p:txBody>
      </p:sp>
      <p:sp>
        <p:nvSpPr>
          <p:cNvPr name="TextBox 16" id="16"/>
          <p:cNvSpPr txBox="true"/>
          <p:nvPr/>
        </p:nvSpPr>
        <p:spPr>
          <a:xfrm rot="0">
            <a:off x="55818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7" id="17"/>
          <p:cNvSpPr txBox="true"/>
          <p:nvPr/>
        </p:nvSpPr>
        <p:spPr>
          <a:xfrm rot="0">
            <a:off x="816974" y="1184230"/>
            <a:ext cx="8363708" cy="1145145"/>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Notify parents/guardians of student participation in statewide assessments.</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84</a:t>
            </a:r>
          </a:p>
        </p:txBody>
      </p:sp>
    </p:spTree>
  </p:cSld>
  <p:clrMapOvr>
    <a:masterClrMapping/>
  </p:clrMapOvr>
</p:sld>
</file>

<file path=ppt/slides/slide8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97291" cy="916497"/>
            <a:chOff x="0" y="0"/>
            <a:chExt cx="2258256" cy="339443"/>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0" id="10"/>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67640" y="218666"/>
            <a:ext cx="5705903" cy="86042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PARENT/GUARDIAN NOTIFICATION OF TESTING OVERVIEW </a:t>
            </a:r>
          </a:p>
        </p:txBody>
      </p:sp>
      <p:sp>
        <p:nvSpPr>
          <p:cNvPr name="TextBox 16" id="16"/>
          <p:cNvSpPr txBox="true"/>
          <p:nvPr/>
        </p:nvSpPr>
        <p:spPr>
          <a:xfrm rot="0">
            <a:off x="830522" y="1756846"/>
            <a:ext cx="8363708" cy="986395"/>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How do I prepare the MAST Notice of Testing Letter for distribution to parents/guardians?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85</a:t>
            </a:r>
          </a:p>
        </p:txBody>
      </p:sp>
      <p:sp>
        <p:nvSpPr>
          <p:cNvPr name="TextBox 18" id="18"/>
          <p:cNvSpPr txBox="true"/>
          <p:nvPr/>
        </p:nvSpPr>
        <p:spPr>
          <a:xfrm rot="0">
            <a:off x="842260" y="3503155"/>
            <a:ext cx="8363708" cy="986395"/>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What is Montana’s requirement for participating in statewide testing?</a:t>
            </a:r>
          </a:p>
        </p:txBody>
      </p:sp>
    </p:spTree>
  </p:cSld>
  <p:clrMapOvr>
    <a:masterClrMapping/>
  </p:clrMapOvr>
</p:sld>
</file>

<file path=ppt/slides/slide8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97291" cy="916497"/>
            <a:chOff x="0" y="0"/>
            <a:chExt cx="2258256" cy="339443"/>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0" id="10"/>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206521" y="2431694"/>
            <a:ext cx="8447181" cy="2226945"/>
          </a:xfrm>
          <a:prstGeom prst="rect">
            <a:avLst/>
          </a:prstGeom>
        </p:spPr>
        <p:txBody>
          <a:bodyPr anchor="t" rtlCol="false" tIns="0" lIns="0" bIns="0" rIns="0">
            <a:spAutoFit/>
          </a:bodyPr>
          <a:lstStyle/>
          <a:p>
            <a:pPr algn="l" marL="431801" indent="-215900" lvl="1">
              <a:lnSpc>
                <a:spcPts val="2940"/>
              </a:lnSpc>
              <a:buFont typeface="Arial"/>
              <a:buChar char="•"/>
            </a:pPr>
            <a:r>
              <a:rPr lang="en-US" sz="2000">
                <a:solidFill>
                  <a:srgbClr val="000000"/>
                </a:solidFill>
                <a:latin typeface="Glacial Indifference"/>
                <a:ea typeface="Glacial Indifference"/>
                <a:cs typeface="Glacial Indifference"/>
                <a:sym typeface="Glacial Indifference"/>
              </a:rPr>
              <a:t>Use </a:t>
            </a:r>
            <a:r>
              <a:rPr lang="en-US" sz="2000" u="sng">
                <a:solidFill>
                  <a:srgbClr val="000000"/>
                </a:solidFill>
                <a:latin typeface="Glacial Indifference"/>
                <a:ea typeface="Glacial Indifference"/>
                <a:cs typeface="Glacial Indifference"/>
                <a:sym typeface="Glacial Indifference"/>
                <a:hlinkClick r:id="rId5" tooltip="https://opi.mt.gov/Portals/182/Page%20Files/Statewide%20Testing/Participation/ParentNoticeCustomizationChecklist.pdf?ver=2019-10-11-143652-170"/>
              </a:rPr>
              <a:t>OPI Parent Notice Letter Customization Checklist</a:t>
            </a:r>
            <a:r>
              <a:rPr lang="en-US" sz="2000">
                <a:solidFill>
                  <a:srgbClr val="000000"/>
                </a:solidFill>
                <a:latin typeface="Glacial Indifference"/>
                <a:ea typeface="Glacial Indifference"/>
                <a:cs typeface="Glacial Indifference"/>
                <a:sym typeface="Glacial Indifference"/>
              </a:rPr>
              <a:t> to prepare letter for distribution.</a:t>
            </a:r>
          </a:p>
          <a:p>
            <a:pPr algn="l" marL="431801" indent="-215900" lvl="1">
              <a:lnSpc>
                <a:spcPts val="2940"/>
              </a:lnSpc>
              <a:buFont typeface="Arial"/>
              <a:buChar char="•"/>
            </a:pPr>
            <a:r>
              <a:rPr lang="en-US" sz="2000">
                <a:solidFill>
                  <a:srgbClr val="000000"/>
                </a:solidFill>
                <a:latin typeface="Glacial Indifference"/>
                <a:ea typeface="Glacial Indifference"/>
                <a:cs typeface="Glacial Indifference"/>
                <a:sym typeface="Glacial Indifference"/>
              </a:rPr>
              <a:t>Schools may notify parents through a variety of means of communication, such as a newsletter, e-mail, or by postal service as long as they are confident the communication will reach parents/guardians prior to testing &amp; in a timely manner.</a:t>
            </a:r>
          </a:p>
        </p:txBody>
      </p:sp>
      <p:sp>
        <p:nvSpPr>
          <p:cNvPr name="TextBox 16" id="16"/>
          <p:cNvSpPr txBox="true"/>
          <p:nvPr/>
        </p:nvSpPr>
        <p:spPr>
          <a:xfrm rot="0">
            <a:off x="367640" y="218666"/>
            <a:ext cx="5705903" cy="86042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PARENT/GUARDIAN NOTIFICATION</a:t>
            </a:r>
          </a:p>
          <a:p>
            <a:pPr algn="ctr">
              <a:lnSpc>
                <a:spcPts val="3499"/>
              </a:lnSpc>
            </a:pPr>
            <a:r>
              <a:rPr lang="en-US" sz="2499">
                <a:solidFill>
                  <a:srgbClr val="FFFFFF"/>
                </a:solidFill>
                <a:latin typeface="Glacial Indifference"/>
                <a:ea typeface="Glacial Indifference"/>
                <a:cs typeface="Glacial Indifference"/>
                <a:sym typeface="Glacial Indifference"/>
              </a:rPr>
              <a:t>OF TESTING </a:t>
            </a:r>
          </a:p>
        </p:txBody>
      </p:sp>
      <p:sp>
        <p:nvSpPr>
          <p:cNvPr name="TextBox 17" id="17"/>
          <p:cNvSpPr txBox="true"/>
          <p:nvPr/>
        </p:nvSpPr>
        <p:spPr>
          <a:xfrm rot="0">
            <a:off x="865156" y="1894221"/>
            <a:ext cx="8363708" cy="491095"/>
          </a:xfrm>
          <a:prstGeom prst="rect">
            <a:avLst/>
          </a:prstGeom>
        </p:spPr>
        <p:txBody>
          <a:bodyPr anchor="t" rtlCol="false" tIns="0" lIns="0" bIns="0" rIns="0">
            <a:spAutoFit/>
          </a:bodyPr>
          <a:lstStyle/>
          <a:p>
            <a:pPr algn="l">
              <a:lnSpc>
                <a:spcPts val="3906"/>
              </a:lnSpc>
              <a:spcBef>
                <a:spcPct val="0"/>
              </a:spcBef>
            </a:pPr>
            <a:r>
              <a:rPr lang="en-US" b="true" sz="2790" u="sng">
                <a:solidFill>
                  <a:srgbClr val="253439"/>
                </a:solidFill>
                <a:latin typeface="Glacial Indifference Bold"/>
                <a:ea typeface="Glacial Indifference Bold"/>
                <a:cs typeface="Glacial Indifference Bold"/>
                <a:sym typeface="Glacial Indifference Bold"/>
                <a:hlinkClick r:id="rId6" tooltip="https://opi.mt.gov/Portals/182/Page%20Files/Statewide%20Testing/Parents%20Corner/MAST_Parent%20Notification%20Letter_Template.docx"/>
              </a:rPr>
              <a:t>OPI MAST Notice Letter Template</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86</a:t>
            </a:r>
          </a:p>
        </p:txBody>
      </p:sp>
    </p:spTree>
  </p:cSld>
  <p:clrMapOvr>
    <a:masterClrMapping/>
  </p:clrMapOvr>
</p:sld>
</file>

<file path=ppt/slides/slide8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5533806" cy="924425"/>
            <a:chOff x="0" y="0"/>
            <a:chExt cx="2049558" cy="34238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049558" cy="342380"/>
            </a:xfrm>
            <a:custGeom>
              <a:avLst/>
              <a:gdLst/>
              <a:ahLst/>
              <a:cxnLst/>
              <a:rect r="r" b="b" t="t" l="l"/>
              <a:pathLst>
                <a:path h="342380" w="2049558">
                  <a:moveTo>
                    <a:pt x="0" y="0"/>
                  </a:moveTo>
                  <a:lnTo>
                    <a:pt x="2049558" y="0"/>
                  </a:lnTo>
                  <a:lnTo>
                    <a:pt x="2049558" y="342380"/>
                  </a:lnTo>
                  <a:lnTo>
                    <a:pt x="0" y="342380"/>
                  </a:lnTo>
                  <a:close/>
                </a:path>
              </a:pathLst>
            </a:custGeom>
            <a:solidFill>
              <a:srgbClr val="253439"/>
            </a:solidFill>
          </p:spPr>
        </p:sp>
        <p:sp>
          <p:nvSpPr>
            <p:cNvPr name="TextBox 10" id="10"/>
            <p:cNvSpPr txBox="true"/>
            <p:nvPr/>
          </p:nvSpPr>
          <p:spPr>
            <a:xfrm>
              <a:off x="0" y="-28575"/>
              <a:ext cx="2049558" cy="370955"/>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463045" y="167723"/>
            <a:ext cx="5438401" cy="86042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NOTIFYING PARENTS/GUARDIANS </a:t>
            </a:r>
          </a:p>
          <a:p>
            <a:pPr algn="ctr">
              <a:lnSpc>
                <a:spcPts val="3499"/>
              </a:lnSpc>
            </a:pPr>
            <a:r>
              <a:rPr lang="en-US" sz="2499">
                <a:solidFill>
                  <a:srgbClr val="FFFFFF"/>
                </a:solidFill>
                <a:latin typeface="Glacial Indifference"/>
                <a:ea typeface="Glacial Indifference"/>
                <a:cs typeface="Glacial Indifference"/>
                <a:sym typeface="Glacial Indifference"/>
              </a:rPr>
              <a:t>OF TESTING</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87</a:t>
            </a:r>
          </a:p>
        </p:txBody>
      </p:sp>
      <p:sp>
        <p:nvSpPr>
          <p:cNvPr name="Freeform 17" id="17">
            <a:extLst>
              <a:ext uri="{C183D7F6-B498-43B3-948B-1728B52AA6E4}">
                <adec:decorative xmlns:adec="http://schemas.microsoft.com/office/drawing/2017/decorative" val="1"/>
              </a:ext>
            </a:extLst>
          </p:cNvPr>
          <p:cNvSpPr/>
          <p:nvPr/>
        </p:nvSpPr>
        <p:spPr>
          <a:xfrm flipH="false" flipV="false" rot="0">
            <a:off x="605284" y="3357604"/>
            <a:ext cx="2001922" cy="1884309"/>
          </a:xfrm>
          <a:custGeom>
            <a:avLst/>
            <a:gdLst/>
            <a:ahLst/>
            <a:cxnLst/>
            <a:rect r="r" b="b" t="t" l="l"/>
            <a:pathLst>
              <a:path h="1884309" w="2001922">
                <a:moveTo>
                  <a:pt x="0" y="0"/>
                </a:moveTo>
                <a:lnTo>
                  <a:pt x="2001922" y="0"/>
                </a:lnTo>
                <a:lnTo>
                  <a:pt x="2001922" y="1884309"/>
                </a:lnTo>
                <a:lnTo>
                  <a:pt x="0" y="188430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8" id="18"/>
          <p:cNvSpPr txBox="true"/>
          <p:nvPr/>
        </p:nvSpPr>
        <p:spPr>
          <a:xfrm rot="0">
            <a:off x="2837922" y="3402201"/>
            <a:ext cx="6778304" cy="2806784"/>
          </a:xfrm>
          <a:prstGeom prst="rect">
            <a:avLst/>
          </a:prstGeom>
        </p:spPr>
        <p:txBody>
          <a:bodyPr anchor="t" rtlCol="false" tIns="0" lIns="0" bIns="0" rIns="0">
            <a:spAutoFit/>
          </a:bodyPr>
          <a:lstStyle/>
          <a:p>
            <a:pPr algn="l">
              <a:lnSpc>
                <a:spcPts val="2795"/>
              </a:lnSpc>
              <a:spcBef>
                <a:spcPct val="0"/>
              </a:spcBef>
            </a:pPr>
            <a:r>
              <a:rPr lang="en-US" sz="1996">
                <a:solidFill>
                  <a:srgbClr val="000000"/>
                </a:solidFill>
                <a:latin typeface="Arimo"/>
                <a:ea typeface="Arimo"/>
                <a:cs typeface="Arimo"/>
                <a:sym typeface="Arimo"/>
              </a:rPr>
              <a:t>I</a:t>
            </a:r>
            <a:r>
              <a:rPr lang="en-US" sz="1996">
                <a:solidFill>
                  <a:srgbClr val="000000"/>
                </a:solidFill>
                <a:latin typeface="Arimo"/>
                <a:ea typeface="Arimo"/>
                <a:cs typeface="Arimo"/>
                <a:sym typeface="Arimo"/>
              </a:rPr>
              <a:t>n Montana, there is no “opt out” law, and state law requires all students in public and accredited non-public schools to participate in statewide testing. Therefore, in accordance with ESEA-ESSA Section 1112(e)(1)(B)(ii), parents may refuse to have their child participate in statewide assessments, but the parent refusal will count negatively against the school’s participation rate within the accountability process. </a:t>
            </a:r>
          </a:p>
        </p:txBody>
      </p:sp>
      <p:sp>
        <p:nvSpPr>
          <p:cNvPr name="TextBox 19" id="19"/>
          <p:cNvSpPr txBox="true"/>
          <p:nvPr/>
        </p:nvSpPr>
        <p:spPr>
          <a:xfrm rot="0">
            <a:off x="858592" y="1768331"/>
            <a:ext cx="8757634" cy="871459"/>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The </a:t>
            </a:r>
            <a:r>
              <a:rPr lang="en-US" sz="1690" u="sng">
                <a:solidFill>
                  <a:srgbClr val="000000"/>
                </a:solidFill>
                <a:latin typeface="Glacial Indifference"/>
                <a:ea typeface="Glacial Indifference"/>
                <a:cs typeface="Glacial Indifference"/>
                <a:sym typeface="Glacial Indifference"/>
                <a:hlinkClick r:id="rId7" tooltip="http://opi.mt.gov/Portals/182/Page%20Files/Statewide%20Testing/Participation/MontCAS%20Policies%20and%20Procedures%20for%20Participation%20in%20State%20Assessments.pdf"/>
              </a:rPr>
              <a:t>MontCAS Policies and Procedures for Participation in Statewide Assessments</a:t>
            </a:r>
            <a:r>
              <a:rPr lang="en-US" sz="1690">
                <a:solidFill>
                  <a:srgbClr val="000000"/>
                </a:solidFill>
                <a:latin typeface="Glacial Indifference"/>
                <a:ea typeface="Glacial Indifference"/>
                <a:cs typeface="Glacial Indifference"/>
                <a:sym typeface="Glacial Indifference"/>
              </a:rPr>
              <a:t> explains the state participation policies and procedures to register and include students in each of the statewide assessments.</a:t>
            </a:r>
          </a:p>
        </p:txBody>
      </p:sp>
    </p:spTree>
  </p:cSld>
  <p:clrMapOvr>
    <a:masterClrMapping/>
  </p:clrMapOvr>
</p:sld>
</file>

<file path=ppt/slides/slide8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84445"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MODULE SIX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88</a:t>
            </a:r>
          </a:p>
        </p:txBody>
      </p:sp>
      <p:sp>
        <p:nvSpPr>
          <p:cNvPr name="TextBox 17" id="17"/>
          <p:cNvSpPr txBox="true"/>
          <p:nvPr/>
        </p:nvSpPr>
        <p:spPr>
          <a:xfrm rot="0">
            <a:off x="731520" y="1419837"/>
            <a:ext cx="9015818" cy="4948159"/>
          </a:xfrm>
          <a:prstGeom prst="rect">
            <a:avLst/>
          </a:prstGeom>
        </p:spPr>
        <p:txBody>
          <a:bodyPr anchor="t" rtlCol="false" tIns="0" lIns="0" bIns="0" rIns="0">
            <a:spAutoFit/>
          </a:bodyPr>
          <a:lstStyle/>
          <a:p>
            <a:pPr algn="l">
              <a:lnSpc>
                <a:spcPts val="2366"/>
              </a:lnSpc>
            </a:pPr>
          </a:p>
          <a:p>
            <a:pPr algn="l">
              <a:lnSpc>
                <a:spcPts val="4480"/>
              </a:lnSpc>
            </a:pPr>
            <a:r>
              <a:rPr lang="en-US" sz="3200" u="sng">
                <a:solidFill>
                  <a:srgbClr val="000000"/>
                </a:solidFill>
                <a:latin typeface="Glacial Indifference"/>
                <a:ea typeface="Glacial Indifference"/>
                <a:cs typeface="Glacial Indifference"/>
                <a:sym typeface="Glacial Indifference"/>
                <a:hlinkClick r:id="rId5" tooltip="http://opi.mt.gov/Portals/182/Page%20Files/Statewide%20Testing/Participation/ParentNoticeCustomizationChecklist.pdf?ver=2019-10-11-143652-170"/>
              </a:rPr>
              <a:t>OPI Parent Notice Letter Customization Checklist</a:t>
            </a:r>
            <a:r>
              <a:rPr lang="en-US" sz="3200" u="sng">
                <a:solidFill>
                  <a:srgbClr val="000000"/>
                </a:solidFill>
                <a:latin typeface="Glacial Indifference"/>
                <a:ea typeface="Glacial Indifference"/>
                <a:cs typeface="Glacial Indifference"/>
                <a:sym typeface="Glacial Indifference"/>
              </a:rPr>
              <a:t>:</a:t>
            </a:r>
          </a:p>
          <a:p>
            <a:pPr algn="l">
              <a:lnSpc>
                <a:spcPts val="2800"/>
              </a:lnSpc>
            </a:pPr>
            <a:r>
              <a:rPr lang="en-US" sz="2000">
                <a:solidFill>
                  <a:srgbClr val="000000"/>
                </a:solidFill>
                <a:latin typeface="Glacial Indifference"/>
                <a:ea typeface="Glacial Indifference"/>
                <a:cs typeface="Glacial Indifference"/>
                <a:sym typeface="Glacial Indifference"/>
              </a:rPr>
              <a:t>This checklist provides guidance on how to customize the OPI Parent Notice Letter.</a:t>
            </a:r>
          </a:p>
          <a:p>
            <a:pPr algn="l">
              <a:lnSpc>
                <a:spcPts val="2366"/>
              </a:lnSpc>
            </a:pPr>
          </a:p>
          <a:p>
            <a:pPr algn="l">
              <a:lnSpc>
                <a:spcPts val="2366"/>
              </a:lnSpc>
            </a:pPr>
          </a:p>
          <a:p>
            <a:pPr algn="l">
              <a:lnSpc>
                <a:spcPts val="4480"/>
              </a:lnSpc>
            </a:pPr>
            <a:r>
              <a:rPr lang="en-US" sz="3200" u="sng">
                <a:solidFill>
                  <a:srgbClr val="000000"/>
                </a:solidFill>
                <a:latin typeface="Glacial Indifference"/>
                <a:ea typeface="Glacial Indifference"/>
                <a:cs typeface="Glacial Indifference"/>
                <a:sym typeface="Glacial Indifference"/>
                <a:hlinkClick r:id="rId6" tooltip="https://opi.mt.gov/Portals/182/Page%20Files/Statewide%20Testing/Parents%20Corner/MAST_Parent%20Notification%20Letter_Template.docx"/>
              </a:rPr>
              <a:t>MAST Notification of Testing Parent Template Letter</a:t>
            </a:r>
          </a:p>
          <a:p>
            <a:pPr algn="l">
              <a:lnSpc>
                <a:spcPts val="2366"/>
              </a:lnSpc>
            </a:pPr>
          </a:p>
          <a:p>
            <a:pPr algn="l">
              <a:lnSpc>
                <a:spcPts val="2366"/>
              </a:lnSpc>
            </a:pPr>
          </a:p>
          <a:p>
            <a:pPr algn="l">
              <a:lnSpc>
                <a:spcPts val="4480"/>
              </a:lnSpc>
              <a:spcBef>
                <a:spcPct val="0"/>
              </a:spcBef>
            </a:pPr>
            <a:r>
              <a:rPr lang="en-US" sz="3200" u="sng">
                <a:solidFill>
                  <a:srgbClr val="000000"/>
                </a:solidFill>
                <a:latin typeface="Glacial Indifference"/>
                <a:ea typeface="Glacial Indifference"/>
                <a:cs typeface="Glacial Indifference"/>
                <a:sym typeface="Glacial Indifference"/>
                <a:hlinkClick r:id="rId7" tooltip="http://opi.mt.gov/Portals/182/Page%20Files/Statewide%20Testing/Participation/Six%20Things%20Stakeholders%20Should%20Know%20About%20Participation%20FAQ.pdf?ver=2019-12-12-105454-843"/>
              </a:rPr>
              <a:t>Six Things Stakeholders Should Know About Participation and Testing in Montana</a:t>
            </a:r>
            <a:r>
              <a:rPr lang="en-US" sz="3200">
                <a:solidFill>
                  <a:srgbClr val="000000"/>
                </a:solidFill>
                <a:latin typeface="Glacial Indifference"/>
                <a:ea typeface="Glacial Indifference"/>
                <a:cs typeface="Glacial Indifference"/>
                <a:sym typeface="Glacial Indifference"/>
              </a:rPr>
              <a:t>: </a:t>
            </a: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This document is to ensure that readers are aware of the significant value to stakeholders (e.g., students, parents/guardians, teachers, school leaders, and others) of the information derived from participating in state-level tests.</a:t>
            </a:r>
          </a:p>
        </p:txBody>
      </p:sp>
    </p:spTree>
  </p:cSld>
  <p:clrMapOvr>
    <a:masterClrMapping/>
  </p:clrMapOvr>
</p:sld>
</file>

<file path=ppt/slides/slide8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7732" y="3464180"/>
            <a:ext cx="6745868" cy="1823568"/>
            <a:chOff x="0" y="0"/>
            <a:chExt cx="2498470" cy="675396"/>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498470" cy="675396"/>
            </a:xfrm>
            <a:custGeom>
              <a:avLst/>
              <a:gdLst/>
              <a:ahLst/>
              <a:cxnLst/>
              <a:rect r="r" b="b" t="t" l="l"/>
              <a:pathLst>
                <a:path h="675396" w="2498470">
                  <a:moveTo>
                    <a:pt x="0" y="0"/>
                  </a:moveTo>
                  <a:lnTo>
                    <a:pt x="2498470" y="0"/>
                  </a:lnTo>
                  <a:lnTo>
                    <a:pt x="2498470" y="675396"/>
                  </a:lnTo>
                  <a:lnTo>
                    <a:pt x="0" y="675396"/>
                  </a:lnTo>
                  <a:close/>
                </a:path>
              </a:pathLst>
            </a:custGeom>
            <a:solidFill>
              <a:srgbClr val="253439"/>
            </a:solidFill>
          </p:spPr>
        </p:sp>
        <p:sp>
          <p:nvSpPr>
            <p:cNvPr name="TextBox 8" id="8"/>
            <p:cNvSpPr txBox="true"/>
            <p:nvPr/>
          </p:nvSpPr>
          <p:spPr>
            <a:xfrm>
              <a:off x="0" y="-28575"/>
              <a:ext cx="2498470" cy="703971"/>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810761" y="96337"/>
            <a:ext cx="2627732" cy="2627732"/>
            <a:chOff x="0" y="0"/>
            <a:chExt cx="812800" cy="81280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23E3A"/>
            </a:solidFill>
          </p:spPr>
        </p:sp>
        <p:sp>
          <p:nvSpPr>
            <p:cNvPr name="TextBox 14" id="14"/>
            <p:cNvSpPr txBox="true"/>
            <p:nvPr/>
          </p:nvSpPr>
          <p:spPr>
            <a:xfrm>
              <a:off x="76200" y="47625"/>
              <a:ext cx="660400" cy="688975"/>
            </a:xfrm>
            <a:prstGeom prst="rect">
              <a:avLst/>
            </a:prstGeom>
          </p:spPr>
          <p:txBody>
            <a:bodyPr anchor="ctr" rtlCol="false" tIns="33057" lIns="33057" bIns="33057" rIns="33057"/>
            <a:lstStyle/>
            <a:p>
              <a:pPr algn="ctr">
                <a:lnSpc>
                  <a:spcPts val="2366"/>
                </a:lnSpc>
              </a:pPr>
            </a:p>
          </p:txBody>
        </p:sp>
      </p:grpSp>
      <p:grpSp>
        <p:nvGrpSpPr>
          <p:cNvPr name="Group 15" id="15"/>
          <p:cNvGrpSpPr/>
          <p:nvPr/>
        </p:nvGrpSpPr>
        <p:grpSpPr>
          <a:xfrm rot="0">
            <a:off x="-2273683" y="-363429"/>
            <a:ext cx="2768076" cy="8142849"/>
            <a:chOff x="0" y="0"/>
            <a:chExt cx="1025213" cy="3015870"/>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7" id="17"/>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grpSp>
        <p:nvGrpSpPr>
          <p:cNvPr name="Group 18" id="18"/>
          <p:cNvGrpSpPr/>
          <p:nvPr/>
        </p:nvGrpSpPr>
        <p:grpSpPr>
          <a:xfrm rot="0">
            <a:off x="947334" y="222877"/>
            <a:ext cx="2374651" cy="2374651"/>
            <a:chOff x="0" y="0"/>
            <a:chExt cx="812800"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29873" lIns="29873" bIns="29873" rIns="29873"/>
            <a:lstStyle/>
            <a:p>
              <a:pPr algn="ctr">
                <a:lnSpc>
                  <a:spcPts val="2366"/>
                </a:lnSpc>
              </a:pP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
        <p:nvSpPr>
          <p:cNvPr name="TextBox 22" id="22"/>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23" id="23"/>
          <p:cNvSpPr txBox="true"/>
          <p:nvPr/>
        </p:nvSpPr>
        <p:spPr>
          <a:xfrm rot="0">
            <a:off x="1298708" y="2666919"/>
            <a:ext cx="8373072" cy="431799"/>
          </a:xfrm>
          <a:prstGeom prst="rect">
            <a:avLst/>
          </a:prstGeom>
        </p:spPr>
        <p:txBody>
          <a:bodyPr anchor="t" rtlCol="false" tIns="0" lIns="0" bIns="0" rIns="0">
            <a:spAutoFit/>
          </a:bodyPr>
          <a:lstStyle/>
          <a:p>
            <a:pPr algn="r">
              <a:lnSpc>
                <a:spcPts val="3500"/>
              </a:lnSpc>
            </a:pPr>
            <a:r>
              <a:rPr lang="en-US" sz="2500">
                <a:solidFill>
                  <a:srgbClr val="253439">
                    <a:alpha val="46667"/>
                  </a:srgbClr>
                </a:solidFill>
                <a:latin typeface="Glacial Indifference"/>
                <a:ea typeface="Glacial Indifference"/>
                <a:cs typeface="Glacial Indifference"/>
                <a:sym typeface="Glacial Indifference"/>
              </a:rPr>
              <a:t>MAST FOR TESTING COORDINATORS</a:t>
            </a:r>
          </a:p>
        </p:txBody>
      </p:sp>
      <p:sp>
        <p:nvSpPr>
          <p:cNvPr name="TextBox 24" id="2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89</a:t>
            </a:r>
          </a:p>
        </p:txBody>
      </p:sp>
      <p:sp>
        <p:nvSpPr>
          <p:cNvPr name="TextBox 25" id="25"/>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26" id="26"/>
          <p:cNvSpPr txBox="true"/>
          <p:nvPr/>
        </p:nvSpPr>
        <p:spPr>
          <a:xfrm rot="0">
            <a:off x="2925911" y="3832465"/>
            <a:ext cx="6745868" cy="1067436"/>
          </a:xfrm>
          <a:prstGeom prst="rect">
            <a:avLst/>
          </a:prstGeom>
        </p:spPr>
        <p:txBody>
          <a:bodyPr anchor="t" rtlCol="false" tIns="0" lIns="0" bIns="0" rIns="0">
            <a:spAutoFit/>
          </a:bodyPr>
          <a:lstStyle/>
          <a:p>
            <a:pPr algn="r">
              <a:lnSpc>
                <a:spcPts val="4900"/>
              </a:lnSpc>
            </a:pPr>
            <a:r>
              <a:rPr lang="en-US" sz="4900">
                <a:solidFill>
                  <a:srgbClr val="FFFFFF"/>
                </a:solidFill>
                <a:latin typeface="Glacial Indifference"/>
                <a:ea typeface="Glacial Indifference"/>
                <a:cs typeface="Glacial Indifference"/>
                <a:sym typeface="Glacial Indifference"/>
              </a:rPr>
              <a:t>MODULE SEVEN:</a:t>
            </a:r>
          </a:p>
          <a:p>
            <a:pPr algn="r">
              <a:lnSpc>
                <a:spcPts val="3400"/>
              </a:lnSpc>
            </a:pPr>
            <a:r>
              <a:rPr lang="en-US" sz="3400">
                <a:solidFill>
                  <a:srgbClr val="FFFFFF"/>
                </a:solidFill>
                <a:latin typeface="Glacial Indifference"/>
                <a:ea typeface="Glacial Indifference"/>
                <a:cs typeface="Glacial Indifference"/>
                <a:sym typeface="Glacial Indifference"/>
              </a:rPr>
              <a:t>PREPARING TEST ADMINISTRATORS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68143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 TESTING OVERVIEW</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a:t>
            </a:r>
          </a:p>
        </p:txBody>
      </p:sp>
      <p:graphicFrame>
        <p:nvGraphicFramePr>
          <p:cNvPr name="Table 17" id="17"/>
          <p:cNvGraphicFramePr>
            <a:graphicFrameLocks noGrp="true"/>
          </p:cNvGraphicFramePr>
          <p:nvPr/>
        </p:nvGraphicFramePr>
        <p:xfrm>
          <a:off x="825346" y="1338818"/>
          <a:ext cx="8368885" cy="4386442"/>
        </p:xfrm>
        <a:graphic>
          <a:graphicData uri="http://schemas.openxmlformats.org/drawingml/2006/table">
            <a:tbl>
              <a:tblPr/>
              <a:tblGrid>
                <a:gridCol w="1496273"/>
                <a:gridCol w="2290870"/>
                <a:gridCol w="2290870"/>
                <a:gridCol w="2290870"/>
              </a:tblGrid>
              <a:tr h="778031">
                <a:tc rowSpan="3">
                  <a:txBody>
                    <a:bodyPr anchor="t" rtlCol="false"/>
                    <a:lstStyle/>
                    <a:p>
                      <a:pPr algn="ctr">
                        <a:lnSpc>
                          <a:spcPts val="2660"/>
                        </a:lnSpc>
                        <a:defRPr/>
                      </a:pP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Window 1</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Window 2</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Window 3</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871050">
                <a:tc vMerge="true">
                  <a:txBody>
                    <a:bodyPr anchor="t" rtlCol="false"/>
                    <a:lstStyle/>
                    <a:p>
                      <a:pPr algn="ctr">
                        <a:lnSpc>
                          <a:spcPts val="2660"/>
                        </a:lnSpc>
                        <a:defRPr/>
                      </a:pP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October 13 - </a:t>
                      </a:r>
                      <a:endParaRPr lang="en-US" sz="1100"/>
                    </a:p>
                    <a:p>
                      <a:pPr algn="ctr">
                        <a:lnSpc>
                          <a:spcPts val="2520"/>
                        </a:lnSpc>
                      </a:pPr>
                      <a:r>
                        <a:rPr lang="en-US" sz="1800">
                          <a:solidFill>
                            <a:srgbClr val="000000"/>
                          </a:solidFill>
                          <a:latin typeface="Glacial Indifference"/>
                          <a:ea typeface="Glacial Indifference"/>
                          <a:cs typeface="Glacial Indifference"/>
                          <a:sym typeface="Glacial Indifference"/>
                        </a:rPr>
                        <a:t>December 5</a:t>
                      </a:r>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January 12 - </a:t>
                      </a:r>
                      <a:endParaRPr lang="en-US" sz="1100"/>
                    </a:p>
                    <a:p>
                      <a:pPr algn="ctr">
                        <a:lnSpc>
                          <a:spcPts val="2520"/>
                        </a:lnSpc>
                      </a:pPr>
                      <a:r>
                        <a:rPr lang="en-US" sz="1800">
                          <a:solidFill>
                            <a:srgbClr val="000000"/>
                          </a:solidFill>
                          <a:latin typeface="Glacial Indifference"/>
                          <a:ea typeface="Glacial Indifference"/>
                          <a:cs typeface="Glacial Indifference"/>
                          <a:sym typeface="Glacial Indifference"/>
                        </a:rPr>
                        <a:t>March 6</a:t>
                      </a:r>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March 30 - </a:t>
                      </a:r>
                      <a:endParaRPr lang="en-US" sz="1100"/>
                    </a:p>
                    <a:p>
                      <a:pPr algn="ctr">
                        <a:lnSpc>
                          <a:spcPts val="2520"/>
                        </a:lnSpc>
                      </a:pPr>
                      <a:r>
                        <a:rPr lang="en-US" sz="1800">
                          <a:solidFill>
                            <a:srgbClr val="000000"/>
                          </a:solidFill>
                          <a:latin typeface="Glacial Indifference"/>
                          <a:ea typeface="Glacial Indifference"/>
                          <a:cs typeface="Glacial Indifference"/>
                          <a:sym typeface="Glacial Indifference"/>
                        </a:rPr>
                        <a:t>May 22</a:t>
                      </a:r>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70249">
                <a:tc vMerge="true">
                  <a:txBody>
                    <a:bodyPr anchor="t" rtlCol="false"/>
                    <a:lstStyle/>
                    <a:p>
                      <a:pPr algn="ctr">
                        <a:lnSpc>
                          <a:spcPts val="2660"/>
                        </a:lnSpc>
                        <a:defRPr/>
                      </a:pP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8 weeks </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8 weeks </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8 weeks </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719574">
                <a:tc rowSpan="2">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MATH</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316345">
                <a:tc vMerge="true">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MATH</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1 Anchor Test</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292168">
                <a:tc rowSpan="2">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ELA</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BOY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MOY Testlets  Performance Task</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1 Anchor Test</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739026">
                <a:tc vMerge="true">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ELA</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BOY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MOY Testlets  Performance Task</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EOY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bl>
          </a:graphicData>
        </a:graphic>
      </p:graphicFrame>
    </p:spTree>
  </p:cSld>
  <p:clrMapOvr>
    <a:masterClrMapping/>
  </p:clrMapOvr>
</p:sld>
</file>

<file path=ppt/slides/slide9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90</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sz="2294" b="true">
                <a:solidFill>
                  <a:srgbClr val="222222"/>
                </a:solidFill>
                <a:latin typeface="Roboto Condensed Bold"/>
                <a:ea typeface="Roboto Condensed Bold"/>
                <a:cs typeface="Roboto Condensed Bold"/>
                <a:sym typeface="Roboto Condensed Bold"/>
              </a:rPr>
              <a:t>Parents/</a:t>
            </a:r>
          </a:p>
          <a:p>
            <a:pPr algn="ctr">
              <a:lnSpc>
                <a:spcPts val="2294"/>
              </a:lnSpc>
            </a:pPr>
            <a:r>
              <a:rPr lang="en-US" b="true" sz="2294">
                <a:solidFill>
                  <a:srgbClr val="222222"/>
                </a:solidFill>
                <a:latin typeface="Roboto Condensed Bold"/>
                <a:ea typeface="Roboto Condensed Bold"/>
                <a:cs typeface="Roboto Condensed Bold"/>
                <a:sym typeface="Roboto Condensed Bold"/>
              </a:rPr>
              <a:t>Guardians</a:t>
            </a:r>
          </a:p>
        </p:txBody>
      </p:sp>
      <p:sp>
        <p:nvSpPr>
          <p:cNvPr name="TextBox 19" id="19"/>
          <p:cNvSpPr txBox="true"/>
          <p:nvPr/>
        </p:nvSpPr>
        <p:spPr>
          <a:xfrm rot="0">
            <a:off x="411681" y="3971894"/>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Student Portal</a:t>
            </a:r>
          </a:p>
        </p:txBody>
      </p:sp>
      <p:sp>
        <p:nvSpPr>
          <p:cNvPr name="TextBox 20" id="20"/>
          <p:cNvSpPr txBox="true"/>
          <p:nvPr/>
        </p:nvSpPr>
        <p:spPr>
          <a:xfrm rot="0">
            <a:off x="430963" y="2068248"/>
            <a:ext cx="1173911" cy="884553"/>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Kite Educator Portal</a:t>
            </a:r>
          </a:p>
        </p:txBody>
      </p:sp>
      <p:sp>
        <p:nvSpPr>
          <p:cNvPr name="TextBox 21" id="21"/>
          <p:cNvSpPr txBox="true"/>
          <p:nvPr/>
        </p:nvSpPr>
        <p:spPr>
          <a:xfrm rot="0">
            <a:off x="1643963" y="5561262"/>
            <a:ext cx="4072947" cy="77476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Notify Families of Testing</a:t>
            </a:r>
          </a:p>
          <a:p>
            <a:pPr algn="l">
              <a:lnSpc>
                <a:spcPts val="2002"/>
              </a:lnSpc>
            </a:pPr>
          </a:p>
        </p:txBody>
      </p:sp>
      <p:grpSp>
        <p:nvGrpSpPr>
          <p:cNvPr name="Group 22" id="22"/>
          <p:cNvGrpSpPr/>
          <p:nvPr/>
        </p:nvGrpSpPr>
        <p:grpSpPr>
          <a:xfrm rot="0">
            <a:off x="1585592" y="1764474"/>
            <a:ext cx="8081519" cy="1551874"/>
            <a:chOff x="0" y="0"/>
            <a:chExt cx="10775358" cy="2069165"/>
          </a:xfrm>
        </p:grpSpPr>
        <p:sp>
          <p:nvSpPr>
            <p:cNvPr name="TextBox 23" id="23"/>
            <p:cNvSpPr txBox="true"/>
            <p:nvPr/>
          </p:nvSpPr>
          <p:spPr>
            <a:xfrm rot="0">
              <a:off x="0" y="19050"/>
              <a:ext cx="6049611" cy="2050115"/>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Before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Train &amp; Prepare Staff</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User Management</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Roster Students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Enter PNPs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p:txBody>
        </p:sp>
        <p:sp>
          <p:nvSpPr>
            <p:cNvPr name="TextBox 24" id="24"/>
            <p:cNvSpPr txBox="true"/>
            <p:nvPr/>
          </p:nvSpPr>
          <p:spPr>
            <a:xfrm rot="0">
              <a:off x="5642162" y="19050"/>
              <a:ext cx="5133197" cy="2035771"/>
            </a:xfrm>
            <a:prstGeom prst="rect">
              <a:avLst/>
            </a:prstGeom>
          </p:spPr>
          <p:txBody>
            <a:bodyPr anchor="t" rtlCol="false" tIns="0" lIns="0" bIns="0" rIns="0">
              <a:spAutoFit/>
            </a:bodyPr>
            <a:lstStyle/>
            <a:p>
              <a:pPr algn="l" marL="432046" indent="-216023" lvl="1">
                <a:lnSpc>
                  <a:spcPts val="2001"/>
                </a:lnSpc>
                <a:buFont typeface="Arial"/>
                <a:buChar char="•"/>
              </a:pPr>
              <a:r>
                <a:rPr lang="en-US" b="true" sz="2001">
                  <a:solidFill>
                    <a:srgbClr val="222222"/>
                  </a:solidFill>
                  <a:latin typeface="Roboto Condensed Bold"/>
                  <a:ea typeface="Roboto Condensed Bold"/>
                  <a:cs typeface="Roboto Condensed Bold"/>
                  <a:sym typeface="Roboto Condensed Bold"/>
                </a:rPr>
                <a:t>During/After Testing </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Administer Testlets</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Monitor Completion</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Make-Up Testing</a:t>
              </a:r>
            </a:p>
            <a:p>
              <a:pPr algn="l" marL="864092" indent="-288031" lvl="2">
                <a:lnSpc>
                  <a:spcPts val="2001"/>
                </a:lnSpc>
                <a:buFont typeface="Arial"/>
                <a:buChar char="⚬"/>
              </a:pPr>
              <a:r>
                <a:rPr lang="en-US" sz="2001">
                  <a:solidFill>
                    <a:srgbClr val="222222"/>
                  </a:solidFill>
                  <a:latin typeface="Roboto Condensed"/>
                  <a:ea typeface="Roboto Condensed"/>
                  <a:cs typeface="Roboto Condensed"/>
                  <a:sym typeface="Roboto Condensed"/>
                </a:rPr>
                <a:t>Access &amp; Sharing Score Reports </a:t>
              </a:r>
            </a:p>
          </p:txBody>
        </p:sp>
      </p:grpSp>
      <p:sp>
        <p:nvSpPr>
          <p:cNvPr name="TextBox 25" id="25"/>
          <p:cNvSpPr txBox="true"/>
          <p:nvPr/>
        </p:nvSpPr>
        <p:spPr>
          <a:xfrm rot="0">
            <a:off x="1610923" y="3761772"/>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Before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Prepare Student Testing Devices</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Student Practice Test</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6"/>
            <a:stretch>
              <a:fillRect l="0" t="0" r="0" b="0"/>
            </a:stretch>
          </a:blipFill>
        </p:spPr>
      </p:sp>
      <p:sp>
        <p:nvSpPr>
          <p:cNvPr name="TextBox 27" id="27"/>
          <p:cNvSpPr txBox="true"/>
          <p:nvPr/>
        </p:nvSpPr>
        <p:spPr>
          <a:xfrm rot="0">
            <a:off x="5300307" y="5561262"/>
            <a:ext cx="4072947" cy="1022418"/>
          </a:xfrm>
          <a:prstGeom prst="rect">
            <a:avLst/>
          </a:prstGeom>
        </p:spPr>
        <p:txBody>
          <a:bodyPr anchor="t" rtlCol="false" tIns="0" lIns="0" bIns="0" rIns="0">
            <a:spAutoFit/>
          </a:bodyPr>
          <a:lstStyle/>
          <a:p>
            <a:pPr algn="l" marL="432382" indent="-216191" lvl="1">
              <a:lnSpc>
                <a:spcPts val="2002"/>
              </a:lnSpc>
              <a:buFont typeface="Arial"/>
              <a:buChar char="•"/>
            </a:pPr>
            <a:r>
              <a:rPr lang="en-US" b="true" sz="2002">
                <a:solidFill>
                  <a:srgbClr val="222222"/>
                </a:solidFill>
                <a:latin typeface="Roboto Condensed Bold"/>
                <a:ea typeface="Roboto Condensed Bold"/>
                <a:cs typeface="Roboto Condensed Bold"/>
                <a:sym typeface="Roboto Condensed Bold"/>
              </a:rPr>
              <a:t>After Testing</a:t>
            </a:r>
          </a:p>
          <a:p>
            <a:pPr algn="l" marL="864764" indent="-288255" lvl="2">
              <a:lnSpc>
                <a:spcPts val="2002"/>
              </a:lnSpc>
              <a:buFont typeface="Arial"/>
              <a:buChar char="⚬"/>
            </a:pPr>
            <a:r>
              <a:rPr lang="en-US" sz="2002">
                <a:solidFill>
                  <a:srgbClr val="222222"/>
                </a:solidFill>
                <a:latin typeface="Roboto Condensed"/>
                <a:ea typeface="Roboto Condensed"/>
                <a:cs typeface="Roboto Condensed"/>
                <a:sym typeface="Roboto Condensed"/>
              </a:rPr>
              <a:t>Provide guidance to parents/guardians on score report access &amp; interpretation</a:t>
            </a:r>
          </a:p>
        </p:txBody>
      </p:sp>
      <p:sp>
        <p:nvSpPr>
          <p:cNvPr name="Freeform 28" id="28">
            <a:extLst>
              <a:ext uri="{C183D7F6-B498-43B3-948B-1728B52AA6E4}">
                <adec:decorative xmlns:adec="http://schemas.microsoft.com/office/drawing/2017/decorative" val="1"/>
              </a:ext>
            </a:extLst>
          </p:cNvPr>
          <p:cNvSpPr/>
          <p:nvPr/>
        </p:nvSpPr>
        <p:spPr>
          <a:xfrm flipH="false" flipV="false" rot="0">
            <a:off x="1875378" y="2030148"/>
            <a:ext cx="3424929" cy="333131"/>
          </a:xfrm>
          <a:custGeom>
            <a:avLst/>
            <a:gdLst/>
            <a:ahLst/>
            <a:cxnLst/>
            <a:rect r="r" b="b" t="t" l="l"/>
            <a:pathLst>
              <a:path h="333131" w="3424929">
                <a:moveTo>
                  <a:pt x="0" y="0"/>
                </a:moveTo>
                <a:lnTo>
                  <a:pt x="3424929" y="0"/>
                </a:lnTo>
                <a:lnTo>
                  <a:pt x="3424929" y="333131"/>
                </a:lnTo>
                <a:lnTo>
                  <a:pt x="0" y="333131"/>
                </a:lnTo>
                <a:lnTo>
                  <a:pt x="0" y="0"/>
                </a:lnTo>
                <a:close/>
              </a:path>
            </a:pathLst>
          </a:custGeom>
          <a:blipFill>
            <a:blip r:embed="rId7"/>
            <a:stretch>
              <a:fillRect l="-54210" t="-234499" r="-73152" b="-211896"/>
            </a:stretch>
          </a:blipFill>
          <a:ln w="28575" cap="sq">
            <a:solidFill>
              <a:srgbClr val="C12A2F"/>
            </a:solidFill>
            <a:prstDash val="solid"/>
            <a:miter/>
          </a:ln>
        </p:spPr>
      </p:sp>
    </p:spTree>
  </p:cSld>
  <p:clrMapOvr>
    <a:masterClrMapping/>
  </p:clrMapOvr>
</p:sld>
</file>

<file path=ppt/slides/slide9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221415" y="2378029"/>
            <a:ext cx="7436922" cy="4095750"/>
          </a:xfrm>
          <a:prstGeom prst="rect">
            <a:avLst/>
          </a:prstGeom>
        </p:spPr>
        <p:txBody>
          <a:bodyPr anchor="t" rtlCol="false" tIns="0" lIns="0" bIns="0" rIns="0">
            <a:spAutoFit/>
          </a:bodyPr>
          <a:lstStyle/>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Access the Kite Educator Portal</a:t>
            </a: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Train Test Administrators: Roles &amp; Responsibilities, and Test Security</a:t>
            </a: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Completing the Test Security Agreement</a:t>
            </a: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Support TAs in scheduling testlets within testing windows</a:t>
            </a: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Share MAST resources</a:t>
            </a:r>
          </a:p>
          <a:p>
            <a:pPr algn="l" marL="539749" indent="-269875" lvl="1">
              <a:lnSpc>
                <a:spcPts val="3674"/>
              </a:lnSpc>
              <a:buFont typeface="Arial"/>
              <a:buChar char="•"/>
            </a:pPr>
            <a:r>
              <a:rPr lang="en-US" sz="2499">
                <a:solidFill>
                  <a:srgbClr val="000000"/>
                </a:solidFill>
                <a:latin typeface="Glacial Indifference"/>
                <a:ea typeface="Glacial Indifference"/>
                <a:cs typeface="Glacial Indifference"/>
                <a:sym typeface="Glacial Indifference"/>
              </a:rPr>
              <a:t>Utilize OPI-provided </a:t>
            </a:r>
            <a:r>
              <a:rPr lang="en-US" sz="2499" i="true">
                <a:solidFill>
                  <a:srgbClr val="000000"/>
                </a:solidFill>
                <a:latin typeface="Glacial Indifference Italics"/>
                <a:ea typeface="Glacial Indifference Italics"/>
                <a:cs typeface="Glacial Indifference Italics"/>
                <a:sym typeface="Glacial Indifference Italics"/>
              </a:rPr>
              <a:t>Resources for TAs/Teachers</a:t>
            </a:r>
            <a:r>
              <a:rPr lang="en-US" sz="2499">
                <a:solidFill>
                  <a:srgbClr val="000000"/>
                </a:solidFill>
                <a:latin typeface="Glacial Indifference"/>
                <a:ea typeface="Glacial Indifference"/>
                <a:cs typeface="Glacial Indifference"/>
                <a:sym typeface="Glacial Indifference"/>
              </a:rPr>
              <a:t> training material (</a:t>
            </a:r>
            <a:r>
              <a:rPr lang="en-US" sz="2499" i="true">
                <a:solidFill>
                  <a:srgbClr val="000000"/>
                </a:solidFill>
                <a:latin typeface="Glacial Indifference Italics"/>
                <a:ea typeface="Glacial Indifference Italics"/>
                <a:cs typeface="Glacial Indifference Italics"/>
                <a:sym typeface="Glacial Indifference Italics"/>
              </a:rPr>
              <a:t>available Summer 2025</a:t>
            </a:r>
            <a:r>
              <a:rPr lang="en-US" sz="2499">
                <a:solidFill>
                  <a:srgbClr val="000000"/>
                </a:solidFill>
                <a:latin typeface="Glacial Indifference"/>
                <a:ea typeface="Glacial Indifference"/>
                <a:cs typeface="Glacial Indifference"/>
                <a:sym typeface="Glacial Indifference"/>
              </a:rPr>
              <a:t>)</a:t>
            </a:r>
          </a:p>
        </p:txBody>
      </p:sp>
      <p:grpSp>
        <p:nvGrpSpPr>
          <p:cNvPr name="Group 13" id="13"/>
          <p:cNvGrpSpPr/>
          <p:nvPr/>
        </p:nvGrpSpPr>
        <p:grpSpPr>
          <a:xfrm rot="0">
            <a:off x="167300" y="242239"/>
            <a:ext cx="9288861" cy="2001408"/>
            <a:chOff x="0" y="0"/>
            <a:chExt cx="12385148" cy="2668545"/>
          </a:xfrm>
        </p:grpSpPr>
        <p:grpSp>
          <p:nvGrpSpPr>
            <p:cNvPr name="Group 14" id="14"/>
            <p:cNvGrpSpPr/>
            <p:nvPr/>
          </p:nvGrpSpPr>
          <p:grpSpPr>
            <a:xfrm rot="0">
              <a:off x="0" y="0"/>
              <a:ext cx="6892628" cy="962511"/>
              <a:chOff x="0" y="0"/>
              <a:chExt cx="1914619" cy="267364"/>
            </a:xfrm>
          </p:grpSpPr>
          <p:sp>
            <p:nvSpPr>
              <p:cNvPr name="Freeform 15" id="15"/>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6" id="16"/>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521173" y="40565"/>
              <a:ext cx="6371455" cy="805182"/>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MODULE OBJECTIVE</a:t>
              </a:r>
            </a:p>
          </p:txBody>
        </p:sp>
        <p:sp>
          <p:nvSpPr>
            <p:cNvPr name="TextBox 18" id="18"/>
            <p:cNvSpPr txBox="true"/>
            <p:nvPr/>
          </p:nvSpPr>
          <p:spPr>
            <a:xfrm rot="0">
              <a:off x="1027197" y="1163910"/>
              <a:ext cx="11357951" cy="1504635"/>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Support Test Administrators in preparing to administer MAST testlets</a:t>
              </a:r>
            </a:p>
          </p:txBody>
        </p:sp>
      </p:gr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91</a:t>
            </a:r>
          </a:p>
        </p:txBody>
      </p:sp>
    </p:spTree>
  </p:cSld>
  <p:clrMapOvr>
    <a:masterClrMapping/>
  </p:clrMapOvr>
</p:sld>
</file>

<file path=ppt/slides/slide9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97291" cy="916497"/>
            <a:chOff x="0" y="0"/>
            <a:chExt cx="2258256" cy="339443"/>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0" id="10"/>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67640" y="218666"/>
            <a:ext cx="5705903" cy="86042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PREPARING TEST ADMINISTRATORS OVERVIEW</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92</a:t>
            </a:r>
          </a:p>
        </p:txBody>
      </p:sp>
      <p:grpSp>
        <p:nvGrpSpPr>
          <p:cNvPr name="Group 17" id="17"/>
          <p:cNvGrpSpPr/>
          <p:nvPr/>
        </p:nvGrpSpPr>
        <p:grpSpPr>
          <a:xfrm rot="0">
            <a:off x="1002341" y="1516404"/>
            <a:ext cx="8363708" cy="5245688"/>
            <a:chOff x="0" y="0"/>
            <a:chExt cx="11151611" cy="6994251"/>
          </a:xfrm>
        </p:grpSpPr>
        <p:sp>
          <p:nvSpPr>
            <p:cNvPr name="TextBox 18" id="18"/>
            <p:cNvSpPr txBox="true"/>
            <p:nvPr/>
          </p:nvSpPr>
          <p:spPr>
            <a:xfrm rot="0">
              <a:off x="0" y="3778630"/>
              <a:ext cx="11151611" cy="12929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How do Test Administrators sign a Test Security Agreement for the MAST?</a:t>
              </a:r>
            </a:p>
          </p:txBody>
        </p:sp>
        <p:sp>
          <p:nvSpPr>
            <p:cNvPr name="TextBox 19" id="19"/>
            <p:cNvSpPr txBox="true"/>
            <p:nvPr/>
          </p:nvSpPr>
          <p:spPr>
            <a:xfrm rot="0">
              <a:off x="0" y="-66675"/>
              <a:ext cx="11151611" cy="12929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How do TAs access the Kite Educator Portal for the first time?</a:t>
              </a:r>
            </a:p>
          </p:txBody>
        </p:sp>
        <p:sp>
          <p:nvSpPr>
            <p:cNvPr name="TextBox 20" id="20"/>
            <p:cNvSpPr txBox="true"/>
            <p:nvPr/>
          </p:nvSpPr>
          <p:spPr>
            <a:xfrm rot="0">
              <a:off x="0" y="5701283"/>
              <a:ext cx="11151611" cy="12929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How do teachers schedule testlets within testing windows?</a:t>
              </a:r>
            </a:p>
          </p:txBody>
        </p:sp>
        <p:sp>
          <p:nvSpPr>
            <p:cNvPr name="TextBox 21" id="21"/>
            <p:cNvSpPr txBox="true"/>
            <p:nvPr/>
          </p:nvSpPr>
          <p:spPr>
            <a:xfrm rot="0">
              <a:off x="0" y="1855978"/>
              <a:ext cx="11151611" cy="12929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What are Test Administrators’ roles and responsibilities for test security?</a:t>
              </a:r>
            </a:p>
          </p:txBody>
        </p:sp>
      </p:grpSp>
    </p:spTree>
  </p:cSld>
  <p:clrMapOvr>
    <a:masterClrMapping/>
  </p:clrMapOvr>
</p:sld>
</file>

<file path=ppt/slides/slide9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93</a:t>
            </a:r>
          </a:p>
        </p:txBody>
      </p:sp>
      <p:grpSp>
        <p:nvGrpSpPr>
          <p:cNvPr name="Group 13" id="13"/>
          <p:cNvGrpSpPr/>
          <p:nvPr/>
        </p:nvGrpSpPr>
        <p:grpSpPr>
          <a:xfrm rot="0">
            <a:off x="167300" y="242239"/>
            <a:ext cx="6097291" cy="916497"/>
            <a:chOff x="0" y="0"/>
            <a:chExt cx="2258256" cy="339443"/>
          </a:xfrm>
        </p:grpSpPr>
        <p:sp>
          <p:nvSpPr>
            <p:cNvPr name="Freeform 14" id="14">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5" id="15"/>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sp>
        <p:nvSpPr>
          <p:cNvPr name="TextBox 16" id="16"/>
          <p:cNvSpPr txBox="true"/>
          <p:nvPr/>
        </p:nvSpPr>
        <p:spPr>
          <a:xfrm rot="0">
            <a:off x="367640" y="465538"/>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PREPARING TEST ADMINISTRATORS </a:t>
            </a:r>
          </a:p>
        </p:txBody>
      </p:sp>
      <p:sp>
        <p:nvSpPr>
          <p:cNvPr name="TextBox 17" id="17"/>
          <p:cNvSpPr txBox="true"/>
          <p:nvPr/>
        </p:nvSpPr>
        <p:spPr>
          <a:xfrm rot="0">
            <a:off x="1036210" y="1226576"/>
            <a:ext cx="8363708" cy="564120"/>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Accessing the Kite Educator Portal</a:t>
            </a:r>
          </a:p>
        </p:txBody>
      </p:sp>
      <p:sp>
        <p:nvSpPr>
          <p:cNvPr name="TextBox 18" id="18"/>
          <p:cNvSpPr txBox="true"/>
          <p:nvPr/>
        </p:nvSpPr>
        <p:spPr>
          <a:xfrm rot="0">
            <a:off x="1204200" y="1838321"/>
            <a:ext cx="8001768" cy="5326380"/>
          </a:xfrm>
          <a:prstGeom prst="rect">
            <a:avLst/>
          </a:prstGeom>
        </p:spPr>
        <p:txBody>
          <a:bodyPr anchor="t" rtlCol="false" tIns="0" lIns="0" bIns="0" rIns="0">
            <a:spAutoFit/>
          </a:bodyPr>
          <a:lstStyle/>
          <a:p>
            <a:pPr algn="l">
              <a:lnSpc>
                <a:spcPts val="4409"/>
              </a:lnSpc>
            </a:pPr>
            <a:r>
              <a:rPr lang="en-US" sz="2999">
                <a:solidFill>
                  <a:srgbClr val="000000"/>
                </a:solidFill>
                <a:latin typeface="Glacial Indifference"/>
                <a:ea typeface="Glacial Indifference"/>
                <a:cs typeface="Glacial Indifference"/>
                <a:sym typeface="Glacial Indifference"/>
              </a:rPr>
              <a:t>Things to remember:</a:t>
            </a:r>
          </a:p>
          <a:p>
            <a:pPr algn="l" marL="647695" indent="-323848" lvl="1">
              <a:lnSpc>
                <a:spcPts val="4409"/>
              </a:lnSpc>
              <a:buFont typeface="Arial"/>
              <a:buChar char="•"/>
            </a:pPr>
            <a:r>
              <a:rPr lang="en-US" sz="2999">
                <a:solidFill>
                  <a:srgbClr val="000000"/>
                </a:solidFill>
                <a:latin typeface="Glacial Indifference"/>
                <a:ea typeface="Glacial Indifference"/>
                <a:cs typeface="Glacial Indifference"/>
                <a:sym typeface="Glacial Indifference"/>
              </a:rPr>
              <a:t>The activation email will be sent to your district registered email address.</a:t>
            </a:r>
          </a:p>
          <a:p>
            <a:pPr algn="l" marL="647695" indent="-323848" lvl="1">
              <a:lnSpc>
                <a:spcPts val="4409"/>
              </a:lnSpc>
              <a:buFont typeface="Arial"/>
              <a:buChar char="•"/>
            </a:pPr>
            <a:r>
              <a:rPr lang="en-US" sz="2999">
                <a:solidFill>
                  <a:srgbClr val="000000"/>
                </a:solidFill>
                <a:latin typeface="Glacial Indifference"/>
                <a:ea typeface="Glacial Indifference"/>
                <a:cs typeface="Glacial Indifference"/>
                <a:sym typeface="Glacial Indifference"/>
              </a:rPr>
              <a:t>Be sure to check junk/spam in case email is rerouted.</a:t>
            </a:r>
          </a:p>
          <a:p>
            <a:pPr algn="l" marL="647695" indent="-323848" lvl="1">
              <a:lnSpc>
                <a:spcPts val="4409"/>
              </a:lnSpc>
              <a:buFont typeface="Arial"/>
              <a:buChar char="•"/>
            </a:pPr>
            <a:r>
              <a:rPr lang="en-US" sz="2999">
                <a:solidFill>
                  <a:srgbClr val="000000"/>
                </a:solidFill>
                <a:latin typeface="Glacial Indifference"/>
                <a:ea typeface="Glacial Indifference"/>
                <a:cs typeface="Glacial Indifference"/>
                <a:sym typeface="Glacial Indifference"/>
              </a:rPr>
              <a:t>Be sure to bookmark and use the </a:t>
            </a:r>
            <a:r>
              <a:rPr lang="en-US" sz="2999" i="true">
                <a:solidFill>
                  <a:srgbClr val="000000"/>
                </a:solidFill>
                <a:latin typeface="Glacial Indifference Italics"/>
                <a:ea typeface="Glacial Indifference Italics"/>
                <a:cs typeface="Glacial Indifference Italics"/>
                <a:sym typeface="Glacial Indifference Italics"/>
              </a:rPr>
              <a:t>unique </a:t>
            </a:r>
            <a:r>
              <a:rPr lang="en-US" sz="2999">
                <a:solidFill>
                  <a:srgbClr val="000000"/>
                </a:solidFill>
                <a:latin typeface="Glacial Indifference"/>
                <a:ea typeface="Glacial Indifference"/>
                <a:cs typeface="Glacial Indifference"/>
                <a:sym typeface="Glacial Indifference"/>
              </a:rPr>
              <a:t>Montana Kite URL: </a:t>
            </a:r>
          </a:p>
          <a:p>
            <a:pPr algn="l" marL="863601" indent="-287867" lvl="2">
              <a:lnSpc>
                <a:spcPts val="2940"/>
              </a:lnSpc>
              <a:buFont typeface="Arial"/>
              <a:buChar char="⚬"/>
            </a:pPr>
            <a:r>
              <a:rPr lang="en-US" sz="2000" u="sng">
                <a:solidFill>
                  <a:srgbClr val="000000"/>
                </a:solidFill>
                <a:latin typeface="Glacial Indifference"/>
                <a:ea typeface="Glacial Indifference"/>
                <a:cs typeface="Glacial Indifference"/>
                <a:sym typeface="Glacial Indifference"/>
                <a:hlinkClick r:id="rId5" tooltip="https://educator-testlet.kiteaai.org/AART/logIn.htm"/>
              </a:rPr>
              <a:t>https://educator-testlet.kiteaai.org/AART/logIn.htm</a:t>
            </a:r>
          </a:p>
          <a:p>
            <a:pPr algn="l" marL="647700" indent="-323850" lvl="1">
              <a:lnSpc>
                <a:spcPts val="4410"/>
              </a:lnSpc>
              <a:buFont typeface="Arial"/>
              <a:buChar char="•"/>
            </a:pPr>
            <a:r>
              <a:rPr lang="en-US" sz="3000">
                <a:solidFill>
                  <a:srgbClr val="000000"/>
                </a:solidFill>
                <a:latin typeface="Glacial Indifference"/>
                <a:ea typeface="Glacial Indifference"/>
                <a:cs typeface="Glacial Indifference"/>
                <a:sym typeface="Glacial Indifference"/>
              </a:rPr>
              <a:t>Use your full district email address as the username when logging in.</a:t>
            </a:r>
          </a:p>
        </p:txBody>
      </p:sp>
    </p:spTree>
  </p:cSld>
  <p:clrMapOvr>
    <a:masterClrMapping/>
  </p:clrMapOvr>
</p:sld>
</file>

<file path=ppt/slides/slide9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7750746" cy="721883"/>
            <a:chOff x="0" y="0"/>
            <a:chExt cx="287064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870647" cy="267364"/>
            </a:xfrm>
            <a:custGeom>
              <a:avLst/>
              <a:gdLst/>
              <a:ahLst/>
              <a:cxnLst/>
              <a:rect r="r" b="b" t="t" l="l"/>
              <a:pathLst>
                <a:path h="267364" w="2870647">
                  <a:moveTo>
                    <a:pt x="0" y="0"/>
                  </a:moveTo>
                  <a:lnTo>
                    <a:pt x="2870647" y="0"/>
                  </a:lnTo>
                  <a:lnTo>
                    <a:pt x="2870647" y="267364"/>
                  </a:lnTo>
                  <a:lnTo>
                    <a:pt x="0" y="267364"/>
                  </a:lnTo>
                  <a:close/>
                </a:path>
              </a:pathLst>
            </a:custGeom>
            <a:solidFill>
              <a:srgbClr val="253439"/>
            </a:solidFill>
          </p:spPr>
        </p:sp>
        <p:sp>
          <p:nvSpPr>
            <p:cNvPr name="TextBox 10" id="10"/>
            <p:cNvSpPr txBox="true"/>
            <p:nvPr/>
          </p:nvSpPr>
          <p:spPr>
            <a:xfrm>
              <a:off x="0" y="-28575"/>
              <a:ext cx="287064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5" id="15"/>
          <p:cNvGrpSpPr/>
          <p:nvPr/>
        </p:nvGrpSpPr>
        <p:grpSpPr>
          <a:xfrm rot="0">
            <a:off x="0" y="5120640"/>
            <a:ext cx="2650269" cy="2194560"/>
            <a:chOff x="0" y="0"/>
            <a:chExt cx="981581" cy="812800"/>
          </a:xfrm>
        </p:grpSpPr>
        <p:sp>
          <p:nvSpPr>
            <p:cNvPr name="Freeform 16" id="16" descr="arrow pointing to Kite Educator Portal URL on MAST Portal webpage image"/>
            <p:cNvSpPr/>
            <p:nvPr/>
          </p:nvSpPr>
          <p:spPr>
            <a:xfrm flipH="false" flipV="false" rot="0">
              <a:off x="0" y="0"/>
              <a:ext cx="981581" cy="812800"/>
            </a:xfrm>
            <a:custGeom>
              <a:avLst/>
              <a:gdLst/>
              <a:ahLst/>
              <a:cxnLst/>
              <a:rect r="r" b="b" t="t" l="l"/>
              <a:pathLst>
                <a:path h="812800" w="981581">
                  <a:moveTo>
                    <a:pt x="981581" y="406400"/>
                  </a:moveTo>
                  <a:lnTo>
                    <a:pt x="575181" y="0"/>
                  </a:lnTo>
                  <a:lnTo>
                    <a:pt x="575181" y="203200"/>
                  </a:lnTo>
                  <a:lnTo>
                    <a:pt x="0" y="203200"/>
                  </a:lnTo>
                  <a:lnTo>
                    <a:pt x="0" y="609600"/>
                  </a:lnTo>
                  <a:lnTo>
                    <a:pt x="575181" y="609600"/>
                  </a:lnTo>
                  <a:lnTo>
                    <a:pt x="575181" y="812800"/>
                  </a:lnTo>
                  <a:lnTo>
                    <a:pt x="981581" y="406400"/>
                  </a:lnTo>
                  <a:close/>
                </a:path>
              </a:pathLst>
            </a:custGeom>
            <a:solidFill>
              <a:srgbClr val="B5D5EB"/>
            </a:solidFill>
          </p:spPr>
        </p:sp>
        <p:sp>
          <p:nvSpPr>
            <p:cNvPr name="TextBox 17" id="17"/>
            <p:cNvSpPr txBox="true"/>
            <p:nvPr/>
          </p:nvSpPr>
          <p:spPr>
            <a:xfrm>
              <a:off x="0" y="174625"/>
              <a:ext cx="879981" cy="434975"/>
            </a:xfrm>
            <a:prstGeom prst="rect">
              <a:avLst/>
            </a:prstGeom>
          </p:spPr>
          <p:txBody>
            <a:bodyPr anchor="ctr" rtlCol="false" tIns="50800" lIns="50800" bIns="50800" rIns="50800"/>
            <a:lstStyle/>
            <a:p>
              <a:pPr algn="ctr">
                <a:lnSpc>
                  <a:spcPts val="2366"/>
                </a:lnSpc>
              </a:pPr>
              <a:r>
                <a:rPr lang="en-US" b="true" sz="1690">
                  <a:solidFill>
                    <a:srgbClr val="222222"/>
                  </a:solidFill>
                  <a:latin typeface="Glacial Indifference Bold"/>
                  <a:ea typeface="Glacial Indifference Bold"/>
                  <a:cs typeface="Glacial Indifference Bold"/>
                  <a:sym typeface="Glacial Indifference Bold"/>
                </a:rPr>
                <a:t>Kite Educator Portal</a:t>
              </a:r>
            </a:p>
          </p:txBody>
        </p:sp>
      </p:grpSp>
      <p:sp>
        <p:nvSpPr>
          <p:cNvPr name="Freeform 18" id="18" descr="MAST Portal webpage image"/>
          <p:cNvSpPr/>
          <p:nvPr/>
        </p:nvSpPr>
        <p:spPr>
          <a:xfrm flipH="false" flipV="false" rot="0">
            <a:off x="2785973" y="1027128"/>
            <a:ext cx="3662535" cy="5537614"/>
          </a:xfrm>
          <a:custGeom>
            <a:avLst/>
            <a:gdLst/>
            <a:ahLst/>
            <a:cxnLst/>
            <a:rect r="r" b="b" t="t" l="l"/>
            <a:pathLst>
              <a:path h="5537614" w="3662535">
                <a:moveTo>
                  <a:pt x="0" y="0"/>
                </a:moveTo>
                <a:lnTo>
                  <a:pt x="3662535" y="0"/>
                </a:lnTo>
                <a:lnTo>
                  <a:pt x="3662535" y="5537614"/>
                </a:lnTo>
                <a:lnTo>
                  <a:pt x="0" y="5537614"/>
                </a:lnTo>
                <a:lnTo>
                  <a:pt x="0" y="0"/>
                </a:lnTo>
                <a:close/>
              </a:path>
            </a:pathLst>
          </a:custGeom>
          <a:blipFill>
            <a:blip r:embed="rId5"/>
            <a:stretch>
              <a:fillRect l="0" t="0" r="0" b="-15743"/>
            </a:stretch>
          </a:blipFill>
        </p:spPr>
      </p:sp>
      <p:sp>
        <p:nvSpPr>
          <p:cNvPr name="TextBox 19" id="19"/>
          <p:cNvSpPr txBox="true"/>
          <p:nvPr/>
        </p:nvSpPr>
        <p:spPr>
          <a:xfrm rot="0">
            <a:off x="558180" y="253613"/>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KITE EDUCATOR PORTAL ACCESS</a:t>
            </a:r>
          </a:p>
        </p:txBody>
      </p:sp>
      <p:sp>
        <p:nvSpPr>
          <p:cNvPr name="TextBox 20" id="20"/>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94</a:t>
            </a:r>
          </a:p>
        </p:txBody>
      </p:sp>
      <p:sp>
        <p:nvSpPr>
          <p:cNvPr name="Freeform 21" id="21">
            <a:extLst>
              <a:ext uri="{C183D7F6-B498-43B3-948B-1728B52AA6E4}">
                <adec:decorative xmlns:adec="http://schemas.microsoft.com/office/drawing/2017/decorative" val="1"/>
              </a:ext>
            </a:extLst>
          </p:cNvPr>
          <p:cNvSpPr/>
          <p:nvPr/>
        </p:nvSpPr>
        <p:spPr>
          <a:xfrm flipH="false" flipV="false" rot="0">
            <a:off x="6191333" y="876549"/>
            <a:ext cx="4154922" cy="2996738"/>
          </a:xfrm>
          <a:custGeom>
            <a:avLst/>
            <a:gdLst/>
            <a:ahLst/>
            <a:cxnLst/>
            <a:rect r="r" b="b" t="t" l="l"/>
            <a:pathLst>
              <a:path h="2996738" w="4154922">
                <a:moveTo>
                  <a:pt x="0" y="0"/>
                </a:moveTo>
                <a:lnTo>
                  <a:pt x="4154922" y="0"/>
                </a:lnTo>
                <a:lnTo>
                  <a:pt x="4154922" y="2996738"/>
                </a:lnTo>
                <a:lnTo>
                  <a:pt x="0" y="29967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2" id="22"/>
          <p:cNvSpPr txBox="true"/>
          <p:nvPr/>
        </p:nvSpPr>
        <p:spPr>
          <a:xfrm rot="0">
            <a:off x="7075296" y="1791353"/>
            <a:ext cx="2386995" cy="1138555"/>
          </a:xfrm>
          <a:prstGeom prst="rect">
            <a:avLst/>
          </a:prstGeom>
        </p:spPr>
        <p:txBody>
          <a:bodyPr anchor="t" rtlCol="false" tIns="0" lIns="0" bIns="0" rIns="0">
            <a:spAutoFit/>
          </a:bodyPr>
          <a:lstStyle/>
          <a:p>
            <a:pPr algn="ctr">
              <a:lnSpc>
                <a:spcPts val="1820"/>
              </a:lnSpc>
            </a:pPr>
            <a:r>
              <a:rPr lang="en-US" sz="1300">
                <a:solidFill>
                  <a:srgbClr val="000000"/>
                </a:solidFill>
                <a:latin typeface="Glacial Indifference"/>
                <a:ea typeface="Glacial Indifference"/>
                <a:cs typeface="Glacial Indifference"/>
                <a:sym typeface="Glacial Indifference"/>
              </a:rPr>
              <a:t>Access the Kite Educator Portal through the MAST Portal.</a:t>
            </a:r>
          </a:p>
          <a:p>
            <a:pPr algn="ctr">
              <a:lnSpc>
                <a:spcPts val="1820"/>
              </a:lnSpc>
            </a:pPr>
            <a:r>
              <a:rPr lang="en-US" sz="1300">
                <a:solidFill>
                  <a:srgbClr val="000000"/>
                </a:solidFill>
                <a:latin typeface="Glacial Indifference"/>
                <a:ea typeface="Glacial Indifference"/>
                <a:cs typeface="Glacial Indifference"/>
                <a:sym typeface="Glacial Indifference"/>
              </a:rPr>
              <a:t>Googling “Kite” and selecting from the search results may bring you to a different state’s portal</a:t>
            </a:r>
          </a:p>
        </p:txBody>
      </p:sp>
    </p:spTree>
  </p:cSld>
  <p:clrMapOvr>
    <a:masterClrMapping/>
  </p:clrMapOvr>
</p:sld>
</file>

<file path=ppt/slides/slide9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95</a:t>
            </a:r>
          </a:p>
        </p:txBody>
      </p:sp>
      <p:sp>
        <p:nvSpPr>
          <p:cNvPr name="Freeform 13" id="13">
            <a:extLst>
              <a:ext uri="{C183D7F6-B498-43B3-948B-1728B52AA6E4}">
                <adec:decorative xmlns:adec="http://schemas.microsoft.com/office/drawing/2017/decorative" val="1"/>
              </a:ext>
            </a:extLst>
          </p:cNvPr>
          <p:cNvSpPr/>
          <p:nvPr/>
        </p:nvSpPr>
        <p:spPr>
          <a:xfrm flipH="false" flipV="false" rot="0">
            <a:off x="7809630" y="3459686"/>
            <a:ext cx="1697414" cy="1597691"/>
          </a:xfrm>
          <a:custGeom>
            <a:avLst/>
            <a:gdLst/>
            <a:ahLst/>
            <a:cxnLst/>
            <a:rect r="r" b="b" t="t" l="l"/>
            <a:pathLst>
              <a:path h="1597691" w="1697414">
                <a:moveTo>
                  <a:pt x="0" y="0"/>
                </a:moveTo>
                <a:lnTo>
                  <a:pt x="1697414" y="0"/>
                </a:lnTo>
                <a:lnTo>
                  <a:pt x="1697414" y="1597691"/>
                </a:lnTo>
                <a:lnTo>
                  <a:pt x="0" y="15976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930346" y="4083577"/>
            <a:ext cx="7288813" cy="2526030"/>
          </a:xfrm>
          <a:prstGeom prst="rect">
            <a:avLst/>
          </a:prstGeom>
        </p:spPr>
        <p:txBody>
          <a:bodyPr anchor="t" rtlCol="false" tIns="0" lIns="0" bIns="0" rIns="0">
            <a:spAutoFit/>
          </a:bodyPr>
          <a:lstStyle/>
          <a:p>
            <a:pPr algn="l">
              <a:lnSpc>
                <a:spcPts val="2520"/>
              </a:lnSpc>
              <a:spcBef>
                <a:spcPct val="0"/>
              </a:spcBef>
            </a:pPr>
            <a:r>
              <a:rPr lang="en-US" sz="1800">
                <a:solidFill>
                  <a:srgbClr val="000000"/>
                </a:solidFill>
                <a:latin typeface="Arimo"/>
                <a:ea typeface="Arimo"/>
                <a:cs typeface="Arimo"/>
                <a:sym typeface="Arimo"/>
              </a:rPr>
              <a:t>TA</a:t>
            </a:r>
            <a:r>
              <a:rPr lang="en-US" sz="1800">
                <a:solidFill>
                  <a:srgbClr val="000000"/>
                </a:solidFill>
                <a:latin typeface="Arimo"/>
                <a:ea typeface="Arimo"/>
                <a:cs typeface="Arimo"/>
                <a:sym typeface="Arimo"/>
              </a:rPr>
              <a:t> responsibilities include:</a:t>
            </a:r>
          </a:p>
          <a:p>
            <a:pPr algn="l">
              <a:lnSpc>
                <a:spcPts val="2520"/>
              </a:lnSpc>
              <a:spcBef>
                <a:spcPct val="0"/>
              </a:spcBef>
            </a:pPr>
            <a:r>
              <a:rPr lang="en-US" sz="1800">
                <a:solidFill>
                  <a:srgbClr val="000000"/>
                </a:solidFill>
                <a:latin typeface="Arimo"/>
                <a:ea typeface="Arimo"/>
                <a:cs typeface="Arimo"/>
                <a:sym typeface="Arimo"/>
              </a:rPr>
              <a:t>• Complete the necessary training and certification requirements.</a:t>
            </a:r>
          </a:p>
          <a:p>
            <a:pPr algn="l">
              <a:lnSpc>
                <a:spcPts val="2520"/>
              </a:lnSpc>
              <a:spcBef>
                <a:spcPct val="0"/>
              </a:spcBef>
            </a:pPr>
            <a:r>
              <a:rPr lang="en-US" sz="1800">
                <a:solidFill>
                  <a:srgbClr val="000000"/>
                </a:solidFill>
                <a:latin typeface="Arimo"/>
                <a:ea typeface="Arimo"/>
                <a:cs typeface="Arimo"/>
                <a:sym typeface="Arimo"/>
              </a:rPr>
              <a:t>• Follow the OPI’s policies and procedures for test administration, test accessibility and test security.</a:t>
            </a:r>
          </a:p>
          <a:p>
            <a:pPr algn="l">
              <a:lnSpc>
                <a:spcPts val="2520"/>
              </a:lnSpc>
              <a:spcBef>
                <a:spcPct val="0"/>
              </a:spcBef>
            </a:pPr>
            <a:r>
              <a:rPr lang="en-US" sz="1800">
                <a:solidFill>
                  <a:srgbClr val="000000"/>
                </a:solidFill>
                <a:latin typeface="Arimo"/>
                <a:ea typeface="Arimo"/>
                <a:cs typeface="Arimo"/>
                <a:sym typeface="Arimo"/>
              </a:rPr>
              <a:t>• Administer state assessments in accordance with the assessment-specific Test Administration Manuals. </a:t>
            </a:r>
          </a:p>
          <a:p>
            <a:pPr algn="l">
              <a:lnSpc>
                <a:spcPts val="2520"/>
              </a:lnSpc>
              <a:spcBef>
                <a:spcPct val="0"/>
              </a:spcBef>
            </a:pPr>
            <a:r>
              <a:rPr lang="en-US" sz="1800">
                <a:solidFill>
                  <a:srgbClr val="000000"/>
                </a:solidFill>
                <a:latin typeface="Arimo"/>
                <a:ea typeface="Arimo"/>
                <a:cs typeface="Arimo"/>
                <a:sym typeface="Arimo"/>
              </a:rPr>
              <a:t>• Report any testing irregularities that occur to the Building Coordinator.</a:t>
            </a:r>
          </a:p>
          <a:p>
            <a:pPr algn="l">
              <a:lnSpc>
                <a:spcPts val="2520"/>
              </a:lnSpc>
              <a:spcBef>
                <a:spcPct val="0"/>
              </a:spcBef>
            </a:pPr>
            <a:r>
              <a:rPr lang="en-US" sz="1800">
                <a:solidFill>
                  <a:srgbClr val="000000"/>
                </a:solidFill>
                <a:latin typeface="Arimo"/>
                <a:ea typeface="Arimo"/>
                <a:cs typeface="Arimo"/>
                <a:sym typeface="Arimo"/>
              </a:rPr>
              <a:t>• See </a:t>
            </a:r>
            <a:r>
              <a:rPr lang="en-US" sz="1800" u="sng">
                <a:solidFill>
                  <a:srgbClr val="000000"/>
                </a:solidFill>
                <a:latin typeface="Arimo"/>
                <a:ea typeface="Arimo"/>
                <a:cs typeface="Arimo"/>
                <a:sym typeface="Arimo"/>
                <a:hlinkClick r:id="rId7" tooltip="https://opi.mt.gov/Portals/182/Page%20Files/Statewide%20Testing/Test%20Security/FY2021/Roles_Document_TA_FY2021.pdf?ver=2020-11-09-155204-390#:~:text=This%20document%20provides%20information%20on%20the%20responsibilities%20of,standardized%20test%20administration%20procedures%20and%20test%20security%20policies."/>
              </a:rPr>
              <a:t>Appendix H: TA Roles and Responsibilities for Test Security</a:t>
            </a:r>
            <a:r>
              <a:rPr lang="en-US" sz="1800">
                <a:solidFill>
                  <a:srgbClr val="000000"/>
                </a:solidFill>
                <a:latin typeface="Arimo"/>
                <a:ea typeface="Arimo"/>
                <a:cs typeface="Arimo"/>
                <a:sym typeface="Arimo"/>
              </a:rPr>
              <a:t>.</a:t>
            </a:r>
          </a:p>
        </p:txBody>
      </p:sp>
      <p:sp>
        <p:nvSpPr>
          <p:cNvPr name="TextBox 15" id="15"/>
          <p:cNvSpPr txBox="true"/>
          <p:nvPr/>
        </p:nvSpPr>
        <p:spPr>
          <a:xfrm rot="0">
            <a:off x="930346" y="2210006"/>
            <a:ext cx="8469572" cy="1249680"/>
          </a:xfrm>
          <a:prstGeom prst="rect">
            <a:avLst/>
          </a:prstGeom>
        </p:spPr>
        <p:txBody>
          <a:bodyPr anchor="t" rtlCol="false" tIns="0" lIns="0" bIns="0" rIns="0">
            <a:spAutoFit/>
          </a:bodyPr>
          <a:lstStyle/>
          <a:p>
            <a:pPr algn="just">
              <a:lnSpc>
                <a:spcPts val="2520"/>
              </a:lnSpc>
            </a:pPr>
            <a:r>
              <a:rPr lang="en-US" sz="1800">
                <a:solidFill>
                  <a:srgbClr val="000000"/>
                </a:solidFill>
                <a:latin typeface="Glacial Indifference"/>
                <a:ea typeface="Glacial Indifference"/>
                <a:cs typeface="Glacial Indifference"/>
                <a:sym typeface="Glacial Indifference"/>
              </a:rPr>
              <a:t>All individuals i</a:t>
            </a:r>
            <a:r>
              <a:rPr lang="en-US" sz="1800">
                <a:solidFill>
                  <a:srgbClr val="000000"/>
                </a:solidFill>
                <a:latin typeface="Glacial Indifference"/>
                <a:ea typeface="Glacial Indifference"/>
                <a:cs typeface="Glacial Indifference"/>
                <a:sym typeface="Glacial Indifference"/>
              </a:rPr>
              <a:t>nvolved in state testing share responsibility for maintaining test security. School systems should ensure that all staff are familiar with their roles and responsibilities before, during, and after testing, as well as throughout the entire testing window. </a:t>
            </a:r>
          </a:p>
        </p:txBody>
      </p:sp>
      <p:grpSp>
        <p:nvGrpSpPr>
          <p:cNvPr name="Group 16" id="16"/>
          <p:cNvGrpSpPr/>
          <p:nvPr/>
        </p:nvGrpSpPr>
        <p:grpSpPr>
          <a:xfrm rot="0">
            <a:off x="167300" y="242239"/>
            <a:ext cx="6097291" cy="916497"/>
            <a:chOff x="0" y="0"/>
            <a:chExt cx="2258256" cy="339443"/>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8" id="18"/>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367640" y="465538"/>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PREPARING TEST ADMINISTRATORS </a:t>
            </a:r>
          </a:p>
        </p:txBody>
      </p:sp>
      <p:sp>
        <p:nvSpPr>
          <p:cNvPr name="TextBox 20" id="20"/>
          <p:cNvSpPr txBox="true"/>
          <p:nvPr/>
        </p:nvSpPr>
        <p:spPr>
          <a:xfrm rot="0">
            <a:off x="930346" y="1388024"/>
            <a:ext cx="8363708" cy="564120"/>
          </a:xfrm>
          <a:prstGeom prst="rect">
            <a:avLst/>
          </a:prstGeom>
        </p:spPr>
        <p:txBody>
          <a:bodyPr anchor="t" rtlCol="false" tIns="0" lIns="0" bIns="0" rIns="0">
            <a:spAutoFit/>
          </a:bodyPr>
          <a:lstStyle/>
          <a:p>
            <a:pPr algn="l">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Perform Test Security Training</a:t>
            </a:r>
          </a:p>
        </p:txBody>
      </p:sp>
    </p:spTree>
  </p:cSld>
  <p:clrMapOvr>
    <a:masterClrMapping/>
  </p:clrMapOvr>
</p:sld>
</file>

<file path=ppt/slides/slide9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96</a:t>
            </a:r>
          </a:p>
        </p:txBody>
      </p:sp>
      <p:sp>
        <p:nvSpPr>
          <p:cNvPr name="TextBox 13" id="13"/>
          <p:cNvSpPr txBox="true"/>
          <p:nvPr/>
        </p:nvSpPr>
        <p:spPr>
          <a:xfrm rot="0">
            <a:off x="1024472" y="2095379"/>
            <a:ext cx="8169759" cy="4877435"/>
          </a:xfrm>
          <a:prstGeom prst="rect">
            <a:avLst/>
          </a:prstGeom>
        </p:spPr>
        <p:txBody>
          <a:bodyPr anchor="t" rtlCol="false" tIns="0" lIns="0" bIns="0" rIns="0">
            <a:spAutoFit/>
          </a:bodyPr>
          <a:lstStyle/>
          <a:p>
            <a:pPr algn="l">
              <a:lnSpc>
                <a:spcPts val="2799"/>
              </a:lnSpc>
            </a:pPr>
            <a:r>
              <a:rPr lang="en-US" sz="1999">
                <a:solidFill>
                  <a:srgbClr val="000000"/>
                </a:solidFill>
                <a:latin typeface="Glacial Indifference"/>
                <a:ea typeface="Glacial Indifference"/>
                <a:cs typeface="Glacial Indifference"/>
                <a:sym typeface="Glacial Indifference"/>
              </a:rPr>
              <a:t>Follow procedures for materials handling, test administration, test security and accommodations as outlined in the following documents: </a:t>
            </a:r>
          </a:p>
          <a:p>
            <a:pPr algn="l" marL="431799" indent="-215899" lvl="1">
              <a:lnSpc>
                <a:spcPts val="2799"/>
              </a:lnSpc>
              <a:buFont typeface="Arial"/>
              <a:buChar char="•"/>
            </a:pPr>
            <a:r>
              <a:rPr lang="en-US" sz="1999" u="sng">
                <a:solidFill>
                  <a:srgbClr val="000000"/>
                </a:solidFill>
                <a:latin typeface="Glacial Indifference"/>
                <a:ea typeface="Glacial Indifference"/>
                <a:cs typeface="Glacial Indifference"/>
                <a:sym typeface="Glacial Indifference"/>
                <a:hlinkClick r:id="rId5" tooltip="https://opi.mt.gov/LinkClick.aspx?fileticket=ugz5v3Zi0Mw%3d&amp;portalid=182"/>
              </a:rPr>
              <a:t>MAST Test Administration Manual</a:t>
            </a:r>
          </a:p>
          <a:p>
            <a:pPr algn="l" marL="431799" indent="-215899" lvl="1">
              <a:lnSpc>
                <a:spcPts val="2799"/>
              </a:lnSpc>
              <a:buFont typeface="Arial"/>
              <a:buChar char="•"/>
            </a:pPr>
            <a:r>
              <a:rPr lang="en-US" sz="1999" u="sng">
                <a:solidFill>
                  <a:srgbClr val="000000"/>
                </a:solidFill>
                <a:latin typeface="Glacial Indifference"/>
                <a:ea typeface="Glacial Indifference"/>
                <a:cs typeface="Glacial Indifference"/>
                <a:sym typeface="Glacial Indifference"/>
                <a:hlinkClick r:id="rId6" tooltip="https://opi.mt.gov/Portals/182/Page%20Files/Statewide%20Testing/Test%20Security/MontCASTestSecurityManual.pdf?ver=2019-10-28-090749-197"/>
              </a:rPr>
              <a:t>MontCAS Test Security Manual</a:t>
            </a:r>
            <a:r>
              <a:rPr lang="en-US" sz="1999">
                <a:solidFill>
                  <a:srgbClr val="000000"/>
                </a:solidFill>
                <a:latin typeface="Glacial Indifference"/>
                <a:ea typeface="Glacial Indifference"/>
                <a:cs typeface="Glacial Indifference"/>
                <a:sym typeface="Glacial Indifference"/>
              </a:rPr>
              <a:t> </a:t>
            </a:r>
          </a:p>
          <a:p>
            <a:pPr algn="l" marL="431799" indent="-215899" lvl="1">
              <a:lnSpc>
                <a:spcPts val="2799"/>
              </a:lnSpc>
              <a:buFont typeface="Arial"/>
              <a:buChar char="•"/>
            </a:pPr>
            <a:r>
              <a:rPr lang="en-US" sz="1999" u="sng">
                <a:solidFill>
                  <a:srgbClr val="000000"/>
                </a:solidFill>
                <a:latin typeface="Glacial Indifference"/>
                <a:ea typeface="Glacial Indifference"/>
                <a:cs typeface="Glacial Indifference"/>
                <a:sym typeface="Glacial Indifference"/>
                <a:hlinkClick r:id="rId7" tooltip="https://opi.mt.gov/LinkClick.aspx?fileticket=p4aMwqH4OV0%3d&amp;portalid=182"/>
              </a:rPr>
              <a:t>MAST Accessibility Guide</a:t>
            </a:r>
          </a:p>
          <a:p>
            <a:pPr algn="l">
              <a:lnSpc>
                <a:spcPts val="2799"/>
              </a:lnSpc>
            </a:pPr>
          </a:p>
          <a:p>
            <a:pPr algn="l">
              <a:lnSpc>
                <a:spcPts val="2799"/>
              </a:lnSpc>
            </a:pPr>
            <a:r>
              <a:rPr lang="en-US" b="true" sz="1999">
                <a:solidFill>
                  <a:srgbClr val="000000"/>
                </a:solidFill>
                <a:latin typeface="Glacial Indifference Bold"/>
                <a:ea typeface="Glacial Indifference Bold"/>
                <a:cs typeface="Glacial Indifference Bold"/>
                <a:sym typeface="Glacial Indifference Bold"/>
              </a:rPr>
              <a:t>Test materials must be kept secure when not being used for testing </a:t>
            </a:r>
          </a:p>
          <a:p>
            <a:pPr algn="l" marL="431799" indent="-215899" lvl="1">
              <a:lnSpc>
                <a:spcPts val="2799"/>
              </a:lnSpc>
              <a:buFont typeface="Arial"/>
              <a:buChar char="•"/>
            </a:pPr>
            <a:r>
              <a:rPr lang="en-US" sz="1999">
                <a:solidFill>
                  <a:srgbClr val="000000"/>
                </a:solidFill>
                <a:latin typeface="Glacial Indifference"/>
                <a:ea typeface="Glacial Indifference"/>
                <a:cs typeface="Glacial Indifference"/>
                <a:sym typeface="Glacial Indifference"/>
              </a:rPr>
              <a:t>Test Administrators (TAs) and any trained school staff </a:t>
            </a:r>
            <a:r>
              <a:rPr lang="en-US" sz="1999" i="true">
                <a:solidFill>
                  <a:srgbClr val="000000"/>
                </a:solidFill>
                <a:latin typeface="Glacial Indifference Italics"/>
                <a:ea typeface="Glacial Indifference Italics"/>
                <a:cs typeface="Glacial Indifference Italics"/>
                <a:sym typeface="Glacial Indifference Italics"/>
              </a:rPr>
              <a:t>may not actively view, review, or analyze any secure items from statewide assessments.</a:t>
            </a:r>
          </a:p>
          <a:p>
            <a:pPr algn="l" marL="431799" indent="-215899" lvl="1">
              <a:lnSpc>
                <a:spcPts val="2799"/>
              </a:lnSpc>
              <a:buFont typeface="Arial"/>
              <a:buChar char="•"/>
            </a:pPr>
            <a:r>
              <a:rPr lang="en-US" sz="1999">
                <a:solidFill>
                  <a:srgbClr val="000000"/>
                </a:solidFill>
                <a:latin typeface="Glacial Indifference"/>
                <a:ea typeface="Glacial Indifference"/>
                <a:cs typeface="Glacial Indifference"/>
                <a:sym typeface="Glacial Indifference"/>
              </a:rPr>
              <a:t>Test materials must not be reproduced (unless directed to do so for specific circumstances or assessments) or in any way released without the written consent of the OPI. </a:t>
            </a:r>
          </a:p>
          <a:p>
            <a:pPr algn="l" marL="431799" indent="-215899" lvl="1">
              <a:lnSpc>
                <a:spcPts val="2799"/>
              </a:lnSpc>
              <a:buFont typeface="Arial"/>
              <a:buChar char="•"/>
            </a:pPr>
            <a:r>
              <a:rPr lang="en-US" sz="1999">
                <a:solidFill>
                  <a:srgbClr val="000000"/>
                </a:solidFill>
                <a:latin typeface="Glacial Indifference"/>
                <a:ea typeface="Glacial Indifference"/>
                <a:cs typeface="Glacial Indifference"/>
                <a:sym typeface="Glacial Indifference"/>
              </a:rPr>
              <a:t>Test questions may not be shared or discussed.</a:t>
            </a:r>
          </a:p>
          <a:p>
            <a:pPr algn="just">
              <a:lnSpc>
                <a:spcPts val="2380"/>
              </a:lnSpc>
            </a:pPr>
          </a:p>
        </p:txBody>
      </p:sp>
      <p:grpSp>
        <p:nvGrpSpPr>
          <p:cNvPr name="Group 14" id="14"/>
          <p:cNvGrpSpPr/>
          <p:nvPr/>
        </p:nvGrpSpPr>
        <p:grpSpPr>
          <a:xfrm rot="0">
            <a:off x="167300" y="242239"/>
            <a:ext cx="6097291" cy="916497"/>
            <a:chOff x="0" y="0"/>
            <a:chExt cx="2258256" cy="339443"/>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6" id="16"/>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367640" y="465538"/>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PREPARING TEST ADMINISTRATORS </a:t>
            </a:r>
          </a:p>
        </p:txBody>
      </p:sp>
      <p:sp>
        <p:nvSpPr>
          <p:cNvPr name="TextBox 18" id="18"/>
          <p:cNvSpPr txBox="true"/>
          <p:nvPr/>
        </p:nvSpPr>
        <p:spPr>
          <a:xfrm rot="0">
            <a:off x="731520" y="1335473"/>
            <a:ext cx="8363708"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Key Information for Test Administration</a:t>
            </a:r>
          </a:p>
        </p:txBody>
      </p:sp>
    </p:spTree>
  </p:cSld>
  <p:clrMapOvr>
    <a:masterClrMapping/>
  </p:clrMapOvr>
</p:sld>
</file>

<file path=ppt/slides/slide9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97</a:t>
            </a:r>
          </a:p>
        </p:txBody>
      </p:sp>
      <p:sp>
        <p:nvSpPr>
          <p:cNvPr name="TextBox 13" id="13"/>
          <p:cNvSpPr txBox="true"/>
          <p:nvPr/>
        </p:nvSpPr>
        <p:spPr>
          <a:xfrm rot="0">
            <a:off x="1136725" y="2141669"/>
            <a:ext cx="8321725" cy="3768090"/>
          </a:xfrm>
          <a:prstGeom prst="rect">
            <a:avLst/>
          </a:prstGeom>
        </p:spPr>
        <p:txBody>
          <a:bodyPr anchor="t" rtlCol="false" tIns="0" lIns="0" bIns="0" rIns="0">
            <a:spAutoFit/>
          </a:bodyPr>
          <a:lstStyle/>
          <a:p>
            <a:pPr algn="l">
              <a:lnSpc>
                <a:spcPts val="3359"/>
              </a:lnSpc>
            </a:pPr>
            <a:r>
              <a:rPr lang="en-US" b="true" sz="2399">
                <a:solidFill>
                  <a:srgbClr val="000000"/>
                </a:solidFill>
                <a:latin typeface="Glacial Indifference Bold"/>
                <a:ea typeface="Glacial Indifference Bold"/>
                <a:cs typeface="Glacial Indifference Bold"/>
                <a:sym typeface="Glacial Indifference Bold"/>
              </a:rPr>
              <a:t>In the testing classroom</a:t>
            </a:r>
          </a:p>
          <a:p>
            <a:pPr algn="l" marL="518158" indent="-259079" lvl="1">
              <a:lnSpc>
                <a:spcPts val="3359"/>
              </a:lnSpc>
              <a:buFont typeface="Arial"/>
              <a:buChar char="•"/>
            </a:pPr>
            <a:r>
              <a:rPr lang="en-US" sz="2399">
                <a:solidFill>
                  <a:srgbClr val="000000"/>
                </a:solidFill>
                <a:latin typeface="Glacial Indifference"/>
                <a:ea typeface="Glacial Indifference"/>
                <a:cs typeface="Glacial Indifference"/>
                <a:sym typeface="Glacial Indifference"/>
              </a:rPr>
              <a:t>What constitutes coaching? </a:t>
            </a:r>
          </a:p>
          <a:p>
            <a:pPr algn="l" marL="518158" indent="-259079" lvl="1">
              <a:lnSpc>
                <a:spcPts val="3359"/>
              </a:lnSpc>
              <a:buFont typeface="Arial"/>
              <a:buChar char="•"/>
            </a:pPr>
            <a:r>
              <a:rPr lang="en-US" sz="2399">
                <a:solidFill>
                  <a:srgbClr val="000000"/>
                </a:solidFill>
                <a:latin typeface="Glacial Indifference"/>
                <a:ea typeface="Glacial Indifference"/>
                <a:cs typeface="Glacial Indifference"/>
                <a:sym typeface="Glacial Indifference"/>
              </a:rPr>
              <a:t>What constitutes a security breach/serious testing irregularity and how to report it? </a:t>
            </a:r>
          </a:p>
          <a:p>
            <a:pPr algn="l" marL="518158" indent="-259079" lvl="1">
              <a:lnSpc>
                <a:spcPts val="3359"/>
              </a:lnSpc>
              <a:buFont typeface="Arial"/>
              <a:buChar char="•"/>
            </a:pPr>
            <a:r>
              <a:rPr lang="en-US" sz="2399">
                <a:solidFill>
                  <a:srgbClr val="000000"/>
                </a:solidFill>
                <a:latin typeface="Glacial Indifference"/>
                <a:ea typeface="Glacial Indifference"/>
                <a:cs typeface="Glacial Indifference"/>
                <a:sym typeface="Glacial Indifference"/>
              </a:rPr>
              <a:t>What materials can and cannot be displayed in the testing classrooms?</a:t>
            </a:r>
          </a:p>
          <a:p>
            <a:pPr algn="l" marL="518158" indent="-259079" lvl="1">
              <a:lnSpc>
                <a:spcPts val="3359"/>
              </a:lnSpc>
              <a:buFont typeface="Arial"/>
              <a:buChar char="•"/>
            </a:pPr>
            <a:r>
              <a:rPr lang="en-US" sz="2399">
                <a:solidFill>
                  <a:srgbClr val="000000"/>
                </a:solidFill>
                <a:latin typeface="Glacial Indifference"/>
                <a:ea typeface="Glacial Indifference"/>
                <a:cs typeface="Glacial Indifference"/>
                <a:sym typeface="Glacial Indifference"/>
              </a:rPr>
              <a:t>F</a:t>
            </a:r>
            <a:r>
              <a:rPr lang="en-US" sz="2399" u="none">
                <a:solidFill>
                  <a:srgbClr val="000000"/>
                </a:solidFill>
                <a:latin typeface="Glacial Indifference"/>
                <a:ea typeface="Glacial Indifference"/>
                <a:cs typeface="Glacial Indifference"/>
                <a:sym typeface="Glacial Indifference"/>
              </a:rPr>
              <a:t>oll</a:t>
            </a:r>
            <a:r>
              <a:rPr lang="en-US" sz="2399">
                <a:solidFill>
                  <a:srgbClr val="000000"/>
                </a:solidFill>
                <a:latin typeface="Glacial Indifference"/>
                <a:ea typeface="Glacial Indifference"/>
                <a:cs typeface="Glacial Indifference"/>
                <a:sym typeface="Glacial Indifference"/>
              </a:rPr>
              <a:t>ow the procedures and guidelines outlined in the </a:t>
            </a:r>
            <a:r>
              <a:rPr lang="en-US" sz="2399" u="sng">
                <a:solidFill>
                  <a:srgbClr val="000000"/>
                </a:solidFill>
                <a:latin typeface="Glacial Indifference"/>
                <a:ea typeface="Glacial Indifference"/>
                <a:cs typeface="Glacial Indifference"/>
                <a:sym typeface="Glacial Indifference"/>
                <a:hlinkClick r:id="rId5" tooltip="https://opi.mt.gov/LinkClick.aspx?fileticket=p4aMwqH4OV0%3d&amp;portalid=182"/>
              </a:rPr>
              <a:t>MAST Accessibility Guide</a:t>
            </a:r>
            <a:r>
              <a:rPr lang="en-US" sz="2399">
                <a:solidFill>
                  <a:srgbClr val="000000"/>
                </a:solidFill>
                <a:latin typeface="Glacial Indifference"/>
                <a:ea typeface="Glacial Indifference"/>
                <a:cs typeface="Glacial Indifference"/>
                <a:sym typeface="Glacial Indifference"/>
              </a:rPr>
              <a:t> for student accommodations and designated supports.</a:t>
            </a:r>
          </a:p>
        </p:txBody>
      </p:sp>
      <p:grpSp>
        <p:nvGrpSpPr>
          <p:cNvPr name="Group 14" id="14"/>
          <p:cNvGrpSpPr/>
          <p:nvPr/>
        </p:nvGrpSpPr>
        <p:grpSpPr>
          <a:xfrm rot="0">
            <a:off x="167300" y="242239"/>
            <a:ext cx="6097291" cy="916497"/>
            <a:chOff x="0" y="0"/>
            <a:chExt cx="2258256" cy="339443"/>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6" id="16"/>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367640" y="465538"/>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PREPARING TEST ADMINISTRATORS </a:t>
            </a:r>
          </a:p>
        </p:txBody>
      </p:sp>
      <p:sp>
        <p:nvSpPr>
          <p:cNvPr name="TextBox 18" id="18"/>
          <p:cNvSpPr txBox="true"/>
          <p:nvPr/>
        </p:nvSpPr>
        <p:spPr>
          <a:xfrm rot="0">
            <a:off x="731520" y="1335473"/>
            <a:ext cx="8363708"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Key Information for Test Administration</a:t>
            </a:r>
          </a:p>
        </p:txBody>
      </p:sp>
      <p:sp>
        <p:nvSpPr>
          <p:cNvPr name="TextBox 19" id="19"/>
          <p:cNvSpPr txBox="true"/>
          <p:nvPr/>
        </p:nvSpPr>
        <p:spPr>
          <a:xfrm rot="0">
            <a:off x="798124" y="6346802"/>
            <a:ext cx="8321725" cy="415290"/>
          </a:xfrm>
          <a:prstGeom prst="rect">
            <a:avLst/>
          </a:prstGeom>
        </p:spPr>
        <p:txBody>
          <a:bodyPr anchor="t" rtlCol="false" tIns="0" lIns="0" bIns="0" rIns="0">
            <a:spAutoFit/>
          </a:bodyPr>
          <a:lstStyle/>
          <a:p>
            <a:pPr algn="ctr">
              <a:lnSpc>
                <a:spcPts val="3359"/>
              </a:lnSpc>
            </a:pPr>
            <a:r>
              <a:rPr lang="en-US" b="true" sz="2399">
                <a:solidFill>
                  <a:srgbClr val="000000"/>
                </a:solidFill>
                <a:latin typeface="Glacial Indifference Bold"/>
                <a:ea typeface="Glacial Indifference Bold"/>
                <a:cs typeface="Glacial Indifference Bold"/>
                <a:sym typeface="Glacial Indifference Bold"/>
              </a:rPr>
              <a:t>See </a:t>
            </a:r>
            <a:r>
              <a:rPr lang="en-US" b="true" sz="2399" u="sng">
                <a:solidFill>
                  <a:srgbClr val="000000"/>
                </a:solidFill>
                <a:latin typeface="Glacial Indifference Bold"/>
                <a:ea typeface="Glacial Indifference Bold"/>
                <a:cs typeface="Glacial Indifference Bold"/>
                <a:sym typeface="Glacial Indifference Bold"/>
                <a:hlinkClick r:id="rId6" tooltip="https://opi.mt.gov/Portals/182/Page%20Files/Statewide%20Testing/Test%20Security/MontCASTestSecurityManual.pdf?ver=2019-10-28-090749-197"/>
              </a:rPr>
              <a:t>MontCAS Test Security Manual</a:t>
            </a:r>
            <a:r>
              <a:rPr lang="en-US" b="true" sz="2399">
                <a:solidFill>
                  <a:srgbClr val="000000"/>
                </a:solidFill>
                <a:latin typeface="Glacial Indifference Bold"/>
                <a:ea typeface="Glacial Indifference Bold"/>
                <a:cs typeface="Glacial Indifference Bold"/>
                <a:sym typeface="Glacial Indifference Bold"/>
              </a:rPr>
              <a:t> for guidance.</a:t>
            </a:r>
          </a:p>
        </p:txBody>
      </p:sp>
    </p:spTree>
  </p:cSld>
  <p:clrMapOvr>
    <a:masterClrMapping/>
  </p:clrMapOvr>
</p:sld>
</file>

<file path=ppt/slides/slide9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98</a:t>
            </a:r>
          </a:p>
        </p:txBody>
      </p:sp>
      <p:grpSp>
        <p:nvGrpSpPr>
          <p:cNvPr name="Group 13" id="13"/>
          <p:cNvGrpSpPr/>
          <p:nvPr/>
        </p:nvGrpSpPr>
        <p:grpSpPr>
          <a:xfrm rot="0">
            <a:off x="167300" y="242239"/>
            <a:ext cx="6097291" cy="916497"/>
            <a:chOff x="0" y="0"/>
            <a:chExt cx="2258256" cy="339443"/>
          </a:xfrm>
        </p:grpSpPr>
        <p:sp>
          <p:nvSpPr>
            <p:cNvPr name="Freeform 14" id="14">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5" id="15"/>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sp>
        <p:nvSpPr>
          <p:cNvPr name="TextBox 16" id="16"/>
          <p:cNvSpPr txBox="true"/>
          <p:nvPr/>
        </p:nvSpPr>
        <p:spPr>
          <a:xfrm rot="0">
            <a:off x="367640" y="465538"/>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PREPARING TEST ADMINISTRATORS </a:t>
            </a:r>
          </a:p>
        </p:txBody>
      </p:sp>
      <p:sp>
        <p:nvSpPr>
          <p:cNvPr name="TextBox 17" id="17"/>
          <p:cNvSpPr txBox="true"/>
          <p:nvPr/>
        </p:nvSpPr>
        <p:spPr>
          <a:xfrm rot="0">
            <a:off x="882107" y="1247477"/>
            <a:ext cx="8544256" cy="923436"/>
          </a:xfrm>
          <a:prstGeom prst="rect">
            <a:avLst/>
          </a:prstGeom>
        </p:spPr>
        <p:txBody>
          <a:bodyPr anchor="t" rtlCol="false" tIns="0" lIns="0" bIns="0" rIns="0">
            <a:spAutoFit/>
          </a:bodyPr>
          <a:lstStyle/>
          <a:p>
            <a:pPr algn="ctr">
              <a:lnSpc>
                <a:spcPts val="3652"/>
              </a:lnSpc>
            </a:pPr>
            <a:r>
              <a:rPr lang="en-US" b="true" sz="3290">
                <a:solidFill>
                  <a:srgbClr val="253439"/>
                </a:solidFill>
                <a:latin typeface="Glacial Indifference Bold"/>
                <a:ea typeface="Glacial Indifference Bold"/>
                <a:cs typeface="Glacial Indifference Bold"/>
                <a:sym typeface="Glacial Indifference Bold"/>
              </a:rPr>
              <a:t>Submitting the Test Administrator Test Security Agreement</a:t>
            </a:r>
          </a:p>
        </p:txBody>
      </p:sp>
      <p:sp>
        <p:nvSpPr>
          <p:cNvPr name="Freeform 18" id="18" descr="Kite homepage"/>
          <p:cNvSpPr/>
          <p:nvPr/>
        </p:nvSpPr>
        <p:spPr>
          <a:xfrm flipH="false" flipV="false" rot="0">
            <a:off x="731520" y="2170913"/>
            <a:ext cx="7577430" cy="4027929"/>
          </a:xfrm>
          <a:custGeom>
            <a:avLst/>
            <a:gdLst/>
            <a:ahLst/>
            <a:cxnLst/>
            <a:rect r="r" b="b" t="t" l="l"/>
            <a:pathLst>
              <a:path h="4027929" w="7577430">
                <a:moveTo>
                  <a:pt x="0" y="0"/>
                </a:moveTo>
                <a:lnTo>
                  <a:pt x="7577430" y="0"/>
                </a:lnTo>
                <a:lnTo>
                  <a:pt x="7577430" y="4027929"/>
                </a:lnTo>
                <a:lnTo>
                  <a:pt x="0" y="4027929"/>
                </a:lnTo>
                <a:lnTo>
                  <a:pt x="0" y="0"/>
                </a:lnTo>
                <a:close/>
              </a:path>
            </a:pathLst>
          </a:custGeom>
          <a:blipFill>
            <a:blip r:embed="rId5"/>
            <a:stretch>
              <a:fillRect l="0" t="0" r="0" b="-10730"/>
            </a:stretch>
          </a:blipFill>
        </p:spPr>
      </p:sp>
      <p:sp>
        <p:nvSpPr>
          <p:cNvPr name="Freeform 19" id="19" descr="Kite Test Security Agreement"/>
          <p:cNvSpPr/>
          <p:nvPr/>
        </p:nvSpPr>
        <p:spPr>
          <a:xfrm flipH="false" flipV="false" rot="0">
            <a:off x="731520" y="5029199"/>
            <a:ext cx="5138512" cy="2189164"/>
          </a:xfrm>
          <a:custGeom>
            <a:avLst/>
            <a:gdLst/>
            <a:ahLst/>
            <a:cxnLst/>
            <a:rect r="r" b="b" t="t" l="l"/>
            <a:pathLst>
              <a:path h="2189164" w="5138512">
                <a:moveTo>
                  <a:pt x="0" y="0"/>
                </a:moveTo>
                <a:lnTo>
                  <a:pt x="5138512" y="0"/>
                </a:lnTo>
                <a:lnTo>
                  <a:pt x="5138512" y="2189163"/>
                </a:lnTo>
                <a:lnTo>
                  <a:pt x="0" y="2189163"/>
                </a:lnTo>
                <a:lnTo>
                  <a:pt x="0" y="0"/>
                </a:lnTo>
                <a:close/>
              </a:path>
            </a:pathLst>
          </a:custGeom>
          <a:blipFill>
            <a:blip r:embed="rId6"/>
            <a:stretch>
              <a:fillRect l="0" t="0" r="0" b="0"/>
            </a:stretch>
          </a:blipFill>
          <a:ln w="38100" cap="sq">
            <a:solidFill>
              <a:srgbClr val="C12A2F"/>
            </a:solidFill>
            <a:prstDash val="solid"/>
            <a:miter/>
          </a:ln>
        </p:spPr>
      </p:sp>
      <p:sp>
        <p:nvSpPr>
          <p:cNvPr name="AutoShape 20" id="20">
            <a:extLst>
              <a:ext uri="{C183D7F6-B498-43B3-948B-1728B52AA6E4}">
                <adec:decorative xmlns:adec="http://schemas.microsoft.com/office/drawing/2017/decorative" val="1"/>
              </a:ext>
            </a:extLst>
          </p:cNvPr>
          <p:cNvSpPr/>
          <p:nvPr/>
        </p:nvSpPr>
        <p:spPr>
          <a:xfrm flipV="true">
            <a:off x="5870032" y="3182749"/>
            <a:ext cx="1511336" cy="1846450"/>
          </a:xfrm>
          <a:prstGeom prst="line">
            <a:avLst/>
          </a:prstGeom>
          <a:ln cap="flat" w="123825">
            <a:solidFill>
              <a:srgbClr val="C12A2F"/>
            </a:solidFill>
            <a:prstDash val="solid"/>
            <a:headEnd type="triangle" len="med" w="lg"/>
            <a:tailEnd type="none" len="sm" w="sm"/>
          </a:ln>
        </p:spPr>
      </p:sp>
      <p:sp>
        <p:nvSpPr>
          <p:cNvPr name="TextBox 21" id="21"/>
          <p:cNvSpPr txBox="true"/>
          <p:nvPr/>
        </p:nvSpPr>
        <p:spPr>
          <a:xfrm rot="0">
            <a:off x="6180185" y="5042251"/>
            <a:ext cx="3014045" cy="871459"/>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Each year you must agree to the Security Agreement. It will appear automatically each year.</a:t>
            </a:r>
          </a:p>
        </p:txBody>
      </p:sp>
    </p:spTree>
  </p:cSld>
  <p:clrMapOvr>
    <a:masterClrMapping/>
  </p:clrMapOvr>
</p:sld>
</file>

<file path=ppt/slides/slide9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FFFFFF"/>
                </a:solidFill>
                <a:latin typeface="Open Sans Bold"/>
                <a:ea typeface="Open Sans Bold"/>
                <a:cs typeface="Open Sans Bold"/>
                <a:sym typeface="Open Sans Bold"/>
              </a:rPr>
              <a:t>99</a:t>
            </a:r>
          </a:p>
        </p:txBody>
      </p:sp>
      <p:grpSp>
        <p:nvGrpSpPr>
          <p:cNvPr name="Group 13" id="13"/>
          <p:cNvGrpSpPr/>
          <p:nvPr/>
        </p:nvGrpSpPr>
        <p:grpSpPr>
          <a:xfrm rot="0">
            <a:off x="167300" y="242239"/>
            <a:ext cx="6097291" cy="916497"/>
            <a:chOff x="0" y="0"/>
            <a:chExt cx="2258256" cy="339443"/>
          </a:xfrm>
        </p:grpSpPr>
        <p:sp>
          <p:nvSpPr>
            <p:cNvPr name="Freeform 14" id="14">
              <a:extLst>
                <a:ext uri="{C183D7F6-B498-43B3-948B-1728B52AA6E4}">
                  <adec:decorative xmlns:adec="http://schemas.microsoft.com/office/drawing/2017/decorative" val="1"/>
                </a:ext>
              </a:extLst>
            </p:cNvPr>
            <p:cNvSpPr/>
            <p:nvPr/>
          </p:nvSpPr>
          <p:spPr>
            <a:xfrm flipH="false" flipV="false" rot="0">
              <a:off x="0" y="0"/>
              <a:ext cx="2258256" cy="339443"/>
            </a:xfrm>
            <a:custGeom>
              <a:avLst/>
              <a:gdLst/>
              <a:ahLst/>
              <a:cxnLst/>
              <a:rect r="r" b="b" t="t" l="l"/>
              <a:pathLst>
                <a:path h="339443" w="2258256">
                  <a:moveTo>
                    <a:pt x="0" y="0"/>
                  </a:moveTo>
                  <a:lnTo>
                    <a:pt x="2258256" y="0"/>
                  </a:lnTo>
                  <a:lnTo>
                    <a:pt x="2258256" y="339443"/>
                  </a:lnTo>
                  <a:lnTo>
                    <a:pt x="0" y="339443"/>
                  </a:lnTo>
                  <a:close/>
                </a:path>
              </a:pathLst>
            </a:custGeom>
            <a:solidFill>
              <a:srgbClr val="253439"/>
            </a:solidFill>
          </p:spPr>
        </p:sp>
        <p:sp>
          <p:nvSpPr>
            <p:cNvPr name="TextBox 15" id="15"/>
            <p:cNvSpPr txBox="true"/>
            <p:nvPr/>
          </p:nvSpPr>
          <p:spPr>
            <a:xfrm>
              <a:off x="0" y="-28575"/>
              <a:ext cx="2258256" cy="368018"/>
            </a:xfrm>
            <a:prstGeom prst="rect">
              <a:avLst/>
            </a:prstGeom>
          </p:spPr>
          <p:txBody>
            <a:bodyPr anchor="ctr" rtlCol="false" tIns="50800" lIns="50800" bIns="50800" rIns="50800"/>
            <a:lstStyle/>
            <a:p>
              <a:pPr algn="ctr">
                <a:lnSpc>
                  <a:spcPts val="2366"/>
                </a:lnSpc>
              </a:pPr>
            </a:p>
          </p:txBody>
        </p:sp>
      </p:grpSp>
      <p:sp>
        <p:nvSpPr>
          <p:cNvPr name="TextBox 16" id="16"/>
          <p:cNvSpPr txBox="true"/>
          <p:nvPr/>
        </p:nvSpPr>
        <p:spPr>
          <a:xfrm rot="0">
            <a:off x="367640" y="465538"/>
            <a:ext cx="5705903"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PREPARING TEST ADMINISTRATORS </a:t>
            </a:r>
          </a:p>
        </p:txBody>
      </p:sp>
      <p:sp>
        <p:nvSpPr>
          <p:cNvPr name="TextBox 17" id="17"/>
          <p:cNvSpPr txBox="true"/>
          <p:nvPr/>
        </p:nvSpPr>
        <p:spPr>
          <a:xfrm rot="0">
            <a:off x="882107" y="1247477"/>
            <a:ext cx="8544256" cy="466236"/>
          </a:xfrm>
          <a:prstGeom prst="rect">
            <a:avLst/>
          </a:prstGeom>
        </p:spPr>
        <p:txBody>
          <a:bodyPr anchor="t" rtlCol="false" tIns="0" lIns="0" bIns="0" rIns="0">
            <a:spAutoFit/>
          </a:bodyPr>
          <a:lstStyle/>
          <a:p>
            <a:pPr algn="ctr">
              <a:lnSpc>
                <a:spcPts val="3652"/>
              </a:lnSpc>
            </a:pPr>
            <a:r>
              <a:rPr lang="en-US" b="true" sz="3290">
                <a:solidFill>
                  <a:srgbClr val="253439"/>
                </a:solidFill>
                <a:latin typeface="Glacial Indifference Bold"/>
                <a:ea typeface="Glacial Indifference Bold"/>
                <a:cs typeface="Glacial Indifference Bold"/>
                <a:sym typeface="Glacial Indifference Bold"/>
              </a:rPr>
              <a:t>Schedule Testlets Within Testing Windows</a:t>
            </a:r>
          </a:p>
        </p:txBody>
      </p:sp>
      <p:sp>
        <p:nvSpPr>
          <p:cNvPr name="TextBox 18" id="18"/>
          <p:cNvSpPr txBox="true"/>
          <p:nvPr/>
        </p:nvSpPr>
        <p:spPr>
          <a:xfrm rot="0">
            <a:off x="1192862" y="2569336"/>
            <a:ext cx="7879085" cy="3506470"/>
          </a:xfrm>
          <a:prstGeom prst="rect">
            <a:avLst/>
          </a:prstGeom>
        </p:spPr>
        <p:txBody>
          <a:bodyPr anchor="t" rtlCol="false" tIns="0" lIns="0" bIns="0" rIns="0">
            <a:spAutoFit/>
          </a:bodyPr>
          <a:lstStyle/>
          <a:p>
            <a:pPr algn="l" marL="474979" indent="-237490" lvl="1">
              <a:lnSpc>
                <a:spcPts val="3079"/>
              </a:lnSpc>
              <a:buFont typeface="Arial"/>
              <a:buChar char="•"/>
            </a:pPr>
            <a:r>
              <a:rPr lang="en-US" sz="2199">
                <a:solidFill>
                  <a:srgbClr val="222222"/>
                </a:solidFill>
                <a:latin typeface="Glacial Indifference"/>
                <a:ea typeface="Glacial Indifference"/>
                <a:cs typeface="Glacial Indifference"/>
                <a:sym typeface="Glacial Indifference"/>
              </a:rPr>
              <a:t>Administer as close to instruction as possible (at the end of the unit/chapter)</a:t>
            </a:r>
          </a:p>
          <a:p>
            <a:pPr algn="l" marL="474979" indent="-237490" lvl="1">
              <a:lnSpc>
                <a:spcPts val="3079"/>
              </a:lnSpc>
              <a:buFont typeface="Arial"/>
              <a:buChar char="•"/>
            </a:pPr>
            <a:r>
              <a:rPr lang="en-US" sz="2199">
                <a:solidFill>
                  <a:srgbClr val="222222"/>
                </a:solidFill>
                <a:latin typeface="Glacial Indifference"/>
                <a:ea typeface="Glacial Indifference"/>
                <a:cs typeface="Glacial Indifference"/>
                <a:sym typeface="Glacial Indifference"/>
              </a:rPr>
              <a:t>Spread out testing throughout the window rather than clustering all testlets into the same week </a:t>
            </a:r>
          </a:p>
          <a:p>
            <a:pPr algn="l" marL="474979" indent="-237490" lvl="1">
              <a:lnSpc>
                <a:spcPts val="3079"/>
              </a:lnSpc>
              <a:buFont typeface="Arial"/>
              <a:buChar char="•"/>
            </a:pPr>
            <a:r>
              <a:rPr lang="en-US" sz="2199">
                <a:solidFill>
                  <a:srgbClr val="222222"/>
                </a:solidFill>
                <a:latin typeface="Glacial Indifference"/>
                <a:ea typeface="Glacial Indifference"/>
                <a:cs typeface="Glacial Indifference"/>
                <a:sym typeface="Glacial Indifference"/>
              </a:rPr>
              <a:t>Use score reports for immediate and long-term instructional decisions (provided weekly during the window)</a:t>
            </a:r>
          </a:p>
          <a:p>
            <a:pPr algn="l" marL="474979" indent="-237490" lvl="1">
              <a:lnSpc>
                <a:spcPts val="3079"/>
              </a:lnSpc>
              <a:buFont typeface="Arial"/>
              <a:buChar char="•"/>
            </a:pPr>
            <a:r>
              <a:rPr lang="en-US" sz="2199">
                <a:solidFill>
                  <a:srgbClr val="222222"/>
                </a:solidFill>
                <a:latin typeface="Glacial Indifference"/>
                <a:ea typeface="Glacial Indifference"/>
                <a:cs typeface="Glacial Indifference"/>
                <a:sym typeface="Glacial Indifference"/>
              </a:rPr>
              <a:t>Leverage testlet scheduling as an opportunity for district collaboration around curriculum and assessment</a:t>
            </a:r>
          </a:p>
          <a:p>
            <a:pPr algn="l" marL="474979" indent="-237490" lvl="1">
              <a:lnSpc>
                <a:spcPts val="3079"/>
              </a:lnSpc>
              <a:buFont typeface="Arial"/>
              <a:buChar char="•"/>
            </a:pPr>
            <a:r>
              <a:rPr lang="en-US" sz="2199">
                <a:solidFill>
                  <a:srgbClr val="222222"/>
                </a:solidFill>
                <a:latin typeface="Glacial Indifference"/>
                <a:ea typeface="Glacial Indifference"/>
                <a:cs typeface="Glacial Indifference"/>
                <a:sym typeface="Glacial Indifference"/>
              </a:rPr>
              <a:t>Plan for make ups</a:t>
            </a:r>
          </a:p>
        </p:txBody>
      </p:sp>
      <p:sp>
        <p:nvSpPr>
          <p:cNvPr name="TextBox 19" id="19"/>
          <p:cNvSpPr txBox="true"/>
          <p:nvPr/>
        </p:nvSpPr>
        <p:spPr>
          <a:xfrm rot="0">
            <a:off x="1192862" y="1992927"/>
            <a:ext cx="6864015" cy="490855"/>
          </a:xfrm>
          <a:prstGeom prst="rect">
            <a:avLst/>
          </a:prstGeom>
        </p:spPr>
        <p:txBody>
          <a:bodyPr anchor="t" rtlCol="false" tIns="0" lIns="0" bIns="0" rIns="0">
            <a:spAutoFit/>
          </a:bodyPr>
          <a:lstStyle/>
          <a:p>
            <a:pPr algn="l">
              <a:lnSpc>
                <a:spcPts val="3919"/>
              </a:lnSpc>
            </a:pPr>
            <a:r>
              <a:rPr lang="en-US" sz="2799" b="true">
                <a:solidFill>
                  <a:srgbClr val="222222"/>
                </a:solidFill>
                <a:latin typeface="Glacial Indifference Bold"/>
                <a:ea typeface="Glacial Indifference Bold"/>
                <a:cs typeface="Glacial Indifference Bold"/>
                <a:sym typeface="Glacial Indifference Bold"/>
              </a:rPr>
              <a:t>Best Practice Considerations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DAGmmoLw09k</dc:identifier>
  <dcterms:modified xsi:type="dcterms:W3CDTF">2011-08-01T06:04:30Z</dcterms:modified>
  <cp:revision>1</cp:revision>
  <dc:title>MAST Test Coordinator Slides </dc:title>
</cp:coreProperties>
</file>